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22"/>
  </p:notesMasterIdLst>
  <p:handoutMasterIdLst>
    <p:handoutMasterId r:id="rId23"/>
  </p:handoutMasterIdLst>
  <p:sldIdLst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326" r:id="rId19"/>
    <p:sldId id="325" r:id="rId20"/>
    <p:sldId id="32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66" autoAdjust="0"/>
    <p:restoredTop sz="94249" autoAdjust="0"/>
  </p:normalViewPr>
  <p:slideViewPr>
    <p:cSldViewPr snapToGrid="0">
      <p:cViewPr varScale="1">
        <p:scale>
          <a:sx n="114" d="100"/>
          <a:sy n="114" d="100"/>
        </p:scale>
        <p:origin x="1008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-242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8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DFC07C64-0A83-474B-BC03-EE351E995965}" type="datetime1">
              <a:rPr lang="en-US" smtClean="0"/>
              <a:t>9/15/2022</a:t>
            </a:fld>
            <a:endParaRPr 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DE407D5-60BD-435F-90E5-B436CC8ED171}" type="datetime1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28F88E1-26D3-42B8-BC1A-8A83309BBA97}" type="datetime1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E7F5A3E5-47A8-4E2E-98FD-187BF3FA67ED}" type="datetime1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368FE11-AC9E-47A4-B001-51DDB59FE99B}" type="datetime1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2DDCC02-6E1F-4152-A9B6-353B90C0B308}" type="datetime1">
              <a:rPr lang="en-US" smtClean="0"/>
              <a:t>9/15/2022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1061479-9D54-4C4C-B455-9DD857062954}" type="datetime1">
              <a:rPr lang="en-US" smtClean="0"/>
              <a:t>9/15/2022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2962769-7794-436E-AE3A-B0D6736D7C34}" type="datetime1">
              <a:rPr lang="en-US" smtClean="0"/>
              <a:t>9/15/2022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ED79791E-BE98-400C-A06F-0A49353F4E86}" type="datetime1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2852797-77DE-4A86-924F-37B0B58B0A45}" type="datetime1">
              <a:rPr lang="en-US" smtClean="0"/>
              <a:t>9/15/2022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8F9F4CF-0970-427A-B69D-51FF3362468D}" type="datetime1">
              <a:rPr lang="en-US" smtClean="0"/>
              <a:t>9/15/2022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41113A6-DC44-41A4-B0A4-BA032C777927}" type="datetime1">
              <a:rPr lang="en-US" smtClean="0"/>
              <a:t>9/15/2022</a:t>
            </a:fld>
            <a:endParaRPr lang="en-US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315496"/>
            <a:ext cx="6858000" cy="984713"/>
          </a:xfrm>
        </p:spPr>
        <p:txBody>
          <a:bodyPr>
            <a:normAutofit/>
          </a:bodyPr>
          <a:lstStyle/>
          <a:p>
            <a:r>
              <a:rPr lang="en-US"/>
              <a:t>6. Classes &amp; Objects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24465" y="307941"/>
            <a:ext cx="3952568" cy="8094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45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Let’s Learn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4464" y="1154826"/>
            <a:ext cx="6430297" cy="1032387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dirty="0" err="1"/>
              <a:t>Aj</a:t>
            </a:r>
            <a:r>
              <a:rPr lang="en-US" dirty="0"/>
              <a:t>. Andrew Davison, </a:t>
            </a:r>
            <a:r>
              <a:rPr lang="en-US" dirty="0" err="1"/>
              <a:t>CoE</a:t>
            </a:r>
            <a:r>
              <a:rPr lang="en-US" dirty="0"/>
              <a:t>, PSU Hat </a:t>
            </a:r>
            <a:r>
              <a:rPr lang="en-US" dirty="0" err="1"/>
              <a:t>Yai</a:t>
            </a:r>
            <a:r>
              <a:rPr lang="en-US" dirty="0"/>
              <a:t> Campus</a:t>
            </a:r>
          </a:p>
          <a:p>
            <a:r>
              <a:rPr lang="en-US" dirty="0"/>
              <a:t>E-mail: ad@fivedots.coe.psu.ac.th</a:t>
            </a:r>
          </a:p>
        </p:txBody>
      </p:sp>
      <p:pic>
        <p:nvPicPr>
          <p:cNvPr id="1026" name="Picture 2" descr="http://www.pygame.org/docs/pygame_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904" y="223897"/>
            <a:ext cx="2749857" cy="81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Ad\Desktop\python objects\factory-clipart-9c4eEggzi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426" y="3991475"/>
            <a:ext cx="1885783" cy="188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Users\Ad\Desktop\python objects\bookshelf-black-and-white-clipart-1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426" y="5756287"/>
            <a:ext cx="1899350" cy="60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4128830" y="5298905"/>
            <a:ext cx="2808312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64159" y="5296942"/>
            <a:ext cx="1737654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makes </a:t>
            </a:r>
            <a:r>
              <a:rPr lang="en-US" b="1"/>
              <a:t>objects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59120" y="5756104"/>
            <a:ext cx="921610" cy="6777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/>
              <a:t>functions</a:t>
            </a:r>
          </a:p>
          <a:p>
            <a:pPr algn="ctr"/>
            <a:r>
              <a:rPr lang="en-US"/>
              <a:t>library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520" y="5298905"/>
            <a:ext cx="921610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factory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36112" y="5535529"/>
            <a:ext cx="460805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+</a:t>
            </a:r>
          </a:p>
        </p:txBody>
      </p:sp>
      <p:sp>
        <p:nvSpPr>
          <p:cNvPr id="3" name="Oval 2"/>
          <p:cNvSpPr/>
          <p:nvPr/>
        </p:nvSpPr>
        <p:spPr>
          <a:xfrm>
            <a:off x="5149747" y="4716111"/>
            <a:ext cx="460170" cy="43650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294591" y="4716112"/>
            <a:ext cx="460170" cy="43650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798785" y="5455422"/>
            <a:ext cx="460170" cy="43650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2449631" y="3993449"/>
            <a:ext cx="1555273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a </a:t>
            </a:r>
            <a:r>
              <a:rPr lang="en-US" b="1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52695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Directly: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car1.dist = -1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/>
              <a:t>With a function: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car1.drive(9999)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endParaRPr lang="en-US"/>
          </a:p>
          <a:p>
            <a:r>
              <a:rPr lang="en-US"/>
              <a:t>Using a function means that the data can be protected from "bad" changes.</a:t>
            </a:r>
          </a:p>
          <a:p>
            <a:r>
              <a:rPr lang="en-US"/>
              <a:t>e.g.</a:t>
            </a:r>
          </a:p>
          <a:p>
            <a:pPr marL="342900" lvl="1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def drive(self, miles):</a:t>
            </a:r>
          </a:p>
          <a:p>
            <a:pPr marL="342900" lvl="1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if miles &lt; 0:</a:t>
            </a:r>
          </a:p>
          <a:p>
            <a:pPr marL="342900" lvl="1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    print("Drive distance cannot be negative")</a:t>
            </a:r>
          </a:p>
          <a:p>
            <a:pPr marL="342900" lvl="1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pPr marL="342900" lvl="1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    self.dist += miles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ways to Change (set)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244389" y="1997242"/>
            <a:ext cx="2466474" cy="90236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normAutofit lnSpcReduction="10000"/>
          </a:bodyPr>
          <a:lstStyle/>
          <a:p>
            <a:r>
              <a:rPr lang="en-US"/>
              <a:t>Using a function is better programming style.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 flipV="1">
            <a:off x="5666874" y="2448426"/>
            <a:ext cx="577515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95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03350" y="189329"/>
            <a:ext cx="6292515" cy="65122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import datetime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class Person():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def __init__(self, name):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self.name = name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self.birthday = None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def __str__(self):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return self.name + ": " + str(self.birthday)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def getName(self):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return self.name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def setBirthday(self, day, month, year):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self.birthday = datetime.date(year, month, day)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def getAge(self):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# returns self's current age in days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if self.birthday == None: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print("No birthday information")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return 0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    return (datetime.date.today() – </a:t>
            </a:r>
            <a:br>
              <a:rPr lang="en-US" sz="1400">
                <a:latin typeface="Courier New" pitchFamily="49" charset="0"/>
                <a:cs typeface="Courier New" pitchFamily="49" charset="0"/>
              </a:rPr>
            </a:br>
            <a:r>
              <a:rPr lang="en-US" sz="1400">
                <a:latin typeface="Courier New" pitchFamily="49" charset="0"/>
                <a:cs typeface="Courier New" pitchFamily="49" charset="0"/>
              </a:rPr>
              <a:t>                              self.birthday).days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36145" y="377159"/>
            <a:ext cx="2403308" cy="1325563"/>
          </a:xfrm>
        </p:spPr>
        <p:txBody>
          <a:bodyPr/>
          <a:lstStyle/>
          <a:p>
            <a:r>
              <a:rPr lang="en-US"/>
              <a:t>4. Person </a:t>
            </a:r>
            <a:br>
              <a:rPr lang="en-US"/>
            </a:br>
            <a:r>
              <a:rPr lang="en-US"/>
              <a:t>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4872" y="2153653"/>
            <a:ext cx="1552073" cy="1239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will create</a:t>
            </a:r>
          </a:p>
          <a:p>
            <a:r>
              <a:rPr lang="en-US"/>
              <a:t>an object</a:t>
            </a:r>
          </a:p>
          <a:p>
            <a:r>
              <a:rPr lang="en-US"/>
              <a:t>with 2 pieces</a:t>
            </a:r>
          </a:p>
          <a:p>
            <a:r>
              <a:rPr lang="en-US"/>
              <a:t>of data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346157" y="1347537"/>
            <a:ext cx="1227221" cy="806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094872" y="4098759"/>
            <a:ext cx="1552073" cy="1239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class contains</a:t>
            </a:r>
          </a:p>
          <a:p>
            <a:r>
              <a:rPr lang="en-US"/>
              <a:t>5 functions </a:t>
            </a:r>
          </a:p>
          <a:p>
            <a:r>
              <a:rPr lang="en-US"/>
              <a:t>(including the</a:t>
            </a:r>
          </a:p>
          <a:p>
            <a:r>
              <a:rPr lang="en-US"/>
              <a:t>constructor)</a:t>
            </a:r>
          </a:p>
        </p:txBody>
      </p:sp>
    </p:spTree>
    <p:extLst>
      <p:ext uri="{BB962C8B-B14F-4D97-AF65-F5344CB8AC3E}">
        <p14:creationId xmlns:p14="http://schemas.microsoft.com/office/powerpoint/2010/main" val="903560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# create two Person objects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me = Person("Andrew Davison")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print(me)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print("My name:", me.getName())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me.setBirthday(23, 7, 1962)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print(me)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tom = Person("Tom Cruise")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tom.setBirthday(3, 7, 1962)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print(tom)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people = [me, tom]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for p in people: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print(" ", p, "; today:", p.getAge())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978" y="296529"/>
            <a:ext cx="4949686" cy="2218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2573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"a" inherits from "b" when "a" is like "b" but with extra features (and maybe a few changes).</a:t>
            </a:r>
          </a:p>
          <a:p>
            <a:pPr lvl="1"/>
            <a:r>
              <a:rPr lang="en-US"/>
              <a:t>"a" is a specialized version of "b"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5. Inheritance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773905" y="3657600"/>
            <a:ext cx="12954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animal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097505" y="4572000"/>
            <a:ext cx="12954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mammal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486400" y="4572000"/>
            <a:ext cx="12954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insect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335505" y="5486400"/>
            <a:ext cx="7620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bear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402305" y="5486400"/>
            <a:ext cx="7620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cat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3469105" y="5486400"/>
            <a:ext cx="7620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dog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535905" y="5486400"/>
            <a:ext cx="7620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ant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486400" y="5486400"/>
            <a:ext cx="15240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cockroach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315200" y="5486400"/>
            <a:ext cx="9906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mosquito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3352800" y="41148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5029200" y="41148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H="1">
            <a:off x="1828800" y="5029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352800" y="5029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2743200" y="502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5257800" y="5029200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6096000" y="5029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6781800" y="5029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153526" y="4006516"/>
            <a:ext cx="1094874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inherits</a:t>
            </a:r>
          </a:p>
        </p:txBody>
      </p:sp>
    </p:spTree>
    <p:extLst>
      <p:ext uri="{BB962C8B-B14F-4D97-AF65-F5344CB8AC3E}">
        <p14:creationId xmlns:p14="http://schemas.microsoft.com/office/powerpoint/2010/main" val="4018853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9" name="Picture 9" descr="http://www.flexiblesolutions.ws/wp-content/uploads/2016/03/semi-tru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019" y="4731976"/>
            <a:ext cx="2261681" cy="121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429000" y="1263315"/>
            <a:ext cx="12954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vehicle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752600" y="2177715"/>
            <a:ext cx="12954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car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5181600" y="2177715"/>
            <a:ext cx="12954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truck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8200" y="3092115"/>
            <a:ext cx="9144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sedan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057400" y="3092115"/>
            <a:ext cx="7620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van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971800" y="3092115"/>
            <a:ext cx="9144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SUV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038600" y="3092115"/>
            <a:ext cx="9144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pickup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562600" y="3092115"/>
            <a:ext cx="9144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semi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010400" y="3092115"/>
            <a:ext cx="9906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tow</a:t>
            </a: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 flipH="1">
            <a:off x="3048000" y="1720515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4724400" y="1720515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H="1">
            <a:off x="1524000" y="2634915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3048000" y="2634915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2438400" y="263491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4953000" y="2634915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5791200" y="263491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6477000" y="2634915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581400" y="2177715"/>
            <a:ext cx="1295400" cy="457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/>
              <a:t>bus</a:t>
            </a: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4191000" y="172051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76800" y="1540041"/>
            <a:ext cx="1094874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inherits</a:t>
            </a:r>
          </a:p>
        </p:txBody>
      </p:sp>
      <p:pic>
        <p:nvPicPr>
          <p:cNvPr id="5122" name="Picture 2" descr="http://coolmaterial.com/wp-content/uploads/2016/01/rhinoxt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478" y="4093937"/>
            <a:ext cx="1643661" cy="98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ciliauto.com/wp-content/uploads/2015/03/van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815" y="5149600"/>
            <a:ext cx="1845384" cy="106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media.caranddriver.com/images/media/638444/honda-accord-photo-640604-s-original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1" y="4127158"/>
            <a:ext cx="1729569" cy="105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974" y="4127158"/>
            <a:ext cx="1585712" cy="780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31" name="Picture 11" descr="http://towing-losangeles.com/wp-content/uploads/2013/10/medium-duty-towing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991492"/>
            <a:ext cx="1799152" cy="119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2096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16618" y="1825625"/>
            <a:ext cx="7886700" cy="4351338"/>
          </a:xfrm>
        </p:spPr>
        <p:txBody>
          <a:bodyPr/>
          <a:lstStyle/>
          <a:p>
            <a:r>
              <a:rPr lang="en-US"/>
              <a:t>Create a new class by inheriting an existing class</a:t>
            </a:r>
          </a:p>
          <a:p>
            <a:pPr lvl="1"/>
            <a:r>
              <a:rPr lang="en-US"/>
              <a:t>no need to start programming from nothing</a:t>
            </a:r>
          </a:p>
          <a:p>
            <a:pPr marL="342900" lvl="1" indent="0">
              <a:buNone/>
            </a:pPr>
            <a:r>
              <a:rPr lang="en-US"/>
              <a:t>e.g.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sz="2000"/>
              <a:t> </a:t>
            </a:r>
            <a:r>
              <a:rPr lang="en-US"/>
              <a:t>class inherits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Person</a:t>
            </a:r>
            <a:r>
              <a:rPr lang="en-US" sz="2000"/>
              <a:t> </a:t>
            </a:r>
            <a:r>
              <a:rPr lang="en-US"/>
              <a:t>class</a:t>
            </a:r>
          </a:p>
          <a:p>
            <a:pPr marL="342900" lvl="1" indent="0">
              <a:buNone/>
            </a:pPr>
            <a:endParaRPr lang="en-US"/>
          </a:p>
          <a:p>
            <a:r>
              <a:rPr lang="en-US"/>
              <a:t>The 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Student</a:t>
            </a:r>
            <a:r>
              <a:rPr lang="en-US" sz="2400"/>
              <a:t> </a:t>
            </a:r>
            <a:r>
              <a:rPr lang="en-US"/>
              <a:t>class can </a:t>
            </a:r>
            <a:r>
              <a:rPr lang="en-US" b="1">
                <a:solidFill>
                  <a:schemeClr val="accent5"/>
                </a:solidFill>
              </a:rPr>
              <a:t>add extra data and functions</a:t>
            </a:r>
            <a:r>
              <a:rPr lang="en-US"/>
              <a:t> to the ones inherited from 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Person</a:t>
            </a:r>
            <a:r>
              <a:rPr lang="en-US"/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6. Inheritance in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45868" y="6356353"/>
            <a:ext cx="2457450" cy="365125"/>
          </a:xfrm>
        </p:spPr>
        <p:txBody>
          <a:bodyPr/>
          <a:lstStyle/>
          <a:p>
            <a:fld id="{10E4A4DB-036F-4816-A98C-42C4167E83C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1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76976" y="1792789"/>
            <a:ext cx="6698582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class Student(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Person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):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def __init__(self, name, id):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super().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__init__(name) # initialize Person data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self.id = id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def __str__(self):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sz="1400" b="1">
                <a:latin typeface="Courier New" pitchFamily="49" charset="0"/>
                <a:cs typeface="Courier New" pitchFamily="49" charset="0"/>
              </a:rPr>
              <a:t>super().</a:t>
            </a:r>
            <a:r>
              <a:rPr lang="en-US" sz="1400">
                <a:latin typeface="Courier New" pitchFamily="49" charset="0"/>
                <a:cs typeface="Courier New" pitchFamily="49" charset="0"/>
              </a:rPr>
              <a:t>__str__() + " (" + str(self.id )+ ")"  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# return all data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def setId(self, id):</a:t>
            </a:r>
          </a:p>
          <a:p>
            <a:pPr marL="0" indent="0">
              <a:buNone/>
            </a:pPr>
            <a:r>
              <a:rPr lang="en-US" sz="1400">
                <a:latin typeface="Courier New" pitchFamily="49" charset="0"/>
                <a:cs typeface="Courier New" pitchFamily="49" charset="0"/>
              </a:rPr>
              <a:t>        self.id = id</a:t>
            </a:r>
          </a:p>
          <a:p>
            <a:pPr marL="0" indent="0">
              <a:buNone/>
            </a:pPr>
            <a:endParaRPr lang="en-US" sz="140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Student Inherits Person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68439" y="2959769"/>
            <a:ext cx="1552073" cy="1239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rtlCol="0">
            <a:normAutofit lnSpcReduction="10000"/>
          </a:bodyPr>
          <a:lstStyle/>
          <a:p>
            <a:r>
              <a:rPr lang="en-US"/>
              <a:t>will create</a:t>
            </a:r>
          </a:p>
          <a:p>
            <a:r>
              <a:rPr lang="en-US"/>
              <a:t>an object</a:t>
            </a:r>
          </a:p>
          <a:p>
            <a:r>
              <a:rPr lang="en-US"/>
              <a:t>with </a:t>
            </a:r>
            <a:r>
              <a:rPr lang="en-US" sz="2400">
                <a:solidFill>
                  <a:srgbClr val="FFFF00"/>
                </a:solidFill>
              </a:rPr>
              <a:t>3</a:t>
            </a:r>
            <a:r>
              <a:rPr lang="en-US"/>
              <a:t> pieces</a:t>
            </a:r>
          </a:p>
          <a:p>
            <a:r>
              <a:rPr lang="en-US"/>
              <a:t>of data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720512" y="2875547"/>
            <a:ext cx="1227221" cy="4872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68438" y="4904874"/>
            <a:ext cx="1820999" cy="1335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rtlCol="0">
            <a:normAutofit lnSpcReduction="10000"/>
          </a:bodyPr>
          <a:lstStyle/>
          <a:p>
            <a:r>
              <a:rPr lang="en-US"/>
              <a:t>class contains</a:t>
            </a:r>
          </a:p>
          <a:p>
            <a:r>
              <a:rPr lang="en-US" sz="2400">
                <a:solidFill>
                  <a:srgbClr val="FFFF00"/>
                </a:solidFill>
              </a:rPr>
              <a:t>8</a:t>
            </a:r>
            <a:r>
              <a:rPr lang="en-US"/>
              <a:t> functions </a:t>
            </a:r>
          </a:p>
          <a:p>
            <a:r>
              <a:rPr lang="en-US"/>
              <a:t>(including the</a:t>
            </a:r>
          </a:p>
          <a:p>
            <a:r>
              <a:rPr lang="en-US"/>
              <a:t>2 constructor</a:t>
            </a:r>
            <a:r>
              <a:rPr lang="en-US" sz="2400">
                <a:solidFill>
                  <a:srgbClr val="FFFF00"/>
                </a:solidFill>
              </a:rPr>
              <a:t>s</a:t>
            </a:r>
            <a:r>
              <a:rPr lang="en-US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07505" y="4904875"/>
            <a:ext cx="2371521" cy="10510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super() means </a:t>
            </a:r>
          </a:p>
          <a:p>
            <a:r>
              <a:rPr lang="en-US"/>
              <a:t>use the function from</a:t>
            </a:r>
          </a:p>
          <a:p>
            <a:r>
              <a:rPr lang="en-US"/>
              <a:t>the inherited class </a:t>
            </a:r>
          </a:p>
        </p:txBody>
      </p:sp>
    </p:spTree>
    <p:extLst>
      <p:ext uri="{BB962C8B-B14F-4D97-AF65-F5344CB8AC3E}">
        <p14:creationId xmlns:p14="http://schemas.microsoft.com/office/powerpoint/2010/main" val="67854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Person object has </a:t>
            </a:r>
            <a:r>
              <a:rPr lang="en-US" b="1">
                <a:solidFill>
                  <a:schemeClr val="accent5"/>
                </a:solidFill>
              </a:rPr>
              <a:t>3 pieces of data</a:t>
            </a:r>
            <a:r>
              <a:rPr lang="en-US"/>
              <a:t>:</a:t>
            </a:r>
          </a:p>
          <a:p>
            <a:pPr lvl="1"/>
            <a:r>
              <a:rPr lang="en-US"/>
              <a:t>name and birthday inherited from Student</a:t>
            </a:r>
          </a:p>
          <a:p>
            <a:pPr lvl="1"/>
            <a:r>
              <a:rPr lang="en-US"/>
              <a:t>id from Person</a:t>
            </a:r>
          </a:p>
          <a:p>
            <a:pPr lvl="1"/>
            <a:endParaRPr lang="en-US"/>
          </a:p>
          <a:p>
            <a:r>
              <a:rPr lang="en-US"/>
              <a:t>The Person class contains </a:t>
            </a:r>
            <a:r>
              <a:rPr lang="en-US" b="1">
                <a:solidFill>
                  <a:schemeClr val="accent5"/>
                </a:solidFill>
              </a:rPr>
              <a:t>8 functions</a:t>
            </a:r>
            <a:r>
              <a:rPr lang="en-US"/>
              <a:t>:</a:t>
            </a:r>
          </a:p>
          <a:p>
            <a:pPr lvl="1"/>
            <a:r>
              <a:rPr lang="en-US"/>
              <a:t>5 functions inherited from Student</a:t>
            </a:r>
          </a:p>
          <a:p>
            <a:pPr lvl="1"/>
            <a:r>
              <a:rPr lang="en-US"/>
              <a:t>3 functions from Person</a:t>
            </a:r>
          </a:p>
          <a:p>
            <a:pPr lvl="2"/>
            <a:r>
              <a:rPr lang="en-US"/>
              <a:t>there are two __init() and __str__() functions</a:t>
            </a:r>
          </a:p>
          <a:p>
            <a:pPr lvl="3"/>
            <a:r>
              <a:rPr lang="en-US"/>
              <a:t>use super() to call the inherited ones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much data &amp; functions?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# test code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s1 = Student('Alice', 10023)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s1.setBirthday(5, 6, 2001)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s2 = Student('John', 10015)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s2.setBirthday(3, 2, 2002)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s3 = Student('Bill', 10029)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s3.setBirthday(2, 2, 2002)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print(s1)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print("Student 2:", s2.name, ",", s2.id)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print()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students = [s1,s2,s3]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for s in students: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print(" ", s, "; today:",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s.getAge()</a:t>
            </a:r>
            <a:r>
              <a:rPr lang="en-US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0236" y="3005208"/>
            <a:ext cx="1666875" cy="2370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C:\Users\Ad\Teaching\Let's Learn Python\My Slides\images\tag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237" y="3185099"/>
            <a:ext cx="16668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d\Teaching\Let's Learn Python\My Slides\images\tag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237" y="3832799"/>
            <a:ext cx="16668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Ad\Teaching\Let's Learn Python\My Slides\images\tagLabel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D1C24"/>
              </a:clrFrom>
              <a:clrTo>
                <a:srgbClr val="ED1C2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420" y="3596214"/>
            <a:ext cx="636588" cy="64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 rot="20931760">
            <a:off x="6925355" y="3371244"/>
            <a:ext cx="733926" cy="324124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 sz="1700"/>
              <a:t>name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20931760">
            <a:off x="6966245" y="4049262"/>
            <a:ext cx="733926" cy="387624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70000" lnSpcReduction="20000"/>
          </a:bodyPr>
          <a:lstStyle/>
          <a:p>
            <a:r>
              <a:rPr lang="en-US" sz="1700"/>
              <a:t>birth</a:t>
            </a:r>
          </a:p>
          <a:p>
            <a:r>
              <a:rPr lang="en-US" sz="1700"/>
              <a:t>day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20987342">
            <a:off x="6087038" y="3786699"/>
            <a:ext cx="485656" cy="324124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 sz="1900"/>
              <a:t>s1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883573" y="2680357"/>
            <a:ext cx="1600200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Student object</a:t>
            </a:r>
          </a:p>
        </p:txBody>
      </p:sp>
      <p:sp>
        <p:nvSpPr>
          <p:cNvPr id="13" name="Freeform 12"/>
          <p:cNvSpPr/>
          <p:nvPr/>
        </p:nvSpPr>
        <p:spPr>
          <a:xfrm>
            <a:off x="6627903" y="3691009"/>
            <a:ext cx="300790" cy="132348"/>
          </a:xfrm>
          <a:custGeom>
            <a:avLst/>
            <a:gdLst>
              <a:gd name="connsiteX0" fmla="*/ 0 w 300790"/>
              <a:gd name="connsiteY0" fmla="*/ 132348 h 132348"/>
              <a:gd name="connsiteX1" fmla="*/ 60158 w 300790"/>
              <a:gd name="connsiteY1" fmla="*/ 72190 h 132348"/>
              <a:gd name="connsiteX2" fmla="*/ 120316 w 300790"/>
              <a:gd name="connsiteY2" fmla="*/ 0 h 132348"/>
              <a:gd name="connsiteX3" fmla="*/ 240632 w 300790"/>
              <a:gd name="connsiteY3" fmla="*/ 12032 h 132348"/>
              <a:gd name="connsiteX4" fmla="*/ 276726 w 300790"/>
              <a:gd name="connsiteY4" fmla="*/ 24063 h 132348"/>
              <a:gd name="connsiteX5" fmla="*/ 288758 w 300790"/>
              <a:gd name="connsiteY5" fmla="*/ 60158 h 132348"/>
              <a:gd name="connsiteX6" fmla="*/ 300790 w 300790"/>
              <a:gd name="connsiteY6" fmla="*/ 72190 h 132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790" h="132348">
                <a:moveTo>
                  <a:pt x="0" y="132348"/>
                </a:moveTo>
                <a:cubicBezTo>
                  <a:pt x="20053" y="112295"/>
                  <a:pt x="42747" y="94575"/>
                  <a:pt x="60158" y="72190"/>
                </a:cubicBezTo>
                <a:cubicBezTo>
                  <a:pt x="125915" y="-12355"/>
                  <a:pt x="40897" y="52945"/>
                  <a:pt x="120316" y="0"/>
                </a:cubicBezTo>
                <a:cubicBezTo>
                  <a:pt x="160421" y="4011"/>
                  <a:pt x="200795" y="5903"/>
                  <a:pt x="240632" y="12032"/>
                </a:cubicBezTo>
                <a:cubicBezTo>
                  <a:pt x="253167" y="13960"/>
                  <a:pt x="267758" y="15095"/>
                  <a:pt x="276726" y="24063"/>
                </a:cubicBezTo>
                <a:cubicBezTo>
                  <a:pt x="285694" y="33031"/>
                  <a:pt x="283086" y="48814"/>
                  <a:pt x="288758" y="60158"/>
                </a:cubicBezTo>
                <a:cubicBezTo>
                  <a:pt x="291295" y="65231"/>
                  <a:pt x="296779" y="68179"/>
                  <a:pt x="300790" y="7219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663998" y="3907578"/>
            <a:ext cx="256648" cy="84221"/>
          </a:xfrm>
          <a:custGeom>
            <a:avLst/>
            <a:gdLst>
              <a:gd name="connsiteX0" fmla="*/ 0 w 256648"/>
              <a:gd name="connsiteY0" fmla="*/ 0 h 84221"/>
              <a:gd name="connsiteX1" fmla="*/ 96252 w 256648"/>
              <a:gd name="connsiteY1" fmla="*/ 72189 h 84221"/>
              <a:gd name="connsiteX2" fmla="*/ 132347 w 256648"/>
              <a:gd name="connsiteY2" fmla="*/ 84221 h 84221"/>
              <a:gd name="connsiteX3" fmla="*/ 216568 w 256648"/>
              <a:gd name="connsiteY3" fmla="*/ 72189 h 84221"/>
              <a:gd name="connsiteX4" fmla="*/ 252663 w 256648"/>
              <a:gd name="connsiteY4" fmla="*/ 60158 h 84221"/>
              <a:gd name="connsiteX5" fmla="*/ 252663 w 256648"/>
              <a:gd name="connsiteY5" fmla="*/ 0 h 8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6648" h="84221">
                <a:moveTo>
                  <a:pt x="0" y="0"/>
                </a:moveTo>
                <a:cubicBezTo>
                  <a:pt x="14753" y="11803"/>
                  <a:pt x="70716" y="59421"/>
                  <a:pt x="96252" y="72189"/>
                </a:cubicBezTo>
                <a:cubicBezTo>
                  <a:pt x="107596" y="77861"/>
                  <a:pt x="120315" y="80210"/>
                  <a:pt x="132347" y="84221"/>
                </a:cubicBezTo>
                <a:cubicBezTo>
                  <a:pt x="160421" y="80210"/>
                  <a:pt x="188760" y="77751"/>
                  <a:pt x="216568" y="72189"/>
                </a:cubicBezTo>
                <a:cubicBezTo>
                  <a:pt x="229004" y="69702"/>
                  <a:pt x="246991" y="71501"/>
                  <a:pt x="252663" y="60158"/>
                </a:cubicBezTo>
                <a:cubicBezTo>
                  <a:pt x="261631" y="42222"/>
                  <a:pt x="252663" y="20053"/>
                  <a:pt x="252663" y="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683675" y="3303413"/>
            <a:ext cx="709862" cy="336884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/>
              <a:t>"Alice"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15115" y="3970004"/>
            <a:ext cx="709863" cy="336884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/>
              <a:t>5/6/2001</a:t>
            </a:r>
          </a:p>
        </p:txBody>
      </p:sp>
      <p:pic>
        <p:nvPicPr>
          <p:cNvPr id="17" name="Picture 2" descr="C:\Users\Ad\Teaching\Let's Learn Python\My Slides\images\tag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7186" y="4585616"/>
            <a:ext cx="16668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 rot="20931760">
            <a:off x="7075371" y="4786450"/>
            <a:ext cx="565906" cy="324124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 sz="1700"/>
              <a:t>id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672224" y="4722821"/>
            <a:ext cx="709863" cy="336884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/>
              <a:t>10023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9103" y="273909"/>
            <a:ext cx="4826545" cy="218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TextBox 19"/>
          <p:cNvSpPr txBox="1"/>
          <p:nvPr/>
        </p:nvSpPr>
        <p:spPr>
          <a:xfrm>
            <a:off x="3934326" y="6160168"/>
            <a:ext cx="2128094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can call getAge() </a:t>
            </a:r>
          </a:p>
        </p:txBody>
      </p:sp>
      <p:cxnSp>
        <p:nvCxnSpPr>
          <p:cNvPr id="22" name="Straight Arrow Connector 21"/>
          <p:cNvCxnSpPr>
            <a:stCxn id="20" idx="0"/>
          </p:cNvCxnSpPr>
          <p:nvPr/>
        </p:nvCxnSpPr>
        <p:spPr>
          <a:xfrm flipH="1" flipV="1">
            <a:off x="4824663" y="5763126"/>
            <a:ext cx="173710" cy="3970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8041" y="6144125"/>
            <a:ext cx="2764682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can use name directly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2334126" y="4586618"/>
            <a:ext cx="1108196" cy="1557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945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OOP stands for Object Oriented Programming</a:t>
            </a:r>
          </a:p>
          <a:p>
            <a:r>
              <a:rPr lang="en-US"/>
              <a:t>It means that the programming language has the features:</a:t>
            </a:r>
          </a:p>
          <a:p>
            <a:pPr lvl="1"/>
            <a:r>
              <a:rPr lang="en-US"/>
              <a:t>classes and objects</a:t>
            </a:r>
          </a:p>
          <a:p>
            <a:pPr lvl="1"/>
            <a:r>
              <a:rPr lang="en-US"/>
              <a:t>inheritance</a:t>
            </a:r>
          </a:p>
          <a:p>
            <a:pPr lvl="1"/>
            <a:r>
              <a:rPr lang="en-US"/>
              <a:t>polymorphism</a:t>
            </a:r>
          </a:p>
          <a:p>
            <a:pPr lvl="2"/>
            <a:r>
              <a:rPr lang="en-US"/>
              <a:t>this can mean a few different things. e.g.</a:t>
            </a:r>
          </a:p>
          <a:p>
            <a:pPr lvl="3"/>
            <a:r>
              <a:rPr lang="en-US"/>
              <a:t>a data structure (e.g. a list) can contain different kinds of objects</a:t>
            </a:r>
          </a:p>
          <a:p>
            <a:pPr lvl="3"/>
            <a:r>
              <a:rPr lang="en-US"/>
              <a:t>the same function can work on different kinds of objects</a:t>
            </a:r>
          </a:p>
          <a:p>
            <a:r>
              <a:rPr lang="en-US"/>
              <a:t>Python is an OOP language</a:t>
            </a:r>
          </a:p>
          <a:p>
            <a:r>
              <a:rPr lang="en-US"/>
              <a:t>Other OOP languages are Java and C++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7. 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9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643398" y="365128"/>
            <a:ext cx="7886700" cy="1325563"/>
          </a:xfrm>
        </p:spPr>
        <p:txBody>
          <a:bodyPr/>
          <a:lstStyle/>
          <a:p>
            <a:r>
              <a:rPr lang="en-US" altLang="zh-CN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What is an Object?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What is a Class?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Car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Person 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Inheritance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Inheritance in Python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OOP</a:t>
            </a:r>
            <a:endParaRPr lang="zh-CN" altLang="en-US">
              <a:latin typeface="Traditional Arabic" pitchFamily="2" charset="-78"/>
              <a:ea typeface="SimSun-ExtB" pitchFamily="49" charset="-122"/>
              <a:cs typeface="Traditional Arabic" pitchFamily="2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9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6375" y="4271217"/>
            <a:ext cx="1666875" cy="15641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0682" y="1777499"/>
            <a:ext cx="7886700" cy="1831975"/>
          </a:xfrm>
        </p:spPr>
        <p:txBody>
          <a:bodyPr/>
          <a:lstStyle/>
          <a:p>
            <a:r>
              <a:rPr lang="en-US"/>
              <a:t>An object groups together all the data related to one thing.</a:t>
            </a:r>
          </a:p>
          <a:p>
            <a:r>
              <a:rPr lang="en-US"/>
              <a:t>e.g. each Person object might contain name and birthday data for a person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1. What is an Object?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6" name="Picture 2" descr="C:\Users\Ad\Teaching\Let's Learn Python\My Slides\images\tag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76" y="4451107"/>
            <a:ext cx="16668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C:\Users\Ad\Teaching\Let's Learn Python\My Slides\images\tag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76" y="5098807"/>
            <a:ext cx="16668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Ad\Teaching\Let's Learn Python\My Slides\images\tagLabel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D1C24"/>
              </a:clrFrom>
              <a:clrTo>
                <a:srgbClr val="ED1C2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59" y="4862222"/>
            <a:ext cx="636588" cy="64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 rot="20931760">
            <a:off x="1043366" y="4637252"/>
            <a:ext cx="733926" cy="324124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 sz="1700"/>
              <a:t>name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20931760">
            <a:off x="1132384" y="5315270"/>
            <a:ext cx="733926" cy="387624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70000" lnSpcReduction="20000"/>
          </a:bodyPr>
          <a:lstStyle/>
          <a:p>
            <a:r>
              <a:rPr lang="en-US" sz="1700"/>
              <a:t>birth</a:t>
            </a:r>
          </a:p>
          <a:p>
            <a:r>
              <a:rPr lang="en-US" sz="1700"/>
              <a:t>day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20987342">
            <a:off x="301305" y="5052707"/>
            <a:ext cx="485656" cy="324124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 sz="1900"/>
              <a:t>p1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49712" y="3946365"/>
            <a:ext cx="1600200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Person object</a:t>
            </a:r>
          </a:p>
        </p:txBody>
      </p:sp>
      <p:sp>
        <p:nvSpPr>
          <p:cNvPr id="9" name="Freeform 8"/>
          <p:cNvSpPr/>
          <p:nvPr/>
        </p:nvSpPr>
        <p:spPr>
          <a:xfrm>
            <a:off x="794042" y="4957017"/>
            <a:ext cx="300790" cy="132348"/>
          </a:xfrm>
          <a:custGeom>
            <a:avLst/>
            <a:gdLst>
              <a:gd name="connsiteX0" fmla="*/ 0 w 300790"/>
              <a:gd name="connsiteY0" fmla="*/ 132348 h 132348"/>
              <a:gd name="connsiteX1" fmla="*/ 60158 w 300790"/>
              <a:gd name="connsiteY1" fmla="*/ 72190 h 132348"/>
              <a:gd name="connsiteX2" fmla="*/ 120316 w 300790"/>
              <a:gd name="connsiteY2" fmla="*/ 0 h 132348"/>
              <a:gd name="connsiteX3" fmla="*/ 240632 w 300790"/>
              <a:gd name="connsiteY3" fmla="*/ 12032 h 132348"/>
              <a:gd name="connsiteX4" fmla="*/ 276726 w 300790"/>
              <a:gd name="connsiteY4" fmla="*/ 24063 h 132348"/>
              <a:gd name="connsiteX5" fmla="*/ 288758 w 300790"/>
              <a:gd name="connsiteY5" fmla="*/ 60158 h 132348"/>
              <a:gd name="connsiteX6" fmla="*/ 300790 w 300790"/>
              <a:gd name="connsiteY6" fmla="*/ 72190 h 132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790" h="132348">
                <a:moveTo>
                  <a:pt x="0" y="132348"/>
                </a:moveTo>
                <a:cubicBezTo>
                  <a:pt x="20053" y="112295"/>
                  <a:pt x="42747" y="94575"/>
                  <a:pt x="60158" y="72190"/>
                </a:cubicBezTo>
                <a:cubicBezTo>
                  <a:pt x="125915" y="-12355"/>
                  <a:pt x="40897" y="52945"/>
                  <a:pt x="120316" y="0"/>
                </a:cubicBezTo>
                <a:cubicBezTo>
                  <a:pt x="160421" y="4011"/>
                  <a:pt x="200795" y="5903"/>
                  <a:pt x="240632" y="12032"/>
                </a:cubicBezTo>
                <a:cubicBezTo>
                  <a:pt x="253167" y="13960"/>
                  <a:pt x="267758" y="15095"/>
                  <a:pt x="276726" y="24063"/>
                </a:cubicBezTo>
                <a:cubicBezTo>
                  <a:pt x="285694" y="33031"/>
                  <a:pt x="283086" y="48814"/>
                  <a:pt x="288758" y="60158"/>
                </a:cubicBezTo>
                <a:cubicBezTo>
                  <a:pt x="291295" y="65231"/>
                  <a:pt x="296779" y="68179"/>
                  <a:pt x="300790" y="7219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830137" y="5173586"/>
            <a:ext cx="256648" cy="84221"/>
          </a:xfrm>
          <a:custGeom>
            <a:avLst/>
            <a:gdLst>
              <a:gd name="connsiteX0" fmla="*/ 0 w 256648"/>
              <a:gd name="connsiteY0" fmla="*/ 0 h 84221"/>
              <a:gd name="connsiteX1" fmla="*/ 96252 w 256648"/>
              <a:gd name="connsiteY1" fmla="*/ 72189 h 84221"/>
              <a:gd name="connsiteX2" fmla="*/ 132347 w 256648"/>
              <a:gd name="connsiteY2" fmla="*/ 84221 h 84221"/>
              <a:gd name="connsiteX3" fmla="*/ 216568 w 256648"/>
              <a:gd name="connsiteY3" fmla="*/ 72189 h 84221"/>
              <a:gd name="connsiteX4" fmla="*/ 252663 w 256648"/>
              <a:gd name="connsiteY4" fmla="*/ 60158 h 84221"/>
              <a:gd name="connsiteX5" fmla="*/ 252663 w 256648"/>
              <a:gd name="connsiteY5" fmla="*/ 0 h 8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6648" h="84221">
                <a:moveTo>
                  <a:pt x="0" y="0"/>
                </a:moveTo>
                <a:cubicBezTo>
                  <a:pt x="14753" y="11803"/>
                  <a:pt x="70716" y="59421"/>
                  <a:pt x="96252" y="72189"/>
                </a:cubicBezTo>
                <a:cubicBezTo>
                  <a:pt x="107596" y="77861"/>
                  <a:pt x="120315" y="80210"/>
                  <a:pt x="132347" y="84221"/>
                </a:cubicBezTo>
                <a:cubicBezTo>
                  <a:pt x="160421" y="80210"/>
                  <a:pt x="188760" y="77751"/>
                  <a:pt x="216568" y="72189"/>
                </a:cubicBezTo>
                <a:cubicBezTo>
                  <a:pt x="229004" y="69702"/>
                  <a:pt x="246991" y="71501"/>
                  <a:pt x="252663" y="60158"/>
                </a:cubicBezTo>
                <a:cubicBezTo>
                  <a:pt x="261631" y="42222"/>
                  <a:pt x="252663" y="20053"/>
                  <a:pt x="252663" y="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49813" y="4569421"/>
            <a:ext cx="709863" cy="336884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/>
              <a:t>"Alice"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21732" y="5248037"/>
            <a:ext cx="709863" cy="33688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400"/>
              <a:t>5/6/2001</a:t>
            </a:r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72133" y="4296117"/>
            <a:ext cx="1666875" cy="15641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2" descr="C:\Users\Ad\Teaching\Let's Learn Python\My Slides\images\tag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134" y="4476007"/>
            <a:ext cx="16668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C:\Users\Ad\Teaching\Let's Learn Python\My Slides\images\tag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2134" y="5123707"/>
            <a:ext cx="16668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C:\Users\Ad\Teaching\Let's Learn Python\My Slides\images\tagLabel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D1C24"/>
              </a:clrFrom>
              <a:clrTo>
                <a:srgbClr val="ED1C2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4317" y="4887122"/>
            <a:ext cx="636588" cy="64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/>
          <p:cNvSpPr txBox="1"/>
          <p:nvPr/>
        </p:nvSpPr>
        <p:spPr>
          <a:xfrm rot="20931760">
            <a:off x="3999124" y="4662152"/>
            <a:ext cx="733926" cy="324124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 sz="1700"/>
              <a:t>name</a:t>
            </a:r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20987342">
            <a:off x="3257063" y="5077607"/>
            <a:ext cx="485656" cy="324124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 sz="1900"/>
              <a:t>p2</a:t>
            </a:r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005470" y="3971265"/>
            <a:ext cx="1600200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Person object</a:t>
            </a:r>
          </a:p>
        </p:txBody>
      </p:sp>
      <p:sp>
        <p:nvSpPr>
          <p:cNvPr id="26" name="Freeform 25"/>
          <p:cNvSpPr/>
          <p:nvPr/>
        </p:nvSpPr>
        <p:spPr>
          <a:xfrm>
            <a:off x="3749800" y="4981917"/>
            <a:ext cx="300790" cy="132348"/>
          </a:xfrm>
          <a:custGeom>
            <a:avLst/>
            <a:gdLst>
              <a:gd name="connsiteX0" fmla="*/ 0 w 300790"/>
              <a:gd name="connsiteY0" fmla="*/ 132348 h 132348"/>
              <a:gd name="connsiteX1" fmla="*/ 60158 w 300790"/>
              <a:gd name="connsiteY1" fmla="*/ 72190 h 132348"/>
              <a:gd name="connsiteX2" fmla="*/ 120316 w 300790"/>
              <a:gd name="connsiteY2" fmla="*/ 0 h 132348"/>
              <a:gd name="connsiteX3" fmla="*/ 240632 w 300790"/>
              <a:gd name="connsiteY3" fmla="*/ 12032 h 132348"/>
              <a:gd name="connsiteX4" fmla="*/ 276726 w 300790"/>
              <a:gd name="connsiteY4" fmla="*/ 24063 h 132348"/>
              <a:gd name="connsiteX5" fmla="*/ 288758 w 300790"/>
              <a:gd name="connsiteY5" fmla="*/ 60158 h 132348"/>
              <a:gd name="connsiteX6" fmla="*/ 300790 w 300790"/>
              <a:gd name="connsiteY6" fmla="*/ 72190 h 132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790" h="132348">
                <a:moveTo>
                  <a:pt x="0" y="132348"/>
                </a:moveTo>
                <a:cubicBezTo>
                  <a:pt x="20053" y="112295"/>
                  <a:pt x="42747" y="94575"/>
                  <a:pt x="60158" y="72190"/>
                </a:cubicBezTo>
                <a:cubicBezTo>
                  <a:pt x="125915" y="-12355"/>
                  <a:pt x="40897" y="52945"/>
                  <a:pt x="120316" y="0"/>
                </a:cubicBezTo>
                <a:cubicBezTo>
                  <a:pt x="160421" y="4011"/>
                  <a:pt x="200795" y="5903"/>
                  <a:pt x="240632" y="12032"/>
                </a:cubicBezTo>
                <a:cubicBezTo>
                  <a:pt x="253167" y="13960"/>
                  <a:pt x="267758" y="15095"/>
                  <a:pt x="276726" y="24063"/>
                </a:cubicBezTo>
                <a:cubicBezTo>
                  <a:pt x="285694" y="33031"/>
                  <a:pt x="283086" y="48814"/>
                  <a:pt x="288758" y="60158"/>
                </a:cubicBezTo>
                <a:cubicBezTo>
                  <a:pt x="291295" y="65231"/>
                  <a:pt x="296779" y="68179"/>
                  <a:pt x="300790" y="7219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3785895" y="5198486"/>
            <a:ext cx="256648" cy="84221"/>
          </a:xfrm>
          <a:custGeom>
            <a:avLst/>
            <a:gdLst>
              <a:gd name="connsiteX0" fmla="*/ 0 w 256648"/>
              <a:gd name="connsiteY0" fmla="*/ 0 h 84221"/>
              <a:gd name="connsiteX1" fmla="*/ 96252 w 256648"/>
              <a:gd name="connsiteY1" fmla="*/ 72189 h 84221"/>
              <a:gd name="connsiteX2" fmla="*/ 132347 w 256648"/>
              <a:gd name="connsiteY2" fmla="*/ 84221 h 84221"/>
              <a:gd name="connsiteX3" fmla="*/ 216568 w 256648"/>
              <a:gd name="connsiteY3" fmla="*/ 72189 h 84221"/>
              <a:gd name="connsiteX4" fmla="*/ 252663 w 256648"/>
              <a:gd name="connsiteY4" fmla="*/ 60158 h 84221"/>
              <a:gd name="connsiteX5" fmla="*/ 252663 w 256648"/>
              <a:gd name="connsiteY5" fmla="*/ 0 h 8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6648" h="84221">
                <a:moveTo>
                  <a:pt x="0" y="0"/>
                </a:moveTo>
                <a:cubicBezTo>
                  <a:pt x="14753" y="11803"/>
                  <a:pt x="70716" y="59421"/>
                  <a:pt x="96252" y="72189"/>
                </a:cubicBezTo>
                <a:cubicBezTo>
                  <a:pt x="107596" y="77861"/>
                  <a:pt x="120315" y="80210"/>
                  <a:pt x="132347" y="84221"/>
                </a:cubicBezTo>
                <a:cubicBezTo>
                  <a:pt x="160421" y="80210"/>
                  <a:pt x="188760" y="77751"/>
                  <a:pt x="216568" y="72189"/>
                </a:cubicBezTo>
                <a:cubicBezTo>
                  <a:pt x="229004" y="69702"/>
                  <a:pt x="246991" y="71501"/>
                  <a:pt x="252663" y="60158"/>
                </a:cubicBezTo>
                <a:cubicBezTo>
                  <a:pt x="261631" y="42222"/>
                  <a:pt x="252663" y="20053"/>
                  <a:pt x="252663" y="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805571" y="4594321"/>
            <a:ext cx="709863" cy="336884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/>
              <a:t>"John"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927891" y="4321017"/>
            <a:ext cx="1666875" cy="15641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2" descr="C:\Users\Ad\Teaching\Let's Learn Python\My Slides\images\tag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892" y="4500907"/>
            <a:ext cx="16668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C:\Users\Ad\Teaching\Let's Learn Python\My Slides\images\tag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892" y="5148607"/>
            <a:ext cx="16668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C:\Users\Ad\Teaching\Let's Learn Python\My Slides\images\tagLabel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D1C24"/>
              </a:clrFrom>
              <a:clrTo>
                <a:srgbClr val="ED1C2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0075" y="4912022"/>
            <a:ext cx="636588" cy="64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 rot="20931760">
            <a:off x="6954882" y="4687052"/>
            <a:ext cx="733926" cy="324124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 sz="1700"/>
              <a:t>name</a:t>
            </a:r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 rot="20987342">
            <a:off x="6212821" y="5102507"/>
            <a:ext cx="485656" cy="324124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 sz="1900"/>
              <a:t>p3</a:t>
            </a:r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6961228" y="3996165"/>
            <a:ext cx="1600200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Person object</a:t>
            </a:r>
          </a:p>
        </p:txBody>
      </p:sp>
      <p:sp>
        <p:nvSpPr>
          <p:cNvPr id="38" name="Freeform 37"/>
          <p:cNvSpPr/>
          <p:nvPr/>
        </p:nvSpPr>
        <p:spPr>
          <a:xfrm>
            <a:off x="6705558" y="5006817"/>
            <a:ext cx="300790" cy="132348"/>
          </a:xfrm>
          <a:custGeom>
            <a:avLst/>
            <a:gdLst>
              <a:gd name="connsiteX0" fmla="*/ 0 w 300790"/>
              <a:gd name="connsiteY0" fmla="*/ 132348 h 132348"/>
              <a:gd name="connsiteX1" fmla="*/ 60158 w 300790"/>
              <a:gd name="connsiteY1" fmla="*/ 72190 h 132348"/>
              <a:gd name="connsiteX2" fmla="*/ 120316 w 300790"/>
              <a:gd name="connsiteY2" fmla="*/ 0 h 132348"/>
              <a:gd name="connsiteX3" fmla="*/ 240632 w 300790"/>
              <a:gd name="connsiteY3" fmla="*/ 12032 h 132348"/>
              <a:gd name="connsiteX4" fmla="*/ 276726 w 300790"/>
              <a:gd name="connsiteY4" fmla="*/ 24063 h 132348"/>
              <a:gd name="connsiteX5" fmla="*/ 288758 w 300790"/>
              <a:gd name="connsiteY5" fmla="*/ 60158 h 132348"/>
              <a:gd name="connsiteX6" fmla="*/ 300790 w 300790"/>
              <a:gd name="connsiteY6" fmla="*/ 72190 h 132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790" h="132348">
                <a:moveTo>
                  <a:pt x="0" y="132348"/>
                </a:moveTo>
                <a:cubicBezTo>
                  <a:pt x="20053" y="112295"/>
                  <a:pt x="42747" y="94575"/>
                  <a:pt x="60158" y="72190"/>
                </a:cubicBezTo>
                <a:cubicBezTo>
                  <a:pt x="125915" y="-12355"/>
                  <a:pt x="40897" y="52945"/>
                  <a:pt x="120316" y="0"/>
                </a:cubicBezTo>
                <a:cubicBezTo>
                  <a:pt x="160421" y="4011"/>
                  <a:pt x="200795" y="5903"/>
                  <a:pt x="240632" y="12032"/>
                </a:cubicBezTo>
                <a:cubicBezTo>
                  <a:pt x="253167" y="13960"/>
                  <a:pt x="267758" y="15095"/>
                  <a:pt x="276726" y="24063"/>
                </a:cubicBezTo>
                <a:cubicBezTo>
                  <a:pt x="285694" y="33031"/>
                  <a:pt x="283086" y="48814"/>
                  <a:pt x="288758" y="60158"/>
                </a:cubicBezTo>
                <a:cubicBezTo>
                  <a:pt x="291295" y="65231"/>
                  <a:pt x="296779" y="68179"/>
                  <a:pt x="300790" y="7219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6741653" y="5223386"/>
            <a:ext cx="256648" cy="84221"/>
          </a:xfrm>
          <a:custGeom>
            <a:avLst/>
            <a:gdLst>
              <a:gd name="connsiteX0" fmla="*/ 0 w 256648"/>
              <a:gd name="connsiteY0" fmla="*/ 0 h 84221"/>
              <a:gd name="connsiteX1" fmla="*/ 96252 w 256648"/>
              <a:gd name="connsiteY1" fmla="*/ 72189 h 84221"/>
              <a:gd name="connsiteX2" fmla="*/ 132347 w 256648"/>
              <a:gd name="connsiteY2" fmla="*/ 84221 h 84221"/>
              <a:gd name="connsiteX3" fmla="*/ 216568 w 256648"/>
              <a:gd name="connsiteY3" fmla="*/ 72189 h 84221"/>
              <a:gd name="connsiteX4" fmla="*/ 252663 w 256648"/>
              <a:gd name="connsiteY4" fmla="*/ 60158 h 84221"/>
              <a:gd name="connsiteX5" fmla="*/ 252663 w 256648"/>
              <a:gd name="connsiteY5" fmla="*/ 0 h 8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6648" h="84221">
                <a:moveTo>
                  <a:pt x="0" y="0"/>
                </a:moveTo>
                <a:cubicBezTo>
                  <a:pt x="14753" y="11803"/>
                  <a:pt x="70716" y="59421"/>
                  <a:pt x="96252" y="72189"/>
                </a:cubicBezTo>
                <a:cubicBezTo>
                  <a:pt x="107596" y="77861"/>
                  <a:pt x="120315" y="80210"/>
                  <a:pt x="132347" y="84221"/>
                </a:cubicBezTo>
                <a:cubicBezTo>
                  <a:pt x="160421" y="80210"/>
                  <a:pt x="188760" y="77751"/>
                  <a:pt x="216568" y="72189"/>
                </a:cubicBezTo>
                <a:cubicBezTo>
                  <a:pt x="229004" y="69702"/>
                  <a:pt x="246991" y="71501"/>
                  <a:pt x="252663" y="60158"/>
                </a:cubicBezTo>
                <a:cubicBezTo>
                  <a:pt x="261631" y="42222"/>
                  <a:pt x="252663" y="20053"/>
                  <a:pt x="252663" y="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761329" y="4619221"/>
            <a:ext cx="709863" cy="336884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/>
              <a:t>"Bill"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45657" y="6208295"/>
            <a:ext cx="3463089" cy="4692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>
            <a:normAutofit/>
          </a:bodyPr>
          <a:lstStyle/>
          <a:p>
            <a:pPr algn="ctr"/>
            <a:r>
              <a:rPr lang="en-US"/>
              <a:t>the p1, p2, p3 Person objects</a:t>
            </a:r>
          </a:p>
        </p:txBody>
      </p:sp>
      <p:sp>
        <p:nvSpPr>
          <p:cNvPr id="43" name="TextBox 42"/>
          <p:cNvSpPr txBox="1"/>
          <p:nvPr/>
        </p:nvSpPr>
        <p:spPr>
          <a:xfrm rot="20931760">
            <a:off x="4041117" y="5307836"/>
            <a:ext cx="733926" cy="387624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70000" lnSpcReduction="20000"/>
          </a:bodyPr>
          <a:lstStyle/>
          <a:p>
            <a:r>
              <a:rPr lang="en-US" sz="1700"/>
              <a:t>birth</a:t>
            </a:r>
          </a:p>
          <a:p>
            <a:r>
              <a:rPr lang="en-US" sz="1700"/>
              <a:t>day</a:t>
            </a:r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 rot="20931760">
            <a:off x="6996876" y="5336282"/>
            <a:ext cx="733926" cy="387624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70000" lnSpcReduction="20000"/>
          </a:bodyPr>
          <a:lstStyle/>
          <a:p>
            <a:r>
              <a:rPr lang="en-US" sz="1700"/>
              <a:t>birth</a:t>
            </a:r>
          </a:p>
          <a:p>
            <a:r>
              <a:rPr lang="en-US" sz="1700"/>
              <a:t>day</a:t>
            </a:r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4805569" y="5231995"/>
            <a:ext cx="709863" cy="33688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400"/>
              <a:t>3/2/2002</a:t>
            </a:r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7761329" y="5273770"/>
            <a:ext cx="709863" cy="336884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 sz="1400"/>
              <a:t>2/2/2002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6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940259"/>
          </a:xfrm>
        </p:spPr>
        <p:txBody>
          <a:bodyPr/>
          <a:lstStyle/>
          <a:p>
            <a:r>
              <a:rPr lang="en-US"/>
              <a:t>A class is two things:</a:t>
            </a:r>
          </a:p>
          <a:p>
            <a:pPr lvl="1"/>
            <a:r>
              <a:rPr lang="en-US"/>
              <a:t>a </a:t>
            </a:r>
            <a:r>
              <a:rPr lang="en-US" i="1">
                <a:solidFill>
                  <a:schemeClr val="accent5"/>
                </a:solidFill>
              </a:rPr>
              <a:t>factory</a:t>
            </a:r>
            <a:r>
              <a:rPr lang="en-US">
                <a:solidFill>
                  <a:schemeClr val="accent5"/>
                </a:solidFill>
              </a:rPr>
              <a:t> </a:t>
            </a:r>
            <a:r>
              <a:rPr lang="en-US"/>
              <a:t>for making objects</a:t>
            </a:r>
          </a:p>
          <a:p>
            <a:pPr lvl="1"/>
            <a:r>
              <a:rPr lang="en-US"/>
              <a:t>a </a:t>
            </a:r>
            <a:r>
              <a:rPr lang="en-US" i="1">
                <a:solidFill>
                  <a:schemeClr val="accent5"/>
                </a:solidFill>
              </a:rPr>
              <a:t>library</a:t>
            </a:r>
            <a:r>
              <a:rPr lang="en-US"/>
              <a:t> of functions that objects can use</a:t>
            </a:r>
          </a:p>
          <a:p>
            <a:r>
              <a:rPr lang="en-US"/>
              <a:t>A Car class: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What is a Class?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 descr="C:\Users\Ad\Desktop\python objects\factory-clipart-9c4eEggz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828" y="3753852"/>
            <a:ext cx="1885783" cy="1885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\Desktop\python objects\bookshelf-black-and-white-clipart-1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828" y="5518664"/>
            <a:ext cx="1899350" cy="60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/>
          <p:nvPr/>
        </p:nvCxnSpPr>
        <p:spPr>
          <a:xfrm>
            <a:off x="4042611" y="5426242"/>
            <a:ext cx="4977107" cy="18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C:\Users\Ad\Desktop\python objects\car1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84580" y="4782962"/>
            <a:ext cx="1676816" cy="83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Ad\Desktop\python objects\car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874" y="4969979"/>
            <a:ext cx="1399960" cy="45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Users\Ad\Desktop\python objects\beanCar.pn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71918" y="4185164"/>
            <a:ext cx="14478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5148064" y="5841360"/>
            <a:ext cx="2808312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696466" y="5528784"/>
            <a:ext cx="1979682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makes Car objects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87522" y="5518481"/>
            <a:ext cx="921610" cy="6777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ctr"/>
            <a:r>
              <a:rPr lang="en-US"/>
              <a:t>functions</a:t>
            </a:r>
          </a:p>
          <a:p>
            <a:pPr algn="ctr"/>
            <a:r>
              <a:rPr lang="en-US"/>
              <a:t>library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9922" y="5061282"/>
            <a:ext cx="921610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factory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64514" y="5297906"/>
            <a:ext cx="460805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+</a:t>
            </a:r>
          </a:p>
        </p:txBody>
      </p:sp>
      <p:cxnSp>
        <p:nvCxnSpPr>
          <p:cNvPr id="7" name="Straight Arrow Connector 6"/>
          <p:cNvCxnSpPr>
            <a:endCxn id="22" idx="0"/>
          </p:cNvCxnSpPr>
          <p:nvPr/>
        </p:nvCxnSpPr>
        <p:spPr>
          <a:xfrm flipH="1">
            <a:off x="1800727" y="3632886"/>
            <a:ext cx="102214" cy="14283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459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34543" y="365128"/>
            <a:ext cx="7886700" cy="1325563"/>
          </a:xfrm>
        </p:spPr>
        <p:txBody>
          <a:bodyPr/>
          <a:lstStyle/>
          <a:p>
            <a:r>
              <a:rPr lang="en-US"/>
              <a:t>Possible Car Objects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057900" y="6320257"/>
            <a:ext cx="2457450" cy="365125"/>
          </a:xfrm>
        </p:spPr>
        <p:txBody>
          <a:bodyPr/>
          <a:lstStyle/>
          <a:p>
            <a:fld id="{10E4A4DB-036F-4816-A98C-42C4167E83C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52450" y="2261942"/>
            <a:ext cx="1666875" cy="2370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C:\Users\Ad\Teaching\Let's Learn Python\My Slides\images\tag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51" y="2441833"/>
            <a:ext cx="16668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:\Users\Ad\Teaching\Let's Learn Python\My Slides\images\tag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451" y="3089533"/>
            <a:ext cx="16668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C:\Users\Ad\Teaching\Let's Learn Python\My Slides\images\tagLabel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D1C24"/>
              </a:clrFrom>
              <a:clrTo>
                <a:srgbClr val="ED1C2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634" y="2852948"/>
            <a:ext cx="636588" cy="64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 rot="20931760">
            <a:off x="1127569" y="2627978"/>
            <a:ext cx="733926" cy="324124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 sz="1700"/>
              <a:t>dist</a:t>
            </a: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20931760">
            <a:off x="1162326" y="3306594"/>
            <a:ext cx="733926" cy="324124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 sz="1700"/>
              <a:t>type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rot="20987342">
            <a:off x="289252" y="3043433"/>
            <a:ext cx="485656" cy="324124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 sz="1900"/>
              <a:t>car1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085787" y="1937091"/>
            <a:ext cx="1600200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Car object</a:t>
            </a:r>
          </a:p>
        </p:txBody>
      </p:sp>
      <p:sp>
        <p:nvSpPr>
          <p:cNvPr id="13" name="Freeform 12"/>
          <p:cNvSpPr/>
          <p:nvPr/>
        </p:nvSpPr>
        <p:spPr>
          <a:xfrm>
            <a:off x="830117" y="2947743"/>
            <a:ext cx="300790" cy="132348"/>
          </a:xfrm>
          <a:custGeom>
            <a:avLst/>
            <a:gdLst>
              <a:gd name="connsiteX0" fmla="*/ 0 w 300790"/>
              <a:gd name="connsiteY0" fmla="*/ 132348 h 132348"/>
              <a:gd name="connsiteX1" fmla="*/ 60158 w 300790"/>
              <a:gd name="connsiteY1" fmla="*/ 72190 h 132348"/>
              <a:gd name="connsiteX2" fmla="*/ 120316 w 300790"/>
              <a:gd name="connsiteY2" fmla="*/ 0 h 132348"/>
              <a:gd name="connsiteX3" fmla="*/ 240632 w 300790"/>
              <a:gd name="connsiteY3" fmla="*/ 12032 h 132348"/>
              <a:gd name="connsiteX4" fmla="*/ 276726 w 300790"/>
              <a:gd name="connsiteY4" fmla="*/ 24063 h 132348"/>
              <a:gd name="connsiteX5" fmla="*/ 288758 w 300790"/>
              <a:gd name="connsiteY5" fmla="*/ 60158 h 132348"/>
              <a:gd name="connsiteX6" fmla="*/ 300790 w 300790"/>
              <a:gd name="connsiteY6" fmla="*/ 72190 h 132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790" h="132348">
                <a:moveTo>
                  <a:pt x="0" y="132348"/>
                </a:moveTo>
                <a:cubicBezTo>
                  <a:pt x="20053" y="112295"/>
                  <a:pt x="42747" y="94575"/>
                  <a:pt x="60158" y="72190"/>
                </a:cubicBezTo>
                <a:cubicBezTo>
                  <a:pt x="125915" y="-12355"/>
                  <a:pt x="40897" y="52945"/>
                  <a:pt x="120316" y="0"/>
                </a:cubicBezTo>
                <a:cubicBezTo>
                  <a:pt x="160421" y="4011"/>
                  <a:pt x="200795" y="5903"/>
                  <a:pt x="240632" y="12032"/>
                </a:cubicBezTo>
                <a:cubicBezTo>
                  <a:pt x="253167" y="13960"/>
                  <a:pt x="267758" y="15095"/>
                  <a:pt x="276726" y="24063"/>
                </a:cubicBezTo>
                <a:cubicBezTo>
                  <a:pt x="285694" y="33031"/>
                  <a:pt x="283086" y="48814"/>
                  <a:pt x="288758" y="60158"/>
                </a:cubicBezTo>
                <a:cubicBezTo>
                  <a:pt x="291295" y="65231"/>
                  <a:pt x="296779" y="68179"/>
                  <a:pt x="300790" y="7219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866212" y="3164312"/>
            <a:ext cx="256648" cy="84221"/>
          </a:xfrm>
          <a:custGeom>
            <a:avLst/>
            <a:gdLst>
              <a:gd name="connsiteX0" fmla="*/ 0 w 256648"/>
              <a:gd name="connsiteY0" fmla="*/ 0 h 84221"/>
              <a:gd name="connsiteX1" fmla="*/ 96252 w 256648"/>
              <a:gd name="connsiteY1" fmla="*/ 72189 h 84221"/>
              <a:gd name="connsiteX2" fmla="*/ 132347 w 256648"/>
              <a:gd name="connsiteY2" fmla="*/ 84221 h 84221"/>
              <a:gd name="connsiteX3" fmla="*/ 216568 w 256648"/>
              <a:gd name="connsiteY3" fmla="*/ 72189 h 84221"/>
              <a:gd name="connsiteX4" fmla="*/ 252663 w 256648"/>
              <a:gd name="connsiteY4" fmla="*/ 60158 h 84221"/>
              <a:gd name="connsiteX5" fmla="*/ 252663 w 256648"/>
              <a:gd name="connsiteY5" fmla="*/ 0 h 8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6648" h="84221">
                <a:moveTo>
                  <a:pt x="0" y="0"/>
                </a:moveTo>
                <a:cubicBezTo>
                  <a:pt x="14753" y="11803"/>
                  <a:pt x="70716" y="59421"/>
                  <a:pt x="96252" y="72189"/>
                </a:cubicBezTo>
                <a:cubicBezTo>
                  <a:pt x="107596" y="77861"/>
                  <a:pt x="120315" y="80210"/>
                  <a:pt x="132347" y="84221"/>
                </a:cubicBezTo>
                <a:cubicBezTo>
                  <a:pt x="160421" y="80210"/>
                  <a:pt x="188760" y="77751"/>
                  <a:pt x="216568" y="72189"/>
                </a:cubicBezTo>
                <a:cubicBezTo>
                  <a:pt x="229004" y="69702"/>
                  <a:pt x="246991" y="71501"/>
                  <a:pt x="252663" y="60158"/>
                </a:cubicBezTo>
                <a:cubicBezTo>
                  <a:pt x="261631" y="42222"/>
                  <a:pt x="252663" y="20053"/>
                  <a:pt x="252663" y="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038287" y="2560147"/>
            <a:ext cx="557464" cy="336884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781233" y="3226738"/>
            <a:ext cx="709863" cy="336884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/>
              <a:t>"ferrarri"</a:t>
            </a:r>
          </a:p>
        </p:txBody>
      </p:sp>
      <p:pic>
        <p:nvPicPr>
          <p:cNvPr id="17" name="Picture 2" descr="C:\Users\Ad\Teaching\Let's Learn Python\My Slides\images\tag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400" y="3842350"/>
            <a:ext cx="16668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 rot="20931760">
            <a:off x="1111147" y="4059411"/>
            <a:ext cx="733926" cy="324124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 sz="1700"/>
              <a:t>color</a:t>
            </a:r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874438" y="3979555"/>
            <a:ext cx="709863" cy="336884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/>
              <a:t>"red"</a:t>
            </a:r>
          </a:p>
        </p:txBody>
      </p:sp>
      <p:pic>
        <p:nvPicPr>
          <p:cNvPr id="20" name="Picture 4" descr="C:\Users\Ad\Desktop\python objects\car1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31059" y="4646784"/>
            <a:ext cx="1676816" cy="83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5" descr="C:\Users\Ad\Desktop\python objects\car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361" y="4833799"/>
            <a:ext cx="1399960" cy="45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7" descr="C:\Users\Ad\Desktop\python objects\beanCar.pn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37152" y="4569689"/>
            <a:ext cx="14478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3984145" y="2281990"/>
            <a:ext cx="1666875" cy="2370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" descr="C:\Users\Ad\Teaching\Let's Learn Python\My Slides\images\tag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146" y="2461881"/>
            <a:ext cx="16668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C:\Users\Ad\Teaching\Let's Learn Python\My Slides\images\tag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146" y="3109581"/>
            <a:ext cx="16668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C:\Users\Ad\Teaching\Let's Learn Python\My Slides\images\tagLabel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D1C24"/>
              </a:clrFrom>
              <a:clrTo>
                <a:srgbClr val="ED1C2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329" y="2872996"/>
            <a:ext cx="636588" cy="64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 rot="20931760">
            <a:off x="4059264" y="2648026"/>
            <a:ext cx="733926" cy="324124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 sz="1700"/>
              <a:t>dist</a:t>
            </a:r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 rot="20931760">
            <a:off x="4094021" y="3326642"/>
            <a:ext cx="733926" cy="324124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 sz="1700"/>
              <a:t>type</a:t>
            </a:r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 rot="20987342">
            <a:off x="3220947" y="3063481"/>
            <a:ext cx="485656" cy="324124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 sz="1900"/>
              <a:t>car1</a:t>
            </a:r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017482" y="1957139"/>
            <a:ext cx="1600200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Car object</a:t>
            </a:r>
          </a:p>
        </p:txBody>
      </p:sp>
      <p:sp>
        <p:nvSpPr>
          <p:cNvPr id="31" name="Freeform 30"/>
          <p:cNvSpPr/>
          <p:nvPr/>
        </p:nvSpPr>
        <p:spPr>
          <a:xfrm>
            <a:off x="3761812" y="2967791"/>
            <a:ext cx="300790" cy="132348"/>
          </a:xfrm>
          <a:custGeom>
            <a:avLst/>
            <a:gdLst>
              <a:gd name="connsiteX0" fmla="*/ 0 w 300790"/>
              <a:gd name="connsiteY0" fmla="*/ 132348 h 132348"/>
              <a:gd name="connsiteX1" fmla="*/ 60158 w 300790"/>
              <a:gd name="connsiteY1" fmla="*/ 72190 h 132348"/>
              <a:gd name="connsiteX2" fmla="*/ 120316 w 300790"/>
              <a:gd name="connsiteY2" fmla="*/ 0 h 132348"/>
              <a:gd name="connsiteX3" fmla="*/ 240632 w 300790"/>
              <a:gd name="connsiteY3" fmla="*/ 12032 h 132348"/>
              <a:gd name="connsiteX4" fmla="*/ 276726 w 300790"/>
              <a:gd name="connsiteY4" fmla="*/ 24063 h 132348"/>
              <a:gd name="connsiteX5" fmla="*/ 288758 w 300790"/>
              <a:gd name="connsiteY5" fmla="*/ 60158 h 132348"/>
              <a:gd name="connsiteX6" fmla="*/ 300790 w 300790"/>
              <a:gd name="connsiteY6" fmla="*/ 72190 h 132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790" h="132348">
                <a:moveTo>
                  <a:pt x="0" y="132348"/>
                </a:moveTo>
                <a:cubicBezTo>
                  <a:pt x="20053" y="112295"/>
                  <a:pt x="42747" y="94575"/>
                  <a:pt x="60158" y="72190"/>
                </a:cubicBezTo>
                <a:cubicBezTo>
                  <a:pt x="125915" y="-12355"/>
                  <a:pt x="40897" y="52945"/>
                  <a:pt x="120316" y="0"/>
                </a:cubicBezTo>
                <a:cubicBezTo>
                  <a:pt x="160421" y="4011"/>
                  <a:pt x="200795" y="5903"/>
                  <a:pt x="240632" y="12032"/>
                </a:cubicBezTo>
                <a:cubicBezTo>
                  <a:pt x="253167" y="13960"/>
                  <a:pt x="267758" y="15095"/>
                  <a:pt x="276726" y="24063"/>
                </a:cubicBezTo>
                <a:cubicBezTo>
                  <a:pt x="285694" y="33031"/>
                  <a:pt x="283086" y="48814"/>
                  <a:pt x="288758" y="60158"/>
                </a:cubicBezTo>
                <a:cubicBezTo>
                  <a:pt x="291295" y="65231"/>
                  <a:pt x="296779" y="68179"/>
                  <a:pt x="300790" y="7219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3797907" y="3184360"/>
            <a:ext cx="256648" cy="84221"/>
          </a:xfrm>
          <a:custGeom>
            <a:avLst/>
            <a:gdLst>
              <a:gd name="connsiteX0" fmla="*/ 0 w 256648"/>
              <a:gd name="connsiteY0" fmla="*/ 0 h 84221"/>
              <a:gd name="connsiteX1" fmla="*/ 96252 w 256648"/>
              <a:gd name="connsiteY1" fmla="*/ 72189 h 84221"/>
              <a:gd name="connsiteX2" fmla="*/ 132347 w 256648"/>
              <a:gd name="connsiteY2" fmla="*/ 84221 h 84221"/>
              <a:gd name="connsiteX3" fmla="*/ 216568 w 256648"/>
              <a:gd name="connsiteY3" fmla="*/ 72189 h 84221"/>
              <a:gd name="connsiteX4" fmla="*/ 252663 w 256648"/>
              <a:gd name="connsiteY4" fmla="*/ 60158 h 84221"/>
              <a:gd name="connsiteX5" fmla="*/ 252663 w 256648"/>
              <a:gd name="connsiteY5" fmla="*/ 0 h 8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6648" h="84221">
                <a:moveTo>
                  <a:pt x="0" y="0"/>
                </a:moveTo>
                <a:cubicBezTo>
                  <a:pt x="14753" y="11803"/>
                  <a:pt x="70716" y="59421"/>
                  <a:pt x="96252" y="72189"/>
                </a:cubicBezTo>
                <a:cubicBezTo>
                  <a:pt x="107596" y="77861"/>
                  <a:pt x="120315" y="80210"/>
                  <a:pt x="132347" y="84221"/>
                </a:cubicBezTo>
                <a:cubicBezTo>
                  <a:pt x="160421" y="80210"/>
                  <a:pt x="188760" y="77751"/>
                  <a:pt x="216568" y="72189"/>
                </a:cubicBezTo>
                <a:cubicBezTo>
                  <a:pt x="229004" y="69702"/>
                  <a:pt x="246991" y="71501"/>
                  <a:pt x="252663" y="60158"/>
                </a:cubicBezTo>
                <a:cubicBezTo>
                  <a:pt x="261631" y="42222"/>
                  <a:pt x="252663" y="20053"/>
                  <a:pt x="252663" y="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4969982" y="2580195"/>
            <a:ext cx="557464" cy="336884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/>
              <a:t>5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712928" y="3246786"/>
            <a:ext cx="709863" cy="336884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/>
              <a:t>"porsche"</a:t>
            </a:r>
          </a:p>
        </p:txBody>
      </p:sp>
      <p:pic>
        <p:nvPicPr>
          <p:cNvPr id="35" name="Picture 2" descr="C:\Users\Ad\Teaching\Let's Learn Python\My Slides\images\tag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095" y="3862398"/>
            <a:ext cx="16668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 rot="20931760">
            <a:off x="4042842" y="4079459"/>
            <a:ext cx="733926" cy="324124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 sz="1700"/>
              <a:t>color</a:t>
            </a:r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806133" y="3999603"/>
            <a:ext cx="709863" cy="336884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/>
              <a:t>"green"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915840" y="2326102"/>
            <a:ext cx="1666875" cy="23702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2" descr="C:\Users\Ad\Teaching\Let's Learn Python\My Slides\images\tag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841" y="2505993"/>
            <a:ext cx="16668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C:\Users\Ad\Teaching\Let's Learn Python\My Slides\images\tag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841" y="3153693"/>
            <a:ext cx="16668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" descr="C:\Users\Ad\Teaching\Let's Learn Python\My Slides\images\tagLabel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ED1C24"/>
              </a:clrFrom>
              <a:clrTo>
                <a:srgbClr val="ED1C24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8024" y="2917108"/>
            <a:ext cx="636588" cy="64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xtBox 41"/>
          <p:cNvSpPr txBox="1"/>
          <p:nvPr/>
        </p:nvSpPr>
        <p:spPr>
          <a:xfrm rot="20931760">
            <a:off x="6990959" y="2692138"/>
            <a:ext cx="733926" cy="324124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 sz="1700"/>
              <a:t>dist</a:t>
            </a:r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 rot="20931760">
            <a:off x="7025716" y="3370754"/>
            <a:ext cx="733926" cy="324124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 sz="1700"/>
              <a:t>type</a:t>
            </a:r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 rot="20987342">
            <a:off x="6152642" y="3107593"/>
            <a:ext cx="485656" cy="324124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20000"/>
          </a:bodyPr>
          <a:lstStyle/>
          <a:p>
            <a:r>
              <a:rPr lang="en-US" sz="1900"/>
              <a:t>car1</a:t>
            </a:r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6949177" y="2001251"/>
            <a:ext cx="1600200" cy="4572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Car object</a:t>
            </a:r>
          </a:p>
        </p:txBody>
      </p:sp>
      <p:sp>
        <p:nvSpPr>
          <p:cNvPr id="46" name="Freeform 45"/>
          <p:cNvSpPr/>
          <p:nvPr/>
        </p:nvSpPr>
        <p:spPr>
          <a:xfrm>
            <a:off x="6693507" y="3011903"/>
            <a:ext cx="300790" cy="132348"/>
          </a:xfrm>
          <a:custGeom>
            <a:avLst/>
            <a:gdLst>
              <a:gd name="connsiteX0" fmla="*/ 0 w 300790"/>
              <a:gd name="connsiteY0" fmla="*/ 132348 h 132348"/>
              <a:gd name="connsiteX1" fmla="*/ 60158 w 300790"/>
              <a:gd name="connsiteY1" fmla="*/ 72190 h 132348"/>
              <a:gd name="connsiteX2" fmla="*/ 120316 w 300790"/>
              <a:gd name="connsiteY2" fmla="*/ 0 h 132348"/>
              <a:gd name="connsiteX3" fmla="*/ 240632 w 300790"/>
              <a:gd name="connsiteY3" fmla="*/ 12032 h 132348"/>
              <a:gd name="connsiteX4" fmla="*/ 276726 w 300790"/>
              <a:gd name="connsiteY4" fmla="*/ 24063 h 132348"/>
              <a:gd name="connsiteX5" fmla="*/ 288758 w 300790"/>
              <a:gd name="connsiteY5" fmla="*/ 60158 h 132348"/>
              <a:gd name="connsiteX6" fmla="*/ 300790 w 300790"/>
              <a:gd name="connsiteY6" fmla="*/ 72190 h 1323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0790" h="132348">
                <a:moveTo>
                  <a:pt x="0" y="132348"/>
                </a:moveTo>
                <a:cubicBezTo>
                  <a:pt x="20053" y="112295"/>
                  <a:pt x="42747" y="94575"/>
                  <a:pt x="60158" y="72190"/>
                </a:cubicBezTo>
                <a:cubicBezTo>
                  <a:pt x="125915" y="-12355"/>
                  <a:pt x="40897" y="52945"/>
                  <a:pt x="120316" y="0"/>
                </a:cubicBezTo>
                <a:cubicBezTo>
                  <a:pt x="160421" y="4011"/>
                  <a:pt x="200795" y="5903"/>
                  <a:pt x="240632" y="12032"/>
                </a:cubicBezTo>
                <a:cubicBezTo>
                  <a:pt x="253167" y="13960"/>
                  <a:pt x="267758" y="15095"/>
                  <a:pt x="276726" y="24063"/>
                </a:cubicBezTo>
                <a:cubicBezTo>
                  <a:pt x="285694" y="33031"/>
                  <a:pt x="283086" y="48814"/>
                  <a:pt x="288758" y="60158"/>
                </a:cubicBezTo>
                <a:cubicBezTo>
                  <a:pt x="291295" y="65231"/>
                  <a:pt x="296779" y="68179"/>
                  <a:pt x="300790" y="7219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6729602" y="3228472"/>
            <a:ext cx="256648" cy="84221"/>
          </a:xfrm>
          <a:custGeom>
            <a:avLst/>
            <a:gdLst>
              <a:gd name="connsiteX0" fmla="*/ 0 w 256648"/>
              <a:gd name="connsiteY0" fmla="*/ 0 h 84221"/>
              <a:gd name="connsiteX1" fmla="*/ 96252 w 256648"/>
              <a:gd name="connsiteY1" fmla="*/ 72189 h 84221"/>
              <a:gd name="connsiteX2" fmla="*/ 132347 w 256648"/>
              <a:gd name="connsiteY2" fmla="*/ 84221 h 84221"/>
              <a:gd name="connsiteX3" fmla="*/ 216568 w 256648"/>
              <a:gd name="connsiteY3" fmla="*/ 72189 h 84221"/>
              <a:gd name="connsiteX4" fmla="*/ 252663 w 256648"/>
              <a:gd name="connsiteY4" fmla="*/ 60158 h 84221"/>
              <a:gd name="connsiteX5" fmla="*/ 252663 w 256648"/>
              <a:gd name="connsiteY5" fmla="*/ 0 h 84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6648" h="84221">
                <a:moveTo>
                  <a:pt x="0" y="0"/>
                </a:moveTo>
                <a:cubicBezTo>
                  <a:pt x="14753" y="11803"/>
                  <a:pt x="70716" y="59421"/>
                  <a:pt x="96252" y="72189"/>
                </a:cubicBezTo>
                <a:cubicBezTo>
                  <a:pt x="107596" y="77861"/>
                  <a:pt x="120315" y="80210"/>
                  <a:pt x="132347" y="84221"/>
                </a:cubicBezTo>
                <a:cubicBezTo>
                  <a:pt x="160421" y="80210"/>
                  <a:pt x="188760" y="77751"/>
                  <a:pt x="216568" y="72189"/>
                </a:cubicBezTo>
                <a:cubicBezTo>
                  <a:pt x="229004" y="69702"/>
                  <a:pt x="246991" y="71501"/>
                  <a:pt x="252663" y="60158"/>
                </a:cubicBezTo>
                <a:cubicBezTo>
                  <a:pt x="261631" y="42222"/>
                  <a:pt x="252663" y="20053"/>
                  <a:pt x="252663" y="0"/>
                </a:cubicBezTo>
              </a:path>
            </a:pathLst>
          </a:cu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673068" y="2624307"/>
            <a:ext cx="965597" cy="336884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/>
              <a:t>100000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704783" y="3290898"/>
            <a:ext cx="709863" cy="336884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/>
              <a:t>"bean"</a:t>
            </a:r>
          </a:p>
        </p:txBody>
      </p:sp>
      <p:pic>
        <p:nvPicPr>
          <p:cNvPr id="50" name="Picture 2" descr="C:\Users\Ad\Teaching\Let's Learn Python\My Slides\images\tag.pn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790" y="3906510"/>
            <a:ext cx="1666875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/>
          <p:cNvSpPr txBox="1"/>
          <p:nvPr/>
        </p:nvSpPr>
        <p:spPr>
          <a:xfrm rot="20931760">
            <a:off x="6974537" y="4123571"/>
            <a:ext cx="733926" cy="324124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 sz="1700"/>
              <a:t>color</a:t>
            </a:r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7689700" y="4043715"/>
            <a:ext cx="709863" cy="336884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92500" lnSpcReduction="10000"/>
          </a:bodyPr>
          <a:lstStyle/>
          <a:p>
            <a:r>
              <a:rPr lang="en-US"/>
              <a:t>"yellow"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719325" y="5903189"/>
            <a:ext cx="3031769" cy="690116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could be lots of other things</a:t>
            </a:r>
          </a:p>
          <a:p>
            <a:r>
              <a:rPr lang="en-US"/>
              <a:t>in a real Car object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H="1" flipV="1">
            <a:off x="2317019" y="4471414"/>
            <a:ext cx="1595188" cy="14317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32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887585" y="204537"/>
            <a:ext cx="6159860" cy="646095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>
                <a:latin typeface="Courier New" pitchFamily="49" charset="0"/>
                <a:cs typeface="Courier New" pitchFamily="49" charset="0"/>
              </a:rPr>
              <a:t>class</a:t>
            </a:r>
            <a:r>
              <a:rPr lang="en-US">
                <a:latin typeface="Courier New" pitchFamily="49" charset="0"/>
                <a:cs typeface="Courier New" pitchFamily="49" charset="0"/>
              </a:rPr>
              <a:t> Car: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def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__init__</a:t>
            </a:r>
            <a:r>
              <a:rPr lang="en-US">
                <a:latin typeface="Courier New" pitchFamily="49" charset="0"/>
                <a:cs typeface="Courier New" pitchFamily="49" charset="0"/>
              </a:rPr>
              <a:t>(self, dist, type, color):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# factory method (constructor)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self.dist = dist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self.type = type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self.color = color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def __str__(self):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# returns a string version of the object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return "(" + str(self.dist) + ", " + 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         self.type + ", " + self.color + ")"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def drive(self, miles):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if miles &lt; 0: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print("Drive distance cannot be negative")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self.dist += miles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def setType(self, type):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if type in ["ferrari", "porsche", "bean", "toyota"]: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self.type = type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   print(type, "not supported")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def setColor(self, color):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self.color = color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def getColor(self):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         return self.color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27850" y="365128"/>
            <a:ext cx="3413962" cy="1325563"/>
          </a:xfrm>
        </p:spPr>
        <p:txBody>
          <a:bodyPr/>
          <a:lstStyle/>
          <a:p>
            <a:r>
              <a:rPr lang="en-US"/>
              <a:t>3.Car Class</a:t>
            </a:r>
            <a:br>
              <a:rPr lang="en-US"/>
            </a:br>
            <a:r>
              <a:rPr lang="en-US"/>
              <a:t>(car.py)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94873" y="2009274"/>
            <a:ext cx="1552073" cy="1239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will create</a:t>
            </a:r>
          </a:p>
          <a:p>
            <a:r>
              <a:rPr lang="en-US"/>
              <a:t>an object</a:t>
            </a:r>
          </a:p>
          <a:p>
            <a:r>
              <a:rPr lang="en-US"/>
              <a:t>with 3 pieces</a:t>
            </a:r>
          </a:p>
          <a:p>
            <a:r>
              <a:rPr lang="en-US"/>
              <a:t>of data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346158" y="1203158"/>
            <a:ext cx="1227221" cy="8061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094873" y="3954380"/>
            <a:ext cx="1552073" cy="1239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class contains</a:t>
            </a:r>
          </a:p>
          <a:p>
            <a:r>
              <a:rPr lang="en-US"/>
              <a:t>6 functions </a:t>
            </a:r>
          </a:p>
          <a:p>
            <a:r>
              <a:rPr lang="en-US"/>
              <a:t>(including the</a:t>
            </a:r>
          </a:p>
          <a:p>
            <a:r>
              <a:rPr lang="en-US"/>
              <a:t>constructor)</a:t>
            </a:r>
          </a:p>
        </p:txBody>
      </p:sp>
    </p:spTree>
    <p:extLst>
      <p:ext uri="{BB962C8B-B14F-4D97-AF65-F5344CB8AC3E}">
        <p14:creationId xmlns:p14="http://schemas.microsoft.com/office/powerpoint/2010/main" val="8827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49" y="1416537"/>
            <a:ext cx="6421855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# create 3 Car objects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car1 =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Car(2, "ferrari", "red")</a:t>
            </a:r>
            <a:r>
              <a:rPr lang="en-US">
                <a:latin typeface="Courier New" pitchFamily="49" charset="0"/>
                <a:cs typeface="Courier New" pitchFamily="49" charset="0"/>
              </a:rPr>
              <a:t>  # uses __init__()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car2 = Car(5, "porsche", "green")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car3 = Car(10000, "bean", "yellow")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car1.drive(100)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print("Car1:", car1)     # uses __str__()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print("Car1's type:", car1.type)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print("1. Car1's color:",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car1.getColor()</a:t>
            </a:r>
            <a:r>
              <a:rPr lang="en-US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print("2. Car1's color:", car1.color)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print()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car3.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setColor("blue")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car3.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drive(-9999)</a:t>
            </a:r>
          </a:p>
          <a:p>
            <a:pPr marL="0" indent="0">
              <a:buNone/>
            </a:pPr>
            <a:r>
              <a:rPr lang="en-US">
                <a:latin typeface="Courier New" pitchFamily="49" charset="0"/>
                <a:cs typeface="Courier New" pitchFamily="49" charset="0"/>
              </a:rPr>
              <a:t>print("Car3: ", car3)</a:t>
            </a:r>
          </a:p>
          <a:p>
            <a:pPr marL="0" indent="0">
              <a:buNone/>
            </a:pPr>
            <a:endParaRPr lang="en-US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480" y="4295274"/>
            <a:ext cx="5362333" cy="245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 descr="C:\Users\Ad\Desktop\python objects\car1.pn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88040" y="679626"/>
            <a:ext cx="1676816" cy="830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5" descr="C:\Users\Ad\Desktop\python objects\car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690" y="1459691"/>
            <a:ext cx="1399960" cy="45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Ad\Desktop\python objects\beanCar.pn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99242" y="1525330"/>
            <a:ext cx="14478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71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8334876" cy="4351338"/>
          </a:xfrm>
        </p:spPr>
        <p:txBody>
          <a:bodyPr/>
          <a:lstStyle/>
          <a:p>
            <a:r>
              <a:rPr lang="en-US" sz="200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2000"/>
              <a:t> </a:t>
            </a:r>
            <a:r>
              <a:rPr lang="en-US"/>
              <a:t>is the first argument of every function definition</a:t>
            </a:r>
          </a:p>
          <a:p>
            <a:pPr lvl="1"/>
            <a:r>
              <a:rPr lang="en-US"/>
              <a:t>tells the function which object's data to use</a:t>
            </a:r>
          </a:p>
          <a:p>
            <a:pPr lvl="1"/>
            <a:endParaRPr lang="en-US"/>
          </a:p>
          <a:p>
            <a:r>
              <a:rPr lang="en-US" sz="200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sz="2000"/>
              <a:t> </a:t>
            </a:r>
            <a:r>
              <a:rPr lang="en-US"/>
              <a:t>is not included when a function is called</a:t>
            </a:r>
          </a:p>
          <a:p>
            <a:r>
              <a:rPr lang="en-US"/>
              <a:t>Instead Python puts the name before the ".":</a:t>
            </a:r>
          </a:p>
          <a:p>
            <a:pPr lvl="1"/>
            <a:r>
              <a:rPr lang="en-US" sz="1800" b="1">
                <a:latin typeface="Courier New" pitchFamily="49" charset="0"/>
                <a:cs typeface="Courier New" pitchFamily="49" charset="0"/>
              </a:rPr>
              <a:t>car1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.getColor()</a:t>
            </a:r>
            <a:r>
              <a:rPr lang="en-US"/>
              <a:t> means call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getColor()</a:t>
            </a:r>
            <a:r>
              <a:rPr lang="en-US"/>
              <a:t> with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car1</a:t>
            </a:r>
            <a:r>
              <a:rPr lang="en-US"/>
              <a:t>'s data</a:t>
            </a:r>
          </a:p>
          <a:p>
            <a:pPr lvl="1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self?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9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Directly: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car1.color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r>
              <a:rPr lang="en-US"/>
              <a:t>With a function: 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car1.getColor()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endParaRPr lang="en-US"/>
          </a:p>
          <a:p>
            <a:r>
              <a:rPr lang="en-US"/>
              <a:t>Using a function means that the data can be changed before being returned.</a:t>
            </a:r>
          </a:p>
          <a:p>
            <a:r>
              <a:rPr lang="en-US"/>
              <a:t>e.g.</a:t>
            </a:r>
          </a:p>
          <a:p>
            <a:pPr marL="342900" lvl="1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def getColor():</a:t>
            </a:r>
          </a:p>
          <a:p>
            <a:pPr marL="342900" lvl="1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     return self.color.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upper()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Ways to Access (get)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1479</Words>
  <Application>Microsoft Office PowerPoint</Application>
  <PresentationFormat>화면 슬라이드 쇼(4:3)</PresentationFormat>
  <Paragraphs>333</Paragraphs>
  <Slides>19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9" baseType="lpstr">
      <vt:lpstr>微软雅黑</vt:lpstr>
      <vt:lpstr>SimSun-ExtB</vt:lpstr>
      <vt:lpstr>Arial</vt:lpstr>
      <vt:lpstr>Arial Black</vt:lpstr>
      <vt:lpstr>Century Gothic</vt:lpstr>
      <vt:lpstr>Courier New</vt:lpstr>
      <vt:lpstr>Times New Roman</vt:lpstr>
      <vt:lpstr>Traditional Arabic</vt:lpstr>
      <vt:lpstr>Wingdings</vt:lpstr>
      <vt:lpstr>Presentation level design</vt:lpstr>
      <vt:lpstr>6. Classes &amp; Objects</vt:lpstr>
      <vt:lpstr>Outline</vt:lpstr>
      <vt:lpstr>1. What is an Object?</vt:lpstr>
      <vt:lpstr>2. What is a Class?</vt:lpstr>
      <vt:lpstr>Possible Car Objects</vt:lpstr>
      <vt:lpstr>3.Car Class (car.py)</vt:lpstr>
      <vt:lpstr>Test Code</vt:lpstr>
      <vt:lpstr>What is self?</vt:lpstr>
      <vt:lpstr>Two Ways to Access (get) Data</vt:lpstr>
      <vt:lpstr>Two ways to Change (set) Data</vt:lpstr>
      <vt:lpstr>4. Person  Class</vt:lpstr>
      <vt:lpstr>Test Code</vt:lpstr>
      <vt:lpstr>5. Inheritance</vt:lpstr>
      <vt:lpstr>PowerPoint 프레젠테이션</vt:lpstr>
      <vt:lpstr>6. Inheritance in Python</vt:lpstr>
      <vt:lpstr>Student Inherits Person</vt:lpstr>
      <vt:lpstr>How much data &amp; functions?</vt:lpstr>
      <vt:lpstr>Test Code</vt:lpstr>
      <vt:lpstr>7. OOP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2015-10-02T20:02:04Z</dcterms:created>
  <dcterms:modified xsi:type="dcterms:W3CDTF">2022-09-15T07:58:11Z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