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3"/>
  </p:notesMasterIdLst>
  <p:handoutMasterIdLst>
    <p:handoutMasterId r:id="rId24"/>
  </p:handoutMasterIdLst>
  <p:sldIdLst>
    <p:sldId id="309" r:id="rId3"/>
    <p:sldId id="310" r:id="rId4"/>
    <p:sldId id="314" r:id="rId5"/>
    <p:sldId id="313" r:id="rId6"/>
    <p:sldId id="315" r:id="rId7"/>
    <p:sldId id="316" r:id="rId8"/>
    <p:sldId id="319" r:id="rId9"/>
    <p:sldId id="320" r:id="rId10"/>
    <p:sldId id="321" r:id="rId11"/>
    <p:sldId id="322" r:id="rId12"/>
    <p:sldId id="326" r:id="rId13"/>
    <p:sldId id="311" r:id="rId14"/>
    <p:sldId id="312" r:id="rId15"/>
    <p:sldId id="324" r:id="rId16"/>
    <p:sldId id="325" r:id="rId17"/>
    <p:sldId id="327" r:id="rId18"/>
    <p:sldId id="328" r:id="rId19"/>
    <p:sldId id="329" r:id="rId20"/>
    <p:sldId id="330" r:id="rId21"/>
    <p:sldId id="33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6" autoAdjust="0"/>
    <p:restoredTop sz="94249" autoAdjust="0"/>
  </p:normalViewPr>
  <p:slideViewPr>
    <p:cSldViewPr snapToGrid="0">
      <p:cViewPr varScale="1">
        <p:scale>
          <a:sx n="114" d="100"/>
          <a:sy n="114" d="100"/>
        </p:scale>
        <p:origin x="100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DFC07C64-0A83-474B-BC03-EE351E995965}" type="datetime1">
              <a:rPr lang="en-US" smtClean="0"/>
              <a:t>9/15/2022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DE407D5-60BD-435F-90E5-B436CC8ED171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28F88E1-26D3-42B8-BC1A-8A83309BBA97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7F5A3E5-47A8-4E2E-98FD-187BF3FA67ED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368FE11-AC9E-47A4-B001-51DDB59FE99B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2DDCC02-6E1F-4152-A9B6-353B90C0B308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1061479-9D54-4C4C-B455-9DD857062954}" type="datetime1">
              <a:rPr lang="en-US" smtClean="0"/>
              <a:t>9/15/2022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2962769-7794-436E-AE3A-B0D6736D7C34}" type="datetime1">
              <a:rPr lang="en-US" smtClean="0"/>
              <a:t>9/15/2022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D79791E-BE98-400C-A06F-0A49353F4E86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2852797-77DE-4A86-924F-37B0B58B0A45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8F9F4CF-0970-427A-B69D-51FF3362468D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41113A6-DC44-41A4-B0A4-BA032C777927}" type="datetime1">
              <a:rPr lang="en-US" smtClean="0"/>
              <a:t>9/15/2022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15496"/>
            <a:ext cx="6858000" cy="984713"/>
          </a:xfrm>
        </p:spPr>
        <p:txBody>
          <a:bodyPr>
            <a:normAutofit/>
          </a:bodyPr>
          <a:lstStyle/>
          <a:p>
            <a:r>
              <a:rPr lang="en-US"/>
              <a:t>7. Sprites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4465" y="307941"/>
            <a:ext cx="3952568" cy="809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Let’s Learn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4464" y="1154826"/>
            <a:ext cx="6430297" cy="10323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 err="1"/>
              <a:t>Aj</a:t>
            </a:r>
            <a:r>
              <a:rPr lang="en-US" dirty="0"/>
              <a:t>. Andrew Davison, </a:t>
            </a:r>
            <a:r>
              <a:rPr lang="en-US" dirty="0" err="1"/>
              <a:t>CoE</a:t>
            </a:r>
            <a:r>
              <a:rPr lang="en-US" dirty="0"/>
              <a:t>, PSU Hat </a:t>
            </a:r>
            <a:r>
              <a:rPr lang="en-US" dirty="0" err="1"/>
              <a:t>Yai</a:t>
            </a:r>
            <a:r>
              <a:rPr lang="en-US" dirty="0"/>
              <a:t> Campus</a:t>
            </a:r>
          </a:p>
          <a:p>
            <a:r>
              <a:rPr lang="en-US" dirty="0"/>
              <a:t>E-mail: ad@fivedots.coe.psu.ac.th</a:t>
            </a:r>
          </a:p>
        </p:txBody>
      </p:sp>
      <p:pic>
        <p:nvPicPr>
          <p:cNvPr id="1026" name="Picture 2" descr="http://www.pygame.org/docs/pygame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04" y="223897"/>
            <a:ext cx="2749857" cy="8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opengameart.org/sites/default/files/last-guardian-sprites_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749" y="3892506"/>
            <a:ext cx="452437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5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/>
              <a:t>Sprite objects can be grouped together inside a Group object: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342900" lvl="1" indent="0"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# create wall sprites</a:t>
            </a:r>
          </a:p>
          <a:p>
            <a:pPr marL="342900" lvl="1" indent="0"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top    = BlockSprite(0, 0, scrWidth, WALL_SIZE)</a:t>
            </a:r>
          </a:p>
          <a:p>
            <a:pPr marL="342900" lvl="1" indent="0"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bottom = BlockSprite(0, scrHeight-WALL_SIZE, scrWidth, WALL_SIZE)</a:t>
            </a:r>
          </a:p>
          <a:p>
            <a:pPr marL="342900" lvl="1" indent="0"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left   = BlockSprite(0, 0, WALL_SIZE, scrHeight)</a:t>
            </a:r>
          </a:p>
          <a:p>
            <a:pPr marL="342900" lvl="1" indent="0"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right  = BlockSprite(scrWidth-WALL_SIZE, 0, WALL_SIZE, scrHeight)</a:t>
            </a:r>
          </a:p>
          <a:p>
            <a:pPr marL="342900" lvl="1" indent="0">
              <a:buNone/>
            </a:pPr>
            <a:endParaRPr lang="en-US" sz="1500">
              <a:latin typeface="Courier New" pitchFamily="49" charset="0"/>
              <a:cs typeface="Courier New" pitchFamily="49" charset="0"/>
            </a:endParaRPr>
          </a:p>
          <a:p>
            <a:pPr marL="342900" lvl="1" indent="0"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horizWalls = </a:t>
            </a:r>
            <a:r>
              <a:rPr lang="en-US" sz="1500" b="1">
                <a:latin typeface="Courier New" pitchFamily="49" charset="0"/>
                <a:cs typeface="Courier New" pitchFamily="49" charset="0"/>
              </a:rPr>
              <a:t>pygame.sprite.Group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(top, bottom)</a:t>
            </a:r>
          </a:p>
          <a:p>
            <a:pPr marL="342900" lvl="1" indent="0"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vertWalls = </a:t>
            </a:r>
            <a:r>
              <a:rPr lang="en-US" sz="1500" b="1">
                <a:latin typeface="Courier New" pitchFamily="49" charset="0"/>
                <a:cs typeface="Courier New" pitchFamily="49" charset="0"/>
              </a:rPr>
              <a:t>pygame.sprite.Group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(left, right)</a:t>
            </a:r>
          </a:p>
          <a:p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The sprites in a group can be tested, updated and drawn using functions:</a:t>
            </a:r>
          </a:p>
          <a:p>
            <a:pPr marL="342900" lvl="1" indent="0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342900" lvl="1" indent="0"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vertWalls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.draw(screen)   # draws both sprites (left, right)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 Groups of Sprites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sprite module contains a few different ways to group sprites</a:t>
            </a:r>
          </a:p>
          <a:p>
            <a:pPr lvl="1"/>
            <a:r>
              <a:rPr lang="en-US"/>
              <a:t>beachBounce.py will use Group and OrderedUpdates</a:t>
            </a:r>
          </a:p>
          <a:p>
            <a:pPr lvl="2"/>
            <a:r>
              <a:rPr lang="en-US" b="1"/>
              <a:t>Group</a:t>
            </a:r>
            <a:r>
              <a:rPr lang="en-US"/>
              <a:t> groups sprites in no order</a:t>
            </a:r>
          </a:p>
          <a:p>
            <a:pPr lvl="2"/>
            <a:r>
              <a:rPr lang="en-US" b="1"/>
              <a:t>OrderedUpdates</a:t>
            </a:r>
            <a:r>
              <a:rPr lang="en-US"/>
              <a:t> groups sprites in order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ways of Grouping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5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982041"/>
            <a:ext cx="7886700" cy="4351338"/>
          </a:xfrm>
        </p:spPr>
        <p:txBody>
          <a:bodyPr/>
          <a:lstStyle/>
          <a:p>
            <a:r>
              <a:rPr lang="en-US"/>
              <a:t>Using rectangles</a:t>
            </a:r>
          </a:p>
          <a:p>
            <a:pPr lvl="1"/>
            <a:r>
              <a:rPr lang="en-US"/>
              <a:t>often too big, but fast to test</a:t>
            </a:r>
          </a:p>
          <a:p>
            <a:endParaRPr lang="en-US"/>
          </a:p>
          <a:p>
            <a:r>
              <a:rPr lang="en-US"/>
              <a:t>Using circles</a:t>
            </a:r>
          </a:p>
          <a:p>
            <a:pPr lvl="1"/>
            <a:r>
              <a:rPr lang="en-US"/>
              <a:t>how big should the circles be?</a:t>
            </a:r>
          </a:p>
          <a:p>
            <a:endParaRPr lang="en-US"/>
          </a:p>
          <a:p>
            <a:r>
              <a:rPr lang="en-US"/>
              <a:t>Using the images' </a:t>
            </a:r>
            <a:br>
              <a:rPr lang="en-US"/>
            </a:br>
            <a:r>
              <a:rPr lang="en-US"/>
              <a:t>non-transparent pixels</a:t>
            </a:r>
          </a:p>
          <a:p>
            <a:pPr lvl="1"/>
            <a:r>
              <a:rPr lang="en-US"/>
              <a:t>slow but most accurate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Types of Collision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C:\Users\Ad\Desktop\spaceship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393" y="1392367"/>
            <a:ext cx="816712" cy="83089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\Desktop\earth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714" y="2108602"/>
            <a:ext cx="950328" cy="95032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\Desktop\spaceship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749" y="3343133"/>
            <a:ext cx="816712" cy="83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\Desktop\earth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41" y="3573384"/>
            <a:ext cx="950328" cy="95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\Desktop\earth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41" y="5246483"/>
            <a:ext cx="950328" cy="95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\Desktop\spaceship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799" y="5781365"/>
            <a:ext cx="816712" cy="83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977741" y="3573384"/>
            <a:ext cx="950328" cy="950328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40941" y="3223696"/>
            <a:ext cx="950328" cy="950328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6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0998" y="911224"/>
            <a:ext cx="7886700" cy="4599239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All three approaches are in the sprite module:</a:t>
            </a:r>
          </a:p>
          <a:p>
            <a:pPr lvl="1"/>
            <a:r>
              <a:rPr lang="en-US"/>
              <a:t>pygame.sprite.collide_rect(sprite1, sprite2)</a:t>
            </a:r>
          </a:p>
          <a:p>
            <a:pPr lvl="2"/>
            <a:r>
              <a:rPr lang="en-US"/>
              <a:t>uses self.rect data in the Sprite objects</a:t>
            </a:r>
          </a:p>
          <a:p>
            <a:pPr lvl="2"/>
            <a:endParaRPr lang="en-US"/>
          </a:p>
          <a:p>
            <a:pPr lvl="1"/>
            <a:r>
              <a:rPr lang="en-US"/>
              <a:t>pygame.sprite.collide_circle(sprite1, sprite2)</a:t>
            </a:r>
          </a:p>
          <a:p>
            <a:pPr lvl="2"/>
            <a:r>
              <a:rPr lang="en-US"/>
              <a:t>requires self.radius data in the Sprite objects</a:t>
            </a:r>
          </a:p>
          <a:p>
            <a:pPr lvl="2"/>
            <a:endParaRPr lang="en-US"/>
          </a:p>
          <a:p>
            <a:pPr lvl="1"/>
            <a:r>
              <a:rPr lang="en-US"/>
              <a:t>pygame.sprite.collide_mask(sprite1, sprite2)</a:t>
            </a:r>
          </a:p>
          <a:p>
            <a:pPr lvl="2"/>
            <a:r>
              <a:rPr lang="en-US"/>
              <a:t>requires self.mask data in the Sprite objects</a:t>
            </a:r>
          </a:p>
          <a:p>
            <a:pPr lvl="2"/>
            <a:r>
              <a:rPr lang="en-US"/>
              <a:t>a mask is a black and white version of the sprite that shows its outline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 descr="C:\Users\Ad\Desktop\spaceship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34" y="5456496"/>
            <a:ext cx="816712" cy="83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\Desktop\spaceship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466" y="5437527"/>
            <a:ext cx="816712" cy="83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138867" y="5852972"/>
            <a:ext cx="83017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6499" y="6274998"/>
            <a:ext cx="914400" cy="32577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image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76914" y="6274998"/>
            <a:ext cx="914400" cy="32577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mask</a:t>
            </a:r>
          </a:p>
        </p:txBody>
      </p:sp>
    </p:spTree>
    <p:extLst>
      <p:ext uri="{BB962C8B-B14F-4D97-AF65-F5344CB8AC3E}">
        <p14:creationId xmlns:p14="http://schemas.microsoft.com/office/powerpoint/2010/main" val="129456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4586" y="1548898"/>
            <a:ext cx="8274718" cy="4351338"/>
          </a:xfrm>
        </p:spPr>
        <p:txBody>
          <a:bodyPr>
            <a:normAutofit fontScale="92500"/>
          </a:bodyPr>
          <a:lstStyle/>
          <a:p>
            <a:pPr lvl="1">
              <a:buFontTx/>
              <a:buNone/>
            </a:pPr>
            <a:r>
              <a:rPr lang="en-US">
                <a:latin typeface="Courier New" pitchFamily="49" charset="0"/>
              </a:rPr>
              <a:t>spritecollideany(</a:t>
            </a:r>
            <a:r>
              <a:rPr lang="en-US" b="1"/>
              <a:t>sprite</a:t>
            </a:r>
            <a:r>
              <a:rPr lang="en-US">
                <a:latin typeface="Courier New" pitchFamily="49" charset="0"/>
              </a:rPr>
              <a:t>, </a:t>
            </a:r>
            <a:r>
              <a:rPr lang="en-US" b="1"/>
              <a:t>group</a:t>
            </a:r>
            <a:r>
              <a:rPr lang="en-US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endParaRPr lang="en-US" sz="800">
              <a:latin typeface="Courier New" pitchFamily="49" charset="0"/>
            </a:endParaRPr>
          </a:p>
          <a:p>
            <a:pPr lvl="1"/>
            <a:r>
              <a:rPr lang="en-US"/>
              <a:t>Returns </a:t>
            </a:r>
            <a:r>
              <a:rPr lang="en-US">
                <a:latin typeface="Courier New" pitchFamily="49" charset="0"/>
              </a:rPr>
              <a:t>True</a:t>
            </a:r>
            <a:r>
              <a:rPr lang="en-US"/>
              <a:t> if sprite has collided with any sprite in the group</a:t>
            </a:r>
          </a:p>
          <a:p>
            <a:pPr lvl="1"/>
            <a:endParaRPr lang="en-US"/>
          </a:p>
          <a:p>
            <a:pPr lvl="1">
              <a:buFontTx/>
              <a:buNone/>
            </a:pPr>
            <a:r>
              <a:rPr lang="en-US">
                <a:latin typeface="Courier New" pitchFamily="49" charset="0"/>
              </a:rPr>
              <a:t>spritecollide(</a:t>
            </a:r>
            <a:r>
              <a:rPr lang="en-US" b="1"/>
              <a:t>sprite</a:t>
            </a:r>
            <a:r>
              <a:rPr lang="en-US">
                <a:latin typeface="Courier New" pitchFamily="49" charset="0"/>
              </a:rPr>
              <a:t>, </a:t>
            </a:r>
            <a:r>
              <a:rPr lang="en-US" b="1"/>
              <a:t>group</a:t>
            </a:r>
            <a:r>
              <a:rPr lang="en-US">
                <a:latin typeface="Courier New" pitchFamily="49" charset="0"/>
              </a:rPr>
              <a:t>, </a:t>
            </a:r>
            <a:r>
              <a:rPr lang="en-US" b="1"/>
              <a:t>kill</a:t>
            </a:r>
            <a:r>
              <a:rPr lang="en-US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endParaRPr lang="en-US" sz="800">
              <a:latin typeface="Courier New" pitchFamily="49" charset="0"/>
            </a:endParaRPr>
          </a:p>
          <a:p>
            <a:pPr lvl="1"/>
            <a:r>
              <a:rPr lang="en-US"/>
              <a:t>Returns a list of all sprites in </a:t>
            </a:r>
            <a:r>
              <a:rPr lang="en-US" b="1"/>
              <a:t>group</a:t>
            </a:r>
            <a:r>
              <a:rPr lang="en-US"/>
              <a:t> that collide with </a:t>
            </a:r>
            <a:r>
              <a:rPr lang="en-US" b="1"/>
              <a:t>sprite</a:t>
            </a:r>
          </a:p>
          <a:p>
            <a:pPr lvl="1"/>
            <a:r>
              <a:rPr lang="en-US"/>
              <a:t>If </a:t>
            </a:r>
            <a:r>
              <a:rPr lang="en-US" b="1"/>
              <a:t>kill</a:t>
            </a:r>
            <a:r>
              <a:rPr lang="en-US"/>
              <a:t> is </a:t>
            </a:r>
            <a:r>
              <a:rPr lang="en-US">
                <a:latin typeface="Courier New" pitchFamily="49" charset="0"/>
              </a:rPr>
              <a:t>True</a:t>
            </a:r>
            <a:r>
              <a:rPr lang="en-US"/>
              <a:t>, a collision causes </a:t>
            </a:r>
            <a:r>
              <a:rPr lang="en-US" b="1"/>
              <a:t>sprite</a:t>
            </a:r>
            <a:r>
              <a:rPr lang="en-US"/>
              <a:t> to be deleted</a:t>
            </a:r>
          </a:p>
          <a:p>
            <a:pPr lvl="1"/>
            <a:endParaRPr lang="en-US"/>
          </a:p>
          <a:p>
            <a:pPr lvl="1">
              <a:buFontTx/>
              <a:buNone/>
            </a:pPr>
            <a:r>
              <a:rPr lang="en-US">
                <a:latin typeface="Courier New" pitchFamily="49" charset="0"/>
              </a:rPr>
              <a:t>groupcollide(</a:t>
            </a:r>
            <a:r>
              <a:rPr lang="en-US" b="1"/>
              <a:t>group1</a:t>
            </a:r>
            <a:r>
              <a:rPr lang="en-US">
                <a:latin typeface="Courier New" pitchFamily="49" charset="0"/>
              </a:rPr>
              <a:t>, </a:t>
            </a:r>
            <a:r>
              <a:rPr lang="en-US" b="1"/>
              <a:t>group2</a:t>
            </a:r>
            <a:r>
              <a:rPr lang="en-US">
                <a:latin typeface="Courier New" pitchFamily="49" charset="0"/>
              </a:rPr>
              <a:t>, </a:t>
            </a:r>
            <a:r>
              <a:rPr lang="en-US" b="1"/>
              <a:t>kill1</a:t>
            </a:r>
            <a:r>
              <a:rPr lang="en-US">
                <a:latin typeface="Courier New" pitchFamily="49" charset="0"/>
              </a:rPr>
              <a:t>, </a:t>
            </a:r>
            <a:r>
              <a:rPr lang="en-US" b="1"/>
              <a:t>kill2</a:t>
            </a:r>
            <a:r>
              <a:rPr lang="en-US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endParaRPr lang="en-US" sz="800">
              <a:latin typeface="Courier New" pitchFamily="49" charset="0"/>
            </a:endParaRPr>
          </a:p>
          <a:p>
            <a:pPr lvl="1"/>
            <a:r>
              <a:rPr lang="en-US"/>
              <a:t>Returns list of all sprites in </a:t>
            </a:r>
            <a:r>
              <a:rPr lang="en-US" b="1"/>
              <a:t>group1</a:t>
            </a:r>
            <a:r>
              <a:rPr lang="en-US"/>
              <a:t> that collide with </a:t>
            </a:r>
            <a:r>
              <a:rPr lang="en-US" b="1"/>
              <a:t>group2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Detection with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7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def update(self):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pygame.sprite.spritecollideany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(self, horizWalls):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# change y-step direction at top and bottom sides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self.yStep = -self.yStep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pygame.sprite.spritecollideany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(self, vertWalls):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# change x-step direction at left and right sides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self.xStep = -self.xStep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self.rect.x += self.xStep   # move ball horizontally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self.rect.y += self.yStep   # and vertically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See BlockSprite.update()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5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same bouncing ball example as before, but coded using sprites.</a:t>
            </a:r>
          </a:p>
          <a:p>
            <a:pPr lvl="1"/>
            <a:r>
              <a:rPr lang="en-US"/>
              <a:t>note the black "walls" around the sides of the window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beachBounce.py (again)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738" y="3212430"/>
            <a:ext cx="4433104" cy="350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609474" y="5678905"/>
            <a:ext cx="1118937" cy="866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728411" y="4608095"/>
            <a:ext cx="1925052" cy="1937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847347" y="3910263"/>
            <a:ext cx="806116" cy="697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BLACK = (   0,   0,   0)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WHITE = ( 255, 255, 255)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WALL_SIZE = 10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STEP = 10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class BlockSprite(pygame.sprite.Sprite):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# see slide 9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class BallSprite(pygame.sprite.Sprite):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# see slides 7 - 8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264695"/>
            <a:ext cx="8154403" cy="636470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# ---------- main -------------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pygame.init()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screen = pygame.display.set_mode([640,480])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screen.fill(WHITE)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pygame.display.set_caption("Bouncing Beachball")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scrWidth, scrHeight = screen.get_size()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create wall sprites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top    =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BlockSprite</a:t>
            </a:r>
            <a:r>
              <a:rPr lang="en-US">
                <a:latin typeface="Courier New" pitchFamily="49" charset="0"/>
                <a:cs typeface="Courier New" pitchFamily="49" charset="0"/>
              </a:rPr>
              <a:t>(0, 0, scrWidth, WALL_SIZE)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bottom =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BlockSprite</a:t>
            </a:r>
            <a:r>
              <a:rPr lang="en-US">
                <a:latin typeface="Courier New" pitchFamily="49" charset="0"/>
                <a:cs typeface="Courier New" pitchFamily="49" charset="0"/>
              </a:rPr>
              <a:t>(0, scrHeight-WALL_SIZE, scrWidth, WALL_SIZE)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left   =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BlockSprite</a:t>
            </a:r>
            <a:r>
              <a:rPr lang="en-US">
                <a:latin typeface="Courier New" pitchFamily="49" charset="0"/>
                <a:cs typeface="Courier New" pitchFamily="49" charset="0"/>
              </a:rPr>
              <a:t>(0, 0, WALL_SIZE, scrHeight)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right  =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BlockSprite</a:t>
            </a:r>
            <a:r>
              <a:rPr lang="en-US">
                <a:latin typeface="Courier New" pitchFamily="49" charset="0"/>
                <a:cs typeface="Courier New" pitchFamily="49" charset="0"/>
              </a:rPr>
              <a:t>(scrWidth-WALL_SIZE, 0, WALL_SIZE, scrHeight)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horizWalls = pygame.sprite.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Group</a:t>
            </a:r>
            <a:r>
              <a:rPr lang="en-US">
                <a:latin typeface="Courier New" pitchFamily="49" charset="0"/>
                <a:cs typeface="Courier New" pitchFamily="49" charset="0"/>
              </a:rPr>
              <a:t>(top, bottom)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vertWalls = pygame.sprite.Group(left, right)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ball = BallSprite('smallBall.png')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# sprites = pygame.sprite.Group(top, bottom, left, right, ball)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sprites = pygame.sprite.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OrderedUpdates</a:t>
            </a:r>
            <a:r>
              <a:rPr lang="en-US">
                <a:latin typeface="Courier New" pitchFamily="49" charset="0"/>
                <a:cs typeface="Courier New" pitchFamily="49" charset="0"/>
              </a:rPr>
              <a:t>(top, bottom,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                   left, right, ball)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clock = pygame.time.Clock()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7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27221"/>
            <a:ext cx="7886700" cy="494974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running = True   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while running: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clock.tick(30)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# handle events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if event.type == QUIT: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# update game state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ball.update()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# redraw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screen.fill(WHITE)                      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sprites.draw(screen)</a:t>
            </a:r>
            <a:r>
              <a:rPr lang="en-US">
                <a:latin typeface="Courier New" pitchFamily="49" charset="0"/>
                <a:cs typeface="Courier New" pitchFamily="49" charset="0"/>
              </a:rPr>
              <a:t>   # draws all 5 sprites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pygame.display.update()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pygame.quit()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5926" y="2454441"/>
            <a:ext cx="3453063" cy="1251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Here is the benefit of using Sprite and Group – the game loop becomes very simple.</a:t>
            </a:r>
          </a:p>
        </p:txBody>
      </p:sp>
    </p:spTree>
    <p:extLst>
      <p:ext uri="{BB962C8B-B14F-4D97-AF65-F5344CB8AC3E}">
        <p14:creationId xmlns:p14="http://schemas.microsoft.com/office/powerpoint/2010/main" val="33070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43398" y="365128"/>
            <a:ext cx="7886700" cy="1325563"/>
          </a:xfrm>
        </p:spPr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Game Things in Pygame (again)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The Pygame sprite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The Sprite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Groups of Sprites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Types of Collision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beachBounce.py (again)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Finding Images for Sprites</a:t>
            </a:r>
            <a:endParaRPr lang="zh-CN" altLang="en-US">
              <a:latin typeface="Traditional Arabic" pitchFamily="2" charset="-78"/>
              <a:ea typeface="SimSun-ExtB" pitchFamily="49" charset="-122"/>
              <a:cs typeface="Traditional Arabic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44595"/>
            <a:ext cx="7886700" cy="5165124"/>
          </a:xfrm>
        </p:spPr>
        <p:txBody>
          <a:bodyPr>
            <a:normAutofit fontScale="92500"/>
          </a:bodyPr>
          <a:lstStyle/>
          <a:p>
            <a:r>
              <a:rPr lang="en-US" dirty="0"/>
              <a:t>You can draw your own using any paint program!</a:t>
            </a:r>
          </a:p>
          <a:p>
            <a:endParaRPr lang="en-US" dirty="0"/>
          </a:p>
          <a:p>
            <a:r>
              <a:rPr lang="en-US" dirty="0"/>
              <a:t>Some good sites:</a:t>
            </a:r>
          </a:p>
          <a:p>
            <a:pPr lvl="1"/>
            <a:r>
              <a:rPr lang="en-US" dirty="0"/>
              <a:t>Video Game Sprites: http://www.videogamesprites.net/</a:t>
            </a:r>
          </a:p>
          <a:p>
            <a:pPr lvl="1"/>
            <a:r>
              <a:rPr lang="en-US" dirty="0" err="1"/>
              <a:t>Spriters</a:t>
            </a:r>
            <a:r>
              <a:rPr lang="en-US" dirty="0"/>
              <a:t> Resource: http://www.spriters-resource.com/</a:t>
            </a:r>
          </a:p>
          <a:p>
            <a:pPr lvl="1"/>
            <a:r>
              <a:rPr lang="en-US" dirty="0"/>
              <a:t>Open Game Art: http://opengameart.org/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great list of websites at "16 Sites to Download the Best Free Game Graphics":</a:t>
            </a:r>
          </a:p>
          <a:p>
            <a:pPr lvl="1"/>
            <a:r>
              <a:rPr lang="en-US" dirty="0"/>
              <a:t>https://blog.felgo.com/game-resources/16-sites-featuring-free-game-graphics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Finding Images for Sprites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3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703" y="1825625"/>
            <a:ext cx="8465574" cy="4351338"/>
          </a:xfrm>
        </p:spPr>
        <p:txBody>
          <a:bodyPr>
            <a:normAutofit/>
          </a:bodyPr>
          <a:lstStyle/>
          <a:p>
            <a:r>
              <a:rPr lang="en-US" sz="2400" b="1"/>
              <a:t>sprites</a:t>
            </a:r>
            <a:r>
              <a:rPr lang="en-US" sz="2400"/>
              <a:t>: moving game characters / objects</a:t>
            </a:r>
          </a:p>
          <a:p>
            <a:pPr lvl="1"/>
            <a:endParaRPr lang="en-US" sz="1100" b="1"/>
          </a:p>
          <a:p>
            <a:r>
              <a:rPr lang="en-US" sz="2400" b="1"/>
              <a:t>collision detection</a:t>
            </a:r>
            <a:r>
              <a:rPr lang="en-US" sz="2400"/>
              <a:t>: which sprites are touching?</a:t>
            </a:r>
            <a:endParaRPr lang="en-US" sz="2400" b="1"/>
          </a:p>
          <a:p>
            <a:pPr lvl="1"/>
            <a:endParaRPr lang="en-US" sz="1100" b="1"/>
          </a:p>
          <a:p>
            <a:r>
              <a:rPr lang="en-US" sz="2400" b="1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: a user action (e.g. mouse or key press), or computer change (e.g. clock tick)</a:t>
            </a:r>
          </a:p>
          <a:p>
            <a:pPr lvl="1"/>
            <a:endParaRPr lang="en-US" sz="1100" b="1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>
                <a:solidFill>
                  <a:schemeClr val="bg1">
                    <a:lumMod val="65000"/>
                  </a:schemeClr>
                </a:solidFill>
              </a:rPr>
              <a:t>game loop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: </a:t>
            </a:r>
          </a:p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</a:rPr>
              <a:t>read 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new events</a:t>
            </a:r>
          </a:p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</a:rPr>
              <a:t>update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 sprites and game state</a:t>
            </a:r>
          </a:p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</a:rPr>
              <a:t>redraw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 game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8"/>
            <a:ext cx="8395034" cy="1325563"/>
          </a:xfrm>
        </p:spPr>
        <p:txBody>
          <a:bodyPr/>
          <a:lstStyle/>
          <a:p>
            <a:r>
              <a:rPr lang="en-US"/>
              <a:t>1. Game Things in Pygame (again)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5" descr="pacman-ghost-ch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78" y="4198374"/>
            <a:ext cx="3048000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86000" y="3978417"/>
            <a:ext cx="884583" cy="2395098"/>
          </a:xfrm>
          <a:custGeom>
            <a:avLst/>
            <a:gdLst>
              <a:gd name="connsiteX0" fmla="*/ 0 w 884583"/>
              <a:gd name="connsiteY0" fmla="*/ 1625549 h 2395098"/>
              <a:gd name="connsiteX1" fmla="*/ 274320 w 884583"/>
              <a:gd name="connsiteY1" fmla="*/ 2317880 h 2395098"/>
              <a:gd name="connsiteX2" fmla="*/ 653143 w 884583"/>
              <a:gd name="connsiteY2" fmla="*/ 2291754 h 2395098"/>
              <a:gd name="connsiteX3" fmla="*/ 862149 w 884583"/>
              <a:gd name="connsiteY3" fmla="*/ 1547172 h 2395098"/>
              <a:gd name="connsiteX4" fmla="*/ 836023 w 884583"/>
              <a:gd name="connsiteY4" fmla="*/ 423766 h 2395098"/>
              <a:gd name="connsiteX5" fmla="*/ 483326 w 884583"/>
              <a:gd name="connsiteY5" fmla="*/ 31880 h 2395098"/>
              <a:gd name="connsiteX6" fmla="*/ 209006 w 884583"/>
              <a:gd name="connsiteY6" fmla="*/ 84132 h 2395098"/>
              <a:gd name="connsiteX7" fmla="*/ 91440 w 884583"/>
              <a:gd name="connsiteY7" fmla="*/ 567457 h 239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4583" h="2395098">
                <a:moveTo>
                  <a:pt x="0" y="1625549"/>
                </a:moveTo>
                <a:cubicBezTo>
                  <a:pt x="82731" y="1916197"/>
                  <a:pt x="165463" y="2206846"/>
                  <a:pt x="274320" y="2317880"/>
                </a:cubicBezTo>
                <a:cubicBezTo>
                  <a:pt x="383177" y="2428914"/>
                  <a:pt x="555172" y="2420205"/>
                  <a:pt x="653143" y="2291754"/>
                </a:cubicBezTo>
                <a:cubicBezTo>
                  <a:pt x="751115" y="2163303"/>
                  <a:pt x="831669" y="1858503"/>
                  <a:pt x="862149" y="1547172"/>
                </a:cubicBezTo>
                <a:cubicBezTo>
                  <a:pt x="892629" y="1235841"/>
                  <a:pt x="899160" y="676315"/>
                  <a:pt x="836023" y="423766"/>
                </a:cubicBezTo>
                <a:cubicBezTo>
                  <a:pt x="772886" y="171217"/>
                  <a:pt x="587829" y="88486"/>
                  <a:pt x="483326" y="31880"/>
                </a:cubicBezTo>
                <a:cubicBezTo>
                  <a:pt x="378823" y="-24726"/>
                  <a:pt x="274320" y="-5131"/>
                  <a:pt x="209006" y="84132"/>
                </a:cubicBezTo>
                <a:cubicBezTo>
                  <a:pt x="143692" y="173395"/>
                  <a:pt x="117566" y="370426"/>
                  <a:pt x="91440" y="567457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1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057399"/>
            <a:ext cx="8298782" cy="4119563"/>
          </a:xfrm>
        </p:spPr>
        <p:txBody>
          <a:bodyPr/>
          <a:lstStyle/>
          <a:p>
            <a:r>
              <a:rPr lang="en-US"/>
              <a:t>The pygame.sprite module includes: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/>
              <a:t>a </a:t>
            </a:r>
            <a:r>
              <a:rPr lang="en-US" b="1"/>
              <a:t>Sprite</a:t>
            </a:r>
            <a:r>
              <a:rPr lang="en-US"/>
              <a:t> class for creating Sprite objects</a:t>
            </a:r>
          </a:p>
          <a:p>
            <a:pPr lvl="2"/>
            <a:r>
              <a:rPr lang="en-US"/>
              <a:t>we will create game sprites by inheriting Sprite</a:t>
            </a:r>
          </a:p>
          <a:p>
            <a:pPr lvl="2"/>
            <a:endParaRPr lang="en-US"/>
          </a:p>
          <a:p>
            <a:pPr marL="800100" lvl="1" indent="-457200">
              <a:buFont typeface="+mj-lt"/>
              <a:buAutoNum type="arabicPeriod"/>
            </a:pPr>
            <a:r>
              <a:rPr lang="en-US"/>
              <a:t>a </a:t>
            </a:r>
            <a:r>
              <a:rPr lang="en-US" b="1"/>
              <a:t>Group</a:t>
            </a:r>
            <a:r>
              <a:rPr lang="en-US"/>
              <a:t> class for grouping sprites together</a:t>
            </a:r>
          </a:p>
          <a:p>
            <a:pPr lvl="2"/>
            <a:r>
              <a:rPr lang="en-US"/>
              <a:t>this makes it easier to test, update and draw many sprites at once</a:t>
            </a:r>
          </a:p>
          <a:p>
            <a:pPr lvl="2"/>
            <a:endParaRPr lang="en-US"/>
          </a:p>
          <a:p>
            <a:pPr marL="800100" lvl="1" indent="-457200">
              <a:buFont typeface="+mj-lt"/>
              <a:buAutoNum type="arabicPeriod"/>
            </a:pPr>
            <a:r>
              <a:rPr lang="en-US"/>
              <a:t>lots of </a:t>
            </a:r>
            <a:r>
              <a:rPr lang="en-US" b="1"/>
              <a:t>collision detection functions</a:t>
            </a:r>
          </a:p>
          <a:p>
            <a:pPr lvl="2"/>
            <a:r>
              <a:rPr lang="en-US"/>
              <a:t>test if a sprite hits another sprite (or a group of sprites)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The Pygame sprite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90677" y="1247092"/>
            <a:ext cx="454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http://www.pygame.org/docs/ref/sprite.html</a:t>
            </a:r>
          </a:p>
        </p:txBody>
      </p:sp>
    </p:spTree>
    <p:extLst>
      <p:ext uri="{BB962C8B-B14F-4D97-AF65-F5344CB8AC3E}">
        <p14:creationId xmlns:p14="http://schemas.microsoft.com/office/powerpoint/2010/main" val="3217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4557902" cy="4351338"/>
          </a:xfrm>
        </p:spPr>
        <p:txBody>
          <a:bodyPr/>
          <a:lstStyle/>
          <a:p>
            <a:r>
              <a:rPr lang="en-US"/>
              <a:t>Every sprite object contains an image and a rectangle (which contains its (x,y) position, width and height).</a:t>
            </a:r>
          </a:p>
          <a:p>
            <a:pPr lvl="1"/>
            <a:endParaRPr lang="en-US"/>
          </a:p>
          <a:p>
            <a:r>
              <a:rPr lang="en-US"/>
              <a:t>Sprite includes many functions for adding the sprite to groups.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8"/>
            <a:ext cx="6000750" cy="1325563"/>
          </a:xfrm>
        </p:spPr>
        <p:txBody>
          <a:bodyPr/>
          <a:lstStyle/>
          <a:p>
            <a:r>
              <a:rPr lang="en-US"/>
              <a:t>3. The Sprite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15840" y="2326102"/>
            <a:ext cx="1666875" cy="30159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41" y="2505993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41" y="3382301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rot="20931760">
            <a:off x="6990959" y="2692138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400"/>
              <a:t>image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20931760">
            <a:off x="7025716" y="3599362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1700"/>
              <a:t>rect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49177" y="2001251"/>
            <a:ext cx="16002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Sprite object</a:t>
            </a:r>
          </a:p>
        </p:txBody>
      </p:sp>
      <p:pic>
        <p:nvPicPr>
          <p:cNvPr id="20" name="Picture 2" descr="C:\Users\Ad\Desktop\spaceship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036" y="2526098"/>
            <a:ext cx="597123" cy="60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7889894" y="3499190"/>
            <a:ext cx="385406" cy="3854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571056" y="3180351"/>
            <a:ext cx="589548" cy="360947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(x,y)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11328" y="3810843"/>
            <a:ext cx="294774" cy="360947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06102" y="3532822"/>
            <a:ext cx="294774" cy="360947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5397" y="426202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other </a:t>
            </a:r>
          </a:p>
          <a:p>
            <a:r>
              <a:rPr lang="en-US"/>
              <a:t>optional</a:t>
            </a:r>
          </a:p>
          <a:p>
            <a:r>
              <a:rPr lang="en-US"/>
              <a:t>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6552" y="5447137"/>
            <a:ext cx="2105527" cy="100020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a sprite is moved</a:t>
            </a:r>
          </a:p>
          <a:p>
            <a:r>
              <a:rPr lang="en-US"/>
              <a:t>by changing the</a:t>
            </a:r>
          </a:p>
          <a:p>
            <a:r>
              <a:rPr lang="en-US"/>
              <a:t>(x,y) value in rect</a:t>
            </a:r>
          </a:p>
        </p:txBody>
      </p:sp>
      <p:cxnSp>
        <p:nvCxnSpPr>
          <p:cNvPr id="28" name="Straight Arrow Connector 27"/>
          <p:cNvCxnSpPr>
            <a:stCxn id="26" idx="0"/>
          </p:cNvCxnSpPr>
          <p:nvPr/>
        </p:nvCxnSpPr>
        <p:spPr>
          <a:xfrm flipV="1">
            <a:off x="6239316" y="3991316"/>
            <a:ext cx="1331740" cy="1455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8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14028"/>
          </a:xfrm>
        </p:spPr>
        <p:txBody>
          <a:bodyPr/>
          <a:lstStyle/>
          <a:p>
            <a:r>
              <a:rPr lang="en-US"/>
              <a:t>Sprite image data is a Pygame </a:t>
            </a:r>
            <a:r>
              <a:rPr lang="en-US" b="1"/>
              <a:t>surface</a:t>
            </a:r>
          </a:p>
          <a:p>
            <a:pPr lvl="1"/>
            <a:r>
              <a:rPr lang="en-US"/>
              <a:t>a surface can be created from a loaded picture, or by converting shapes (e.g. lines, circles, rect), or by converting text strings</a:t>
            </a:r>
          </a:p>
          <a:p>
            <a:pPr lvl="1"/>
            <a:endParaRPr lang="en-US"/>
          </a:p>
          <a:p>
            <a:r>
              <a:rPr lang="en-US"/>
              <a:t>Some useful surface functions: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image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46174"/>
              </p:ext>
            </p:extLst>
          </p:nvPr>
        </p:nvGraphicFramePr>
        <p:xfrm>
          <a:off x="1564103" y="4571542"/>
          <a:ext cx="6697579" cy="1461160"/>
        </p:xfrm>
        <a:graphic>
          <a:graphicData uri="http://schemas.openxmlformats.org/drawingml/2006/table">
            <a:tbl>
              <a:tblPr/>
              <a:tblGrid>
                <a:gridCol w="297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Surface((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width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height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))</a:t>
                      </a:r>
                    </a:p>
                  </a:txBody>
                  <a:tcPr marL="68111" marR="68111" marT="34055" marB="340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makes new Surface of given size</a:t>
                      </a:r>
                      <a:endParaRPr kumimoji="0" lang="en-US" sz="15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68111" marR="68111" marT="34055" marB="340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fill((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red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green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blue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))</a:t>
                      </a:r>
                    </a:p>
                  </a:txBody>
                  <a:tcPr marL="68111" marR="68111" marT="34055" marB="340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makes surface the given color </a:t>
                      </a: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(rgb 0-255)</a:t>
                      </a:r>
                    </a:p>
                  </a:txBody>
                  <a:tcPr marL="68111" marR="68111" marT="34055" marB="340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get_width()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 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get_height()</a:t>
                      </a:r>
                    </a:p>
                  </a:txBody>
                  <a:tcPr marL="68111" marR="68111" marT="34055" marB="340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returns the size of the surface</a:t>
                      </a:r>
                    </a:p>
                  </a:txBody>
                  <a:tcPr marL="68111" marR="68111" marT="34055" marB="340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5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get_rect()</a:t>
                      </a:r>
                    </a:p>
                  </a:txBody>
                  <a:tcPr marL="68111" marR="68111" marT="34055" marB="340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returns a 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Rect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holding the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(x,y), width, height of the surface</a:t>
                      </a:r>
                    </a:p>
                  </a:txBody>
                  <a:tcPr marL="68111" marR="68111" marT="34055" marB="340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0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31758"/>
            <a:ext cx="7886700" cy="52698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class BallSprite(pygame.sprite.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Sprite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def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__init__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(self, fnm):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super().__init__()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self.image = pygame.image.load(fnm).convert_alpha()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self.rect = self.image.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get_rect()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self.rect.center = [scrWidth/2, scrHeight/2]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       # start position of the ball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       # in center of window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self.xStep, self.yStep = self.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randomSteps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       # step size and direction along each axis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def randomSteps(self):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# create a random +/- STEP pair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x = STEP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if random.random() &gt; 0.5: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x = -x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y = STEP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if random.random() &gt; 0.5: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y = -y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return [x,y]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My BallSprite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25277" y="616327"/>
            <a:ext cx="1666875" cy="32097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278" y="796217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278" y="1672525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rot="20931760">
            <a:off x="7300396" y="982362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400"/>
              <a:t>image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20931760">
            <a:off x="7335153" y="1889586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1700"/>
              <a:t>rect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58614" y="291475"/>
            <a:ext cx="16002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BallSprite object</a:t>
            </a:r>
          </a:p>
        </p:txBody>
      </p:sp>
      <p:pic>
        <p:nvPicPr>
          <p:cNvPr id="15" name="Picture 2" descr="C:\Users\Ad\Desktop\spaceship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473" y="816322"/>
            <a:ext cx="597123" cy="60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8199331" y="1789414"/>
            <a:ext cx="385406" cy="3854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80493" y="1470575"/>
            <a:ext cx="589548" cy="360947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(x,y)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0765" y="2101067"/>
            <a:ext cx="294774" cy="360947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15539" y="1823046"/>
            <a:ext cx="294774" cy="360947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h</a:t>
            </a:r>
          </a:p>
        </p:txBody>
      </p:sp>
      <p:pic>
        <p:nvPicPr>
          <p:cNvPr id="22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276" y="2320225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48" y="2967925"/>
            <a:ext cx="1666875" cy="66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 rot="20931760">
            <a:off x="7276333" y="2529845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500"/>
              <a:t>xStep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20931760">
            <a:off x="7263164" y="3172243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500"/>
              <a:t>yStep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968720" y="4693900"/>
            <a:ext cx="2105527" cy="100020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xStep and yStep</a:t>
            </a:r>
          </a:p>
          <a:p>
            <a:r>
              <a:rPr lang="en-US"/>
              <a:t>will be used to move the sprite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8368152" y="3632246"/>
            <a:ext cx="23882" cy="1072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281863" y="6100011"/>
            <a:ext cx="2938902" cy="6256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scrWidth, scrHeight, STEP</a:t>
            </a:r>
          </a:p>
          <a:p>
            <a:r>
              <a:rPr lang="en-US"/>
              <a:t>are globals – see later</a:t>
            </a:r>
          </a:p>
        </p:txBody>
      </p:sp>
    </p:spTree>
    <p:extLst>
      <p:ext uri="{BB962C8B-B14F-4D97-AF65-F5344CB8AC3E}">
        <p14:creationId xmlns:p14="http://schemas.microsoft.com/office/powerpoint/2010/main" val="111887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63315"/>
            <a:ext cx="8286750" cy="4913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def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if pygame.sprite.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spritecollideany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(self, horizWalls):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# change y-step direction at top and bottom sides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self.yStep = -self.yStep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if pygame.sprite.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spritecollideany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(self, vertWalls):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# change x-step direction at left and right sides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self.xStep = -self.xStep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self.rect.x += self.xStep   # move the ball horizontally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self.rect.y += self.yStep   # and vertically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1389" y="216568"/>
            <a:ext cx="2562727" cy="6256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horizWalls, vertWalls</a:t>
            </a:r>
          </a:p>
          <a:p>
            <a:r>
              <a:rPr lang="en-US"/>
              <a:t>are globals – see later</a:t>
            </a:r>
          </a:p>
        </p:txBody>
      </p:sp>
    </p:spTree>
    <p:extLst>
      <p:ext uri="{BB962C8B-B14F-4D97-AF65-F5344CB8AC3E}">
        <p14:creationId xmlns:p14="http://schemas.microsoft.com/office/powerpoint/2010/main" val="289819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160715"/>
            <a:ext cx="7886700" cy="401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class BlockSprite(pygame.sprite.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Sprite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def __init__(self, x, y, width, height):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super().__init__()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self.image =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pygame.Surface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((width, height))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self.image.fill(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BLACK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self.rect = self.image.get_rect()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self.rect.topleft = (x, y)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My BlockSprite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56456" y="794925"/>
            <a:ext cx="1666875" cy="1845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57" y="974815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57" y="1851123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rot="20931760">
            <a:off x="7131575" y="1160960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400"/>
              <a:t>image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20931760">
            <a:off x="7166332" y="2068184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1700"/>
              <a:t>rect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69473" y="470073"/>
            <a:ext cx="16002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BlockSprite object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30510" y="1968012"/>
            <a:ext cx="270710" cy="3854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11672" y="1649173"/>
            <a:ext cx="589548" cy="360947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(x,y)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51944" y="2279665"/>
            <a:ext cx="294774" cy="360947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width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86558" y="2001644"/>
            <a:ext cx="294774" cy="360947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height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62590" y="1085660"/>
            <a:ext cx="284128" cy="3854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700624" y="198716"/>
            <a:ext cx="2105527" cy="72855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The image is a black rectangle.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256421" y="794925"/>
            <a:ext cx="1455251" cy="179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99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1736</Words>
  <Application>Microsoft Office PowerPoint</Application>
  <PresentationFormat>화면 슬라이드 쇼(4:3)</PresentationFormat>
  <Paragraphs>290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微软雅黑</vt:lpstr>
      <vt:lpstr>SimSun-ExtB</vt:lpstr>
      <vt:lpstr>Arial</vt:lpstr>
      <vt:lpstr>Arial Black</vt:lpstr>
      <vt:lpstr>Century Gothic</vt:lpstr>
      <vt:lpstr>Courier New</vt:lpstr>
      <vt:lpstr>Tahoma</vt:lpstr>
      <vt:lpstr>Times New Roman</vt:lpstr>
      <vt:lpstr>Traditional Arabic</vt:lpstr>
      <vt:lpstr>Wingdings</vt:lpstr>
      <vt:lpstr>Presentation level design</vt:lpstr>
      <vt:lpstr>7. Sprites</vt:lpstr>
      <vt:lpstr>Outline</vt:lpstr>
      <vt:lpstr>1. Game Things in Pygame (again)</vt:lpstr>
      <vt:lpstr>2. The Pygame sprite Module</vt:lpstr>
      <vt:lpstr>3. The Sprite Class</vt:lpstr>
      <vt:lpstr>The image Data</vt:lpstr>
      <vt:lpstr>3.1. My BallSprite Class</vt:lpstr>
      <vt:lpstr>PowerPoint 프레젠테이션</vt:lpstr>
      <vt:lpstr>3.2. My BlockSprite Class</vt:lpstr>
      <vt:lpstr>4.  Groups of Sprites</vt:lpstr>
      <vt:lpstr>Different ways of Grouping</vt:lpstr>
      <vt:lpstr>5. Types of Collision Detection</vt:lpstr>
      <vt:lpstr>PowerPoint 프레젠테이션</vt:lpstr>
      <vt:lpstr>Collision Detection with Groups</vt:lpstr>
      <vt:lpstr>See BlockSprite.update()</vt:lpstr>
      <vt:lpstr>6. beachBounce.py (again)</vt:lpstr>
      <vt:lpstr>Code</vt:lpstr>
      <vt:lpstr>PowerPoint 프레젠테이션</vt:lpstr>
      <vt:lpstr>PowerPoint 프레젠테이션</vt:lpstr>
      <vt:lpstr>7. Finding Images for Sprites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2015-10-02T20:02:04Z</dcterms:created>
  <dcterms:modified xsi:type="dcterms:W3CDTF">2022-09-15T08:06:16Z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