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5"/>
  </p:notesMasterIdLst>
  <p:handoutMasterIdLst>
    <p:handoutMasterId r:id="rId26"/>
  </p:handoutMasterIdLst>
  <p:sldIdLst>
    <p:sldId id="309" r:id="rId3"/>
    <p:sldId id="310" r:id="rId4"/>
    <p:sldId id="327" r:id="rId5"/>
    <p:sldId id="331" r:id="rId6"/>
    <p:sldId id="348" r:id="rId7"/>
    <p:sldId id="349" r:id="rId8"/>
    <p:sldId id="332" r:id="rId9"/>
    <p:sldId id="333" r:id="rId10"/>
    <p:sldId id="334" r:id="rId11"/>
    <p:sldId id="340" r:id="rId12"/>
    <p:sldId id="335" r:id="rId13"/>
    <p:sldId id="336" r:id="rId14"/>
    <p:sldId id="337" r:id="rId15"/>
    <p:sldId id="338" r:id="rId16"/>
    <p:sldId id="339" r:id="rId17"/>
    <p:sldId id="341" r:id="rId18"/>
    <p:sldId id="342" r:id="rId19"/>
    <p:sldId id="343" r:id="rId20"/>
    <p:sldId id="347" r:id="rId21"/>
    <p:sldId id="344" r:id="rId22"/>
    <p:sldId id="345" r:id="rId23"/>
    <p:sldId id="34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1362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8. Pong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8.gmanews.tv/webpics/v3/2012/11/pong-video-ga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66" y="3975886"/>
            <a:ext cx="3678461" cy="275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5700" y="1825625"/>
            <a:ext cx="7359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 game variables</a:t>
            </a: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leftStep = 0; rightStep = 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# move step in pixels for paddles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scoreLeft = 0; scoreRight = 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winMsg = ""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gameOver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font = pygame.font.Font(None, 72)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4050" y="571500"/>
            <a:ext cx="7886700" cy="58801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4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handle events</a:t>
            </a:r>
            <a:endParaRPr lang="en-US" b="1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KEYDOWN: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if event.key == K_q:   # left paddle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leftStep = -PADDLE_STEP    # up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elif event.key == K_s: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leftStep = PADDLE_STEP     # down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if event.key == K_p:   # right paddle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rightStep = -PADDLE_STEP   # up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elif event.key == K_l: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rightStep = PADDLE_STEP    # down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elif event.type == KEYUP: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if event.key == K_q or event.key == K_s:   # left paddle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leftStep = 0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if event.key == K_p or event.key == K_l:   # right paddle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rightStep = 0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7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50" y="260350"/>
            <a:ext cx="7886700" cy="6343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update game</a:t>
            </a:r>
            <a:endParaRPr lang="en-US" sz="1400" b="1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not gameOver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leftPaddle.move(leftStep)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rightPaddle.move(rightStep)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ball.update()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scoreLeft &gt;= WINNING_SCORE: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winMsg = "Left Wins!"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gameOver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elif scoreRight &gt;= WINNING_SCORE: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winMsg = "Right Wins!"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gameOver = True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redraw</a:t>
            </a:r>
            <a:endParaRPr lang="en-US" sz="1400" b="1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screen.fill(WHITE)                  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sprites.draw(screen);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screen.blit( font.render(str(scoreLeft) + ":" +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     str(scoreRight), True, RED), [20, 20])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gameOver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centerImage(screen, font.render(winMsg, True, RED))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pygame.quit()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7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76375"/>
          </a:xfrm>
        </p:spPr>
        <p:txBody>
          <a:bodyPr/>
          <a:lstStyle/>
          <a:p>
            <a:r>
              <a:rPr lang="en-US"/>
              <a:t>There are two paddles</a:t>
            </a:r>
          </a:p>
          <a:p>
            <a:pPr lvl="1"/>
            <a:r>
              <a:rPr lang="en-US"/>
              <a:t>left paddle up and down uses 'q' and 's'</a:t>
            </a:r>
          </a:p>
          <a:p>
            <a:pPr lvl="1"/>
            <a:r>
              <a:rPr lang="en-US"/>
              <a:t>right paddle up and down uses 'p' and 'l'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Paddle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3900488"/>
            <a:ext cx="4953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2050" idx="0"/>
          </p:cNvCxnSpPr>
          <p:nvPr/>
        </p:nvCxnSpPr>
        <p:spPr>
          <a:xfrm flipV="1">
            <a:off x="3086100" y="3530600"/>
            <a:ext cx="0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050" idx="2"/>
          </p:cNvCxnSpPr>
          <p:nvPr/>
        </p:nvCxnSpPr>
        <p:spPr>
          <a:xfrm>
            <a:off x="3086100" y="5319713"/>
            <a:ext cx="0" cy="446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92450" y="3525044"/>
            <a:ext cx="3492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2450" y="5277644"/>
            <a:ext cx="3492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0" y="3900488"/>
            <a:ext cx="4953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>
            <a:stCxn id="13" idx="0"/>
          </p:cNvCxnSpPr>
          <p:nvPr/>
        </p:nvCxnSpPr>
        <p:spPr>
          <a:xfrm flipV="1">
            <a:off x="5994400" y="3530600"/>
            <a:ext cx="0" cy="369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5994400" y="5319713"/>
            <a:ext cx="0" cy="446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0750" y="3525044"/>
            <a:ext cx="3492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0750" y="5277644"/>
            <a:ext cx="3492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9270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user holds down a key then the paddle keeps moving until the user releases the key.</a:t>
            </a:r>
          </a:p>
          <a:p>
            <a:pPr lvl="1"/>
            <a:r>
              <a:rPr lang="en-US"/>
              <a:t>very common game behaviour</a:t>
            </a:r>
          </a:p>
          <a:p>
            <a:pPr lvl="1"/>
            <a:endParaRPr lang="en-US"/>
          </a:p>
          <a:p>
            <a:r>
              <a:rPr lang="en-US"/>
              <a:t>Implemented by checking for KEYDOWN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and KEYUP</a:t>
            </a:r>
            <a:r>
              <a:rPr lang="en-US"/>
              <a:t> events for the key</a:t>
            </a:r>
          </a:p>
          <a:p>
            <a:pPr lvl="1"/>
            <a:r>
              <a:rPr lang="en-US"/>
              <a:t>KEYDOWN sets the move step (e.g. to 10 or -10)</a:t>
            </a:r>
          </a:p>
          <a:p>
            <a:pPr lvl="1"/>
            <a:r>
              <a:rPr lang="en-US"/>
              <a:t>KEYUP resets the step to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Repeating Key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code uses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/>
              <a:t>booleans (True/False):</a:t>
            </a:r>
          </a:p>
          <a:p>
            <a:pPr lvl="1"/>
            <a:r>
              <a:rPr lang="en-US"/>
              <a:t>running and gameOver</a:t>
            </a:r>
          </a:p>
          <a:p>
            <a:pPr lvl="2"/>
            <a:r>
              <a:rPr lang="en-US"/>
              <a:t>running is used to end the game loop and program</a:t>
            </a:r>
          </a:p>
          <a:p>
            <a:pPr lvl="2"/>
            <a:r>
              <a:rPr lang="en-US"/>
              <a:t>gameOver means that the user's game is finished, </a:t>
            </a:r>
            <a:r>
              <a:rPr lang="en-US" b="1"/>
              <a:t>but not the game loop</a:t>
            </a:r>
          </a:p>
          <a:p>
            <a:pPr lvl="2"/>
            <a:endParaRPr lang="en-US"/>
          </a:p>
          <a:p>
            <a:r>
              <a:rPr lang="en-US"/>
              <a:t>When gameOver is true, the game loop must continue in order to show things (e.g. the winner's message)</a:t>
            </a:r>
          </a:p>
          <a:p>
            <a:pPr lvl="1"/>
            <a:r>
              <a:rPr lang="en-US"/>
              <a:t>gameOver is also used to skip the game update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Finishing the Game ≠ Finishing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9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same as before – it's used to represent a non-moving sprite that looks like a coloured rectangle.</a:t>
            </a:r>
          </a:p>
          <a:p>
            <a:endParaRPr lang="en-US"/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class BlockSprite(pygame.sprite.Sprite):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def __init__(self, x, y, width, height, color=BLACK):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    self.image = pygame.Surface((width, height))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    self.image.fill(color)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 sz="1700">
                <a:latin typeface="Courier New" pitchFamily="49" charset="0"/>
                <a:cs typeface="Courier New" pitchFamily="49" charset="0"/>
              </a:rPr>
              <a:t>        self.rect.topleft = (x, y)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The BlockSprite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can be coded as a moving version of my BlockSprite class</a:t>
            </a:r>
          </a:p>
          <a:p>
            <a:pPr lvl="1"/>
            <a:r>
              <a:rPr lang="en-US"/>
              <a:t>so Paddle inherits BlockSprite, which inherits Sprite</a:t>
            </a:r>
          </a:p>
          <a:p>
            <a:pPr lvl="2"/>
            <a:r>
              <a:rPr lang="en-US"/>
              <a:t>see slide 6</a:t>
            </a:r>
          </a:p>
          <a:p>
            <a:pPr lvl="1"/>
            <a:endParaRPr lang="en-US"/>
          </a:p>
          <a:p>
            <a:r>
              <a:rPr lang="en-US"/>
              <a:t>The extra code in Paddle is a move() function that allows the sprite to move up or down</a:t>
            </a:r>
          </a:p>
          <a:p>
            <a:pPr lvl="1"/>
            <a:r>
              <a:rPr lang="en-US"/>
              <a:t>but moving must stop when the paddle is at the top or bottom of the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The Paddle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52500"/>
            <a:ext cx="8172450" cy="4983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class Paddle(BlockSprite):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def __init__(self, x, y):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super().__init__(x, y-75, 10, 150, BLUE) 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        # paddle width &amp; height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def move(self, step):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if pygame.sprite.collide_rect(self, top)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and (step &lt; 0):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# at top &amp; going up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step = 0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elif pygame.sprite.collide_rect(self, bottom) 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 and (step &gt; 0):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# at bottom and going down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step = 0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self.rect.y += step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3875"/>
          </a:xfrm>
        </p:spPr>
        <p:txBody>
          <a:bodyPr/>
          <a:lstStyle/>
          <a:p>
            <a:r>
              <a:rPr lang="en-US"/>
              <a:t>Usually colllision testing uses a sprite collision function </a:t>
            </a:r>
            <a:r>
              <a:rPr lang="en-US" b="1"/>
              <a:t>and a direction test</a:t>
            </a:r>
          </a:p>
          <a:p>
            <a:pPr lvl="1"/>
            <a:r>
              <a:rPr lang="en-US"/>
              <a:t>the direction is used to see if the thing is moving towards or away from the collision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56871" y="4381500"/>
            <a:ext cx="242658" cy="124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9400" y="4216400"/>
            <a:ext cx="6527800" cy="165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71900" y="4381500"/>
            <a:ext cx="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86100" y="5295900"/>
            <a:ext cx="0" cy="901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35400" y="4635500"/>
            <a:ext cx="1257300" cy="660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direction == </a:t>
            </a:r>
          </a:p>
          <a:p>
            <a:r>
              <a:rPr lang="en-US"/>
              <a:t>a collision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0700" y="5518150"/>
            <a:ext cx="1155700" cy="8826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direction ≠ </a:t>
            </a:r>
          </a:p>
          <a:p>
            <a:r>
              <a:rPr lang="en-US"/>
              <a:t>a collision</a:t>
            </a:r>
          </a:p>
        </p:txBody>
      </p:sp>
    </p:spTree>
    <p:extLst>
      <p:ext uri="{BB962C8B-B14F-4D97-AF65-F5344CB8AC3E}">
        <p14:creationId xmlns:p14="http://schemas.microsoft.com/office/powerpoint/2010/main" val="81101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beachBounce.py Reused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Pong in 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main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BlockSprite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Paddle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BallSprite Class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hardest part of this class is coding update() which moves the ball.</a:t>
            </a:r>
          </a:p>
          <a:p>
            <a:r>
              <a:rPr lang="en-US"/>
              <a:t>Normally the move is xStep in the x-direction and yStep in the y-direction, but...</a:t>
            </a:r>
          </a:p>
          <a:p>
            <a:pPr lvl="1"/>
            <a:r>
              <a:rPr lang="en-US"/>
              <a:t>what happens when the ball hits:</a:t>
            </a:r>
          </a:p>
          <a:p>
            <a:pPr lvl="2"/>
            <a:r>
              <a:rPr lang="en-US"/>
              <a:t>the left paddle?</a:t>
            </a:r>
          </a:p>
          <a:p>
            <a:pPr lvl="2"/>
            <a:r>
              <a:rPr lang="en-US"/>
              <a:t>the right paddle?</a:t>
            </a:r>
          </a:p>
          <a:p>
            <a:pPr lvl="2"/>
            <a:r>
              <a:rPr lang="en-US"/>
              <a:t>the horizontal walls (i.e. the top and bottom sides)?</a:t>
            </a:r>
          </a:p>
          <a:p>
            <a:pPr lvl="2"/>
            <a:r>
              <a:rPr lang="en-US"/>
              <a:t>the vertical walls (i.e. the left and right sides)?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The BallSprite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584200"/>
            <a:ext cx="78867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class BallSprite(pygame.sprite.Sprite):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__init__(self, fnm):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self.image = pygame.image.load(fnm).convert_alpha()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self.rect.center = [scrWidth/2, scrHeight/2]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# start position of the ball in center of window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self.xStep, self.yStep = self.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randomSteps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# step size and direction along each axis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randomSteps(self):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# create a random +/- STEP pair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x = STEP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random.random() &gt; 0.5: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x = -x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y = STEP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random.random() &gt; 0.5: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y = -y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return [x,y]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957" y="0"/>
            <a:ext cx="8686800" cy="646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update(self):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global scoreLeft, scoreRight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collide_rect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leftPaddle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 and  (self.xStep &lt; 0):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# hit left paddle and going left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self.xStep = -self.xStep    # change direction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elif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collide_rect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(self,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rightPaddle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 and  (self.xStep&gt;0):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# hit right paddle and going right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self.xStep = -self.xStep    # change direction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spritecollideany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horizWalls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# change y-step direction at top and bottom sides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self.yStep = -self.yStep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spritecollideany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vertWalls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# ball has reached left or right sides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pygame.sprite.collide_rect(self, right):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scoreLeft += 1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else:   # left side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scoreRight += 1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# reset the ball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self.rect.center = (scrWidth/2, scrHeight/2)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self.xStep, self.yStep = self.randomSteps()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self.rect.x += self.xStep   # move the ball horizontally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self.rect.y += self.yStep   # and vertically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Pong game can reuse lots of code and sprites from beachBounce.py</a:t>
            </a:r>
          </a:p>
          <a:p>
            <a:pPr lvl="1"/>
            <a:r>
              <a:rPr lang="en-US"/>
              <a:t>BlockSprite, BallSprite, and most of the main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beachBounce.py Reused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42" y="3525251"/>
            <a:ext cx="3549362" cy="2802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6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84588"/>
            <a:ext cx="62484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777" y="344905"/>
            <a:ext cx="4593055" cy="1325563"/>
          </a:xfrm>
        </p:spPr>
        <p:txBody>
          <a:bodyPr/>
          <a:lstStyle/>
          <a:p>
            <a:r>
              <a:rPr lang="en-US"/>
              <a:t>2. Pong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40642" y="637674"/>
            <a:ext cx="1660358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4 BlockSprites</a:t>
            </a:r>
          </a:p>
          <a:p>
            <a:r>
              <a:rPr lang="en-US"/>
              <a:t>for the 4 walls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340642" y="1251284"/>
            <a:ext cx="529390" cy="649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70032" y="1251284"/>
            <a:ext cx="577515" cy="11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0736" y="2883568"/>
            <a:ext cx="1159043" cy="870285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2 Paddle </a:t>
            </a:r>
          </a:p>
          <a:p>
            <a:r>
              <a:rPr lang="en-US"/>
              <a:t>sprites</a:t>
            </a:r>
          </a:p>
          <a:p>
            <a:r>
              <a:rPr lang="en-US"/>
              <a:t>(new)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7339264" y="3318711"/>
            <a:ext cx="561472" cy="302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1"/>
          </p:cNvCxnSpPr>
          <p:nvPr/>
        </p:nvCxnSpPr>
        <p:spPr>
          <a:xfrm flipH="1">
            <a:off x="6244390" y="3318711"/>
            <a:ext cx="1656346" cy="118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9925" y="4554621"/>
            <a:ext cx="1499938" cy="368968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1 BallSprite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363452" y="4137526"/>
            <a:ext cx="493295" cy="553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33072" y="2699084"/>
            <a:ext cx="1590174" cy="619626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normAutofit/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53288" y="232611"/>
            <a:ext cx="5033212" cy="441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Autofit/>
          </a:bodyPr>
          <a:lstStyle/>
          <a:p>
            <a:r>
              <a:rPr lang="en-US" sz="2400"/>
              <a:t>each game 'thing' == a sprite object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70032" y="1251284"/>
            <a:ext cx="0" cy="1179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74368" y="1251284"/>
            <a:ext cx="1395664" cy="103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score text could be a sprite, but I've decided to code it as extra variables inside 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pong.py Classes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77" y="1555139"/>
            <a:ext cx="5559406" cy="4661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3429" y="3299194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/>
              <a:t>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3169" y="4181779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/>
              <a:t>functions</a:t>
            </a:r>
          </a:p>
        </p:txBody>
      </p:sp>
      <p:sp>
        <p:nvSpPr>
          <p:cNvPr id="8" name="Right Brace 7"/>
          <p:cNvSpPr/>
          <p:nvPr/>
        </p:nvSpPr>
        <p:spPr>
          <a:xfrm flipH="1">
            <a:off x="2514500" y="4027376"/>
            <a:ext cx="212677" cy="6918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flipH="1">
            <a:off x="2501800" y="3086908"/>
            <a:ext cx="219480" cy="7975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74126" y="2169166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3526" y="3981589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6797" y="4186794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66" y="5807676"/>
            <a:ext cx="4469591" cy="939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Generated using pyNSouceGUI.exe from  http://www.andypatterns.com/index.php/</a:t>
            </a:r>
            <a:br>
              <a:rPr lang="en-US"/>
            </a:br>
            <a:r>
              <a:rPr lang="en-US"/>
              <a:t>products/pynsource/</a:t>
            </a:r>
          </a:p>
        </p:txBody>
      </p:sp>
    </p:spTree>
    <p:extLst>
      <p:ext uri="{BB962C8B-B14F-4D97-AF65-F5344CB8AC3E}">
        <p14:creationId xmlns:p14="http://schemas.microsoft.com/office/powerpoint/2010/main" val="39842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618" y="1500773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# some colors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BLACK = (   0,   0,   0)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WHITE = ( 255, 255, 255)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RED   = ( 255,   0,   0)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GREEN = (   0, 255,   0)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BLUE  = ( 0,   0,   255)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WALL_SIZE = 10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STEP = 8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PADDLE_STEP = 10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LEFT  = 0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RIGHT = 1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WINNING_SCORE = 5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main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693694" y="3765884"/>
            <a:ext cx="385011" cy="26950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5113" y="4644188"/>
            <a:ext cx="2634917" cy="125128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constants</a:t>
            </a:r>
          </a:p>
          <a:p>
            <a:r>
              <a:rPr lang="en-US"/>
              <a:t>(better to have names </a:t>
            </a:r>
          </a:p>
          <a:p>
            <a:r>
              <a:rPr lang="en-US"/>
              <a:t>than numbers</a:t>
            </a:r>
          </a:p>
          <a:p>
            <a:r>
              <a:rPr lang="en-US"/>
              <a:t>in the program)</a:t>
            </a:r>
          </a:p>
        </p:txBody>
      </p:sp>
    </p:spTree>
    <p:extLst>
      <p:ext uri="{BB962C8B-B14F-4D97-AF65-F5344CB8AC3E}">
        <p14:creationId xmlns:p14="http://schemas.microsoft.com/office/powerpoint/2010/main" val="5738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4850" y="488616"/>
            <a:ext cx="7886700" cy="5950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code for the classes, see later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BlockSprite(pygame.sprite.Sprite):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Paddle(BlockSprite):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BallSprite(pygame.sprite.Sprite):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-----------------------------------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function(s) used by main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centerImage(screen, im):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x = (scrWidth - im.get_width())/2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y = (scrHeight - im.get_height())/2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screen.blit(im, (x,y))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12820"/>
            <a:ext cx="7886700" cy="6244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main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 = pygame.display.set_mode([640,480])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pygame.display.set_caption("Pong")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scrWidth, scrHeight = screen.get_size()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 create wall sprites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top    = BlockSprite(0, 0, scrWidth, WALL_SIZE)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bottom = BlockSprite(0, scrHeight-WALL_SIZE, scrWidth, WALL_SIZE)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left   = BlockSprite(0, 0, WALL_SIZE, scrHeight)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right  = BlockSprite(scrWidth-WALL_SIZE, 0, WALL_SIZE, scrHeight)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horizWalls =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(top, bottom)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vertWalls =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Group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(left, right)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 create two paddles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leftPaddle = Paddle(50, scrHeight/2)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rightPaddle = Paddle(scrWidth-50, scrHeight/2)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ball = BallSprite('smallBall.png')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sprites = pygame.sprite.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OrderedUpdates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(top, bottom, left, right,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                leftPaddle, rightPaddle, ball)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63916" y="3958389"/>
            <a:ext cx="2959768" cy="709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Create the sprite objects</a:t>
            </a:r>
          </a:p>
          <a:p>
            <a:r>
              <a:rPr lang="en-US"/>
              <a:t>and groups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7242" y="922420"/>
            <a:ext cx="2959768" cy="10333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Usual initialization stuff;</a:t>
            </a:r>
          </a:p>
          <a:p>
            <a:r>
              <a:rPr lang="en-US"/>
              <a:t>scrWidth, scrHeight are usually very useful</a:t>
            </a:r>
          </a:p>
        </p:txBody>
      </p:sp>
    </p:spTree>
    <p:extLst>
      <p:ext uri="{BB962C8B-B14F-4D97-AF65-F5344CB8AC3E}">
        <p14:creationId xmlns:p14="http://schemas.microsoft.com/office/powerpoint/2010/main" val="8015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1913</Words>
  <Application>Microsoft Office PowerPoint</Application>
  <PresentationFormat>화면 슬라이드 쇼(4:3)</PresentationFormat>
  <Paragraphs>298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8. Pong</vt:lpstr>
      <vt:lpstr>Outline</vt:lpstr>
      <vt:lpstr>1. beachBounce.py Reused</vt:lpstr>
      <vt:lpstr>2. Pong in Action</vt:lpstr>
      <vt:lpstr>PowerPoint 프레젠테이션</vt:lpstr>
      <vt:lpstr>pong.py Classes Picture</vt:lpstr>
      <vt:lpstr>3. The main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Paddle Keys</vt:lpstr>
      <vt:lpstr>Repeating Key Action</vt:lpstr>
      <vt:lpstr>Finishing the Game ≠ Finishing the Program</vt:lpstr>
      <vt:lpstr>4. The BlockSprite Class</vt:lpstr>
      <vt:lpstr>5. The Paddle Class</vt:lpstr>
      <vt:lpstr>PowerPoint 프레젠테이션</vt:lpstr>
      <vt:lpstr>Collision Testing</vt:lpstr>
      <vt:lpstr>6. The BallSprite Class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2022-09-15T08:06:38Z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