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4"/>
  </p:notesMasterIdLst>
  <p:handoutMasterIdLst>
    <p:handoutMasterId r:id="rId35"/>
  </p:handoutMasterIdLst>
  <p:sldIdLst>
    <p:sldId id="309" r:id="rId3"/>
    <p:sldId id="310" r:id="rId4"/>
    <p:sldId id="312" r:id="rId5"/>
    <p:sldId id="313" r:id="rId6"/>
    <p:sldId id="314" r:id="rId7"/>
    <p:sldId id="311" r:id="rId8"/>
    <p:sldId id="315" r:id="rId9"/>
    <p:sldId id="339" r:id="rId10"/>
    <p:sldId id="317" r:id="rId11"/>
    <p:sldId id="318" r:id="rId12"/>
    <p:sldId id="319" r:id="rId13"/>
    <p:sldId id="321" r:id="rId14"/>
    <p:sldId id="322" r:id="rId15"/>
    <p:sldId id="323" r:id="rId16"/>
    <p:sldId id="316" r:id="rId17"/>
    <p:sldId id="320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615B367-2EF6-4981-B83B-A6792BE23588}">
          <p14:sldIdLst>
            <p14:sldId id="309"/>
          </p14:sldIdLst>
        </p14:section>
        <p14:section name="Untitled Section" id="{6259D474-3C2B-4C49-9B81-EDE9B32CC88A}">
          <p14:sldIdLst>
            <p14:sldId id="310"/>
            <p14:sldId id="312"/>
            <p14:sldId id="313"/>
            <p14:sldId id="314"/>
            <p14:sldId id="311"/>
            <p14:sldId id="315"/>
            <p14:sldId id="339"/>
            <p14:sldId id="317"/>
            <p14:sldId id="318"/>
            <p14:sldId id="319"/>
            <p14:sldId id="321"/>
            <p14:sldId id="322"/>
            <p14:sldId id="323"/>
            <p14:sldId id="316"/>
            <p14:sldId id="320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2076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10. Invaders 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://3.bp.blogspot.com/-p61IvhY8VXY/VRTD4GPT8uI/AAAAAAAAD-E/DZYmFey1ooQ/s1600/video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558" y="3899297"/>
            <a:ext cx="3222463" cy="28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8966" y="1103730"/>
            <a:ext cx="7886700" cy="51954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# game vars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showStartScreen = True</a:t>
            </a: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gameOver = False</a:t>
            </a:r>
          </a:p>
          <a:p>
            <a:pPr marL="0" indent="0">
              <a:buNone/>
            </a:pP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finalMsg = ""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# player vars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playerDir = 0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canFire = False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score = 0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numLives = 20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# create sprite groups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aliens = pygame.sprite.Group()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bullets = pygame.sprite.Group()   # ammo shot by the player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missiles = pygame.sprite.Group()  # ammo shot by the aliens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walls = pygame.sprite.Group()    # for all blocks of all 4 walls</a:t>
            </a:r>
            <a:br>
              <a:rPr lang="en-US">
                <a:latin typeface="Courier New" pitchFamily="49" charset="0"/>
                <a:cs typeface="Courier New" pitchFamily="49" charset="0"/>
              </a:rPr>
            </a:b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sprites = pygame.sprite.Group()  # every object is in here;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   # makes updating and drawing easy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33800" y="1143000"/>
            <a:ext cx="25908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state booleans for</a:t>
            </a:r>
          </a:p>
          <a:p>
            <a:r>
              <a:rPr lang="en-US"/>
              <a:t>showing start screen and </a:t>
            </a:r>
          </a:p>
          <a:p>
            <a:r>
              <a:rPr lang="en-US"/>
              <a:t>game playing</a:t>
            </a:r>
          </a:p>
        </p:txBody>
      </p:sp>
      <p:sp>
        <p:nvSpPr>
          <p:cNvPr id="6" name="Right Brace 5"/>
          <p:cNvSpPr/>
          <p:nvPr/>
        </p:nvSpPr>
        <p:spPr>
          <a:xfrm>
            <a:off x="3454400" y="1231900"/>
            <a:ext cx="279400" cy="584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263316"/>
            <a:ext cx="7886700" cy="49136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 create player, walls, and alien sprites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player = Player()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playerGroup = pygame.sprite.Group(player)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sprites.add(player)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for spacing in range(4):   # create 4 walls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createWall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(3, 9, spacing)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# a wall is 3 x 9 bricks (rows x cols)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createAliens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(4, 10, ALIEN_SEP)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# create grid of 4 x 10 aliens  (rows x cols)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# create explosion sprites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playerExplo = AnimSprite('exploSheet.png', 9)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alienExplo = AnimSprite('alienExploSheet.png', 10)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40632"/>
            <a:ext cx="6546850" cy="65211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while running: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clock.tick(30)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# handle events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QUIT: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event.type == KEYDOWN: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event.key == K_ESCAPE: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running = False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event.key == K_LEFT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playerDir = -1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event.key == K_RIGHT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playerDir = 1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elif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event.key == K_SPACE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if showStartScreen: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showStartScreen = False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else: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canFire = True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elif event.type == KEYUP: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if event.key == K_LEFT or event.key == K_RIGHT: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    playerDir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88100" y="2654300"/>
            <a:ext cx="25908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Repeating key action</a:t>
            </a:r>
          </a:p>
          <a:p>
            <a:r>
              <a:rPr lang="en-US"/>
              <a:t>technique: KEYDOWN</a:t>
            </a:r>
          </a:p>
          <a:p>
            <a:r>
              <a:rPr lang="en-US"/>
              <a:t>and KEYUP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4318000" y="2654300"/>
            <a:ext cx="20701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>
            <a:off x="4318000" y="3111500"/>
            <a:ext cx="2070100" cy="289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34100" y="4445000"/>
            <a:ext cx="25908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state change,</a:t>
            </a:r>
          </a:p>
          <a:p>
            <a:r>
              <a:rPr lang="en-US"/>
              <a:t>from start screen</a:t>
            </a:r>
          </a:p>
          <a:p>
            <a:r>
              <a:rPr lang="en-US"/>
              <a:t>to playing game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854700" y="4533900"/>
            <a:ext cx="279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2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1939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# update game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if not showStartScreen and not gameOver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for i in sprites: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i.update()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alienShoot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if canFire: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playerShoot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checkCollisions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gameOver =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isGameOver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537200" y="3162300"/>
            <a:ext cx="30607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game is updated only if not</a:t>
            </a:r>
          </a:p>
          <a:p>
            <a:r>
              <a:rPr lang="en-US"/>
              <a:t>showing start screen and </a:t>
            </a:r>
          </a:p>
          <a:p>
            <a:r>
              <a:rPr lang="en-US"/>
              <a:t>the game is not over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4508500" y="2819400"/>
            <a:ext cx="1028700" cy="800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37200" y="4902200"/>
            <a:ext cx="30607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support functions hide </a:t>
            </a:r>
          </a:p>
          <a:p>
            <a:r>
              <a:rPr lang="en-US"/>
              <a:t>confusing detail; makes the</a:t>
            </a:r>
          </a:p>
          <a:p>
            <a:r>
              <a:rPr lang="en-US"/>
              <a:t>updating easier to understand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60350"/>
            <a:ext cx="3076575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19100"/>
            <a:ext cx="8470900" cy="60325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redraw game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if showStartScreen: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screen.blit(startIm, [0, 0])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screen.blit(splashFont.render(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"Invaders", 1, WHITE),(265, 120))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screen.blit(gameFont.render(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"Press space to play", 1, WHITE),(274, 191))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screen.blit(background, [0, 0])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sprites.draw(screen)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playerExplo.draw(screen)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alienExplo.draw(screen)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screen.blit(gameFont.render(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"SCORE " + str(score), 1, WHITE), (10, 8))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screen.blit(gameFont.render(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"LIVES " + str(numLives + 1), 1, RED), (355, 575))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gameOver: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screen.blit(gameFont.render(finalMsg,  1, RED), (200, 15))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pygame.display.update()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pygame.quit()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22800" y="5537200"/>
            <a:ext cx="30607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redrawing has </a:t>
            </a:r>
            <a:r>
              <a:rPr lang="en-US" b="1"/>
              <a:t>two</a:t>
            </a:r>
            <a:r>
              <a:rPr lang="en-US"/>
              <a:t> parts:</a:t>
            </a:r>
          </a:p>
          <a:p>
            <a:r>
              <a:rPr lang="en-US"/>
              <a:t>one for start screen, one for</a:t>
            </a:r>
          </a:p>
          <a:p>
            <a:r>
              <a:rPr lang="en-US"/>
              <a:t>game play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71500" y="800100"/>
            <a:ext cx="330200" cy="11557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/>
          <p:cNvSpPr/>
          <p:nvPr/>
        </p:nvSpPr>
        <p:spPr>
          <a:xfrm>
            <a:off x="571500" y="2311400"/>
            <a:ext cx="330200" cy="2692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14300" y="342900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114300" y="1149350"/>
            <a:ext cx="457200" cy="457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583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9625" y="1524835"/>
            <a:ext cx="7886700" cy="1976354"/>
          </a:xfrm>
        </p:spPr>
        <p:txBody>
          <a:bodyPr/>
          <a:lstStyle/>
          <a:p>
            <a:r>
              <a:rPr lang="en-US"/>
              <a:t>There are three boolean variables used:</a:t>
            </a:r>
          </a:p>
          <a:p>
            <a:pPr lvl="1"/>
            <a:r>
              <a:rPr lang="en-US"/>
              <a:t>running: is the game loop running?</a:t>
            </a:r>
          </a:p>
          <a:p>
            <a:pPr lvl="1"/>
            <a:r>
              <a:rPr lang="en-US"/>
              <a:t>gameOver: is the user playing a game?</a:t>
            </a:r>
          </a:p>
          <a:p>
            <a:pPr lvl="1"/>
            <a:r>
              <a:rPr lang="en-US"/>
              <a:t>showStartScreen: is the start screen being shown?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126788"/>
          </a:xfrm>
        </p:spPr>
        <p:txBody>
          <a:bodyPr/>
          <a:lstStyle/>
          <a:p>
            <a:r>
              <a:rPr lang="en-US"/>
              <a:t>More Game States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186738" y="6322594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52498" y="4223076"/>
            <a:ext cx="2177717" cy="902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showStartScreen</a:t>
            </a:r>
          </a:p>
          <a:p>
            <a:pPr algn="ctr"/>
            <a:r>
              <a:rPr lang="en-US">
                <a:solidFill>
                  <a:srgbClr val="0070C0"/>
                </a:solidFill>
              </a:rPr>
              <a:t>== True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82025" y="4223076"/>
            <a:ext cx="2177717" cy="90236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70C0"/>
                </a:solidFill>
              </a:rPr>
              <a:t>gameOver</a:t>
            </a:r>
          </a:p>
          <a:p>
            <a:pPr algn="ctr"/>
            <a:r>
              <a:rPr lang="en-US">
                <a:solidFill>
                  <a:srgbClr val="0070C0"/>
                </a:solidFill>
              </a:rPr>
              <a:t>== False</a:t>
            </a:r>
          </a:p>
        </p:txBody>
      </p:sp>
      <p:cxnSp>
        <p:nvCxnSpPr>
          <p:cNvPr id="8" name="Straight Arrow Connector 7"/>
          <p:cNvCxnSpPr>
            <a:stCxn id="5" idx="3"/>
            <a:endCxn id="6" idx="1"/>
          </p:cNvCxnSpPr>
          <p:nvPr/>
        </p:nvCxnSpPr>
        <p:spPr>
          <a:xfrm>
            <a:off x="3130215" y="4674260"/>
            <a:ext cx="14518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6415" y="4674260"/>
            <a:ext cx="129941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user types </a:t>
            </a:r>
          </a:p>
          <a:p>
            <a:r>
              <a:rPr lang="en-US"/>
              <a:t>space bar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2447" y="5281854"/>
            <a:ext cx="129941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user playing</a:t>
            </a:r>
          </a:p>
          <a:p>
            <a:r>
              <a:rPr lang="en-US"/>
              <a:t>the game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4934952" y="4776528"/>
            <a:ext cx="228600" cy="595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759742" y="4114791"/>
            <a:ext cx="569495" cy="302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775784" y="4756476"/>
            <a:ext cx="493296" cy="368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35941" y="5143491"/>
            <a:ext cx="129941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all aliens dead;</a:t>
            </a:r>
          </a:p>
          <a:p>
            <a:r>
              <a:rPr lang="en-US"/>
              <a:t>player wins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5941" y="3539281"/>
            <a:ext cx="129941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lives == 0;</a:t>
            </a:r>
          </a:p>
          <a:p>
            <a:r>
              <a:rPr lang="en-US"/>
              <a:t>player loses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21895" y="3489158"/>
            <a:ext cx="8121316" cy="248452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830805" y="3503194"/>
            <a:ext cx="129941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>
                <a:solidFill>
                  <a:srgbClr val="0070C0"/>
                </a:solidFill>
              </a:rPr>
              <a:t>running == True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715751" y="5973678"/>
            <a:ext cx="0" cy="60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864142" y="6059886"/>
            <a:ext cx="3158290" cy="69783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user presses close box,</a:t>
            </a:r>
          </a:p>
          <a:p>
            <a:r>
              <a:rPr lang="en-US"/>
              <a:t>or ESC to stop game running</a:t>
            </a:r>
          </a:p>
        </p:txBody>
      </p:sp>
    </p:spTree>
    <p:extLst>
      <p:ext uri="{BB962C8B-B14F-4D97-AF65-F5344CB8AC3E}">
        <p14:creationId xmlns:p14="http://schemas.microsoft.com/office/powerpoint/2010/main" val="147053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58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createWall(rows, columns, sep):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build 1 wall of rows x columns blocks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createAliens(rows, columns, sep):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create rows x columns aliens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playerShoot():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let player shoot ammo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only once every 500 ms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alienShoot():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randomly choose an alien to shoot ammo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check for 4 types of collision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isGameOver():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has player won or lost?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54093" cy="1325563"/>
          </a:xfrm>
        </p:spPr>
        <p:txBody>
          <a:bodyPr/>
          <a:lstStyle/>
          <a:p>
            <a:r>
              <a:rPr lang="en-US"/>
              <a:t>4. Support Functions used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4496" y="2731168"/>
            <a:ext cx="203886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"time-constraint"</a:t>
            </a:r>
          </a:p>
          <a:p>
            <a:r>
              <a:rPr lang="en-US"/>
              <a:t>a common</a:t>
            </a:r>
          </a:p>
          <a:p>
            <a:r>
              <a:rPr lang="en-US"/>
              <a:t>game requirement</a:t>
            </a:r>
          </a:p>
        </p:txBody>
      </p:sp>
    </p:spTree>
    <p:extLst>
      <p:ext uri="{BB962C8B-B14F-4D97-AF65-F5344CB8AC3E}">
        <p14:creationId xmlns:p14="http://schemas.microsoft.com/office/powerpoint/2010/main" val="161867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def createWall(rows, columns, sep):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r in range(rows):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for c in range(columns):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block = Block()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block.rect.x = (55 + (200 * sep)) + 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   (c * block.rect.width)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block.rect.y = 450 + (r * block.rect.height)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walls.add(block)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sprites.add(block)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createWall()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87900" y="5283200"/>
            <a:ext cx="30861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Lots of block objects, stored</a:t>
            </a:r>
          </a:p>
          <a:p>
            <a:r>
              <a:rPr lang="en-US"/>
              <a:t>in walls and sprites groups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62600" y="1257300"/>
            <a:ext cx="34417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createAliens() is very similar</a:t>
            </a:r>
          </a:p>
        </p:txBody>
      </p:sp>
    </p:spTree>
    <p:extLst>
      <p:ext uri="{BB962C8B-B14F-4D97-AF65-F5344CB8AC3E}">
        <p14:creationId xmlns:p14="http://schemas.microsoft.com/office/powerpoint/2010/main" val="10578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5950" y="1520825"/>
            <a:ext cx="7886700" cy="1108075"/>
          </a:xfrm>
        </p:spPr>
        <p:txBody>
          <a:bodyPr/>
          <a:lstStyle/>
          <a:p>
            <a:r>
              <a:rPr lang="en-US"/>
              <a:t>Randomly choose an alien (using the random module), and create a red Ammo object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alienShoot()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200" y="2717800"/>
            <a:ext cx="8153400" cy="3835400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def alienShoot():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if len(aliens):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if random.random() &lt;= 0.05: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shooter = random.choice(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            [ alien for alien in aliens])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 # randomly choose from aliens group as a list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x, y = shooter.rect.midbottom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x -= MISSILE_SIZE[0]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y += MISSILE_SIZE[1]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missile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Ammo(RED</a:t>
            </a:r>
            <a:r>
              <a:rPr lang="en-US">
                <a:latin typeface="Courier New" pitchFamily="49" charset="0"/>
                <a:cs typeface="Courier New" pitchFamily="49" charset="0"/>
              </a:rPr>
              <a:t>, MISSILE_SIZE, x, y,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10</a:t>
            </a:r>
            <a:r>
              <a:rPr lang="en-US">
                <a:latin typeface="Courier New" pitchFamily="49" charset="0"/>
                <a:cs typeface="Courier New" pitchFamily="49" charset="0"/>
              </a:rPr>
              <a:t>)  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       # missiles move down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missiles.add(missile)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sprites.add(missile)</a:t>
            </a:r>
          </a:p>
        </p:txBody>
      </p:sp>
    </p:spTree>
    <p:extLst>
      <p:ext uri="{BB962C8B-B14F-4D97-AF65-F5344CB8AC3E}">
        <p14:creationId xmlns:p14="http://schemas.microsoft.com/office/powerpoint/2010/main" val="261680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31925"/>
            <a:ext cx="7886700" cy="1819275"/>
          </a:xfrm>
        </p:spPr>
        <p:txBody>
          <a:bodyPr/>
          <a:lstStyle/>
          <a:p>
            <a:r>
              <a:rPr lang="en-US" b="1"/>
              <a:t>Time-constraint</a:t>
            </a:r>
            <a:r>
              <a:rPr lang="en-US"/>
              <a:t>: the player can only shoot once every 500 ms</a:t>
            </a:r>
          </a:p>
          <a:p>
            <a:pPr lvl="1"/>
            <a:r>
              <a:rPr lang="en-US"/>
              <a:t>use the Pygame ms time function, get_ticks()</a:t>
            </a:r>
          </a:p>
          <a:p>
            <a:pPr lvl="1"/>
            <a:r>
              <a:rPr lang="en-US"/>
              <a:t>record the last shoot time in player.firedTime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161928"/>
            <a:ext cx="7886700" cy="1325563"/>
          </a:xfrm>
        </p:spPr>
        <p:txBody>
          <a:bodyPr/>
          <a:lstStyle/>
          <a:p>
            <a:r>
              <a:rPr lang="en-US"/>
              <a:t>The PlayerShoot()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3700" y="3263900"/>
            <a:ext cx="8597900" cy="345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 sz="1600">
                <a:latin typeface="Courier New" pitchFamily="49" charset="0"/>
                <a:cs typeface="Courier New" pitchFamily="49" charset="0"/>
              </a:rPr>
              <a:t>def playerShoot():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global canFire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currTime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pygame.time.get_ticks()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if (currTime - player.firedTime)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&gt; 500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: #shoot only after 500 ms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x, y = player.rect.midtop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x -= BULLET_SIZE[0]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y -= BULLET_SIZE[1]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bullet =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Ammo(BLUE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 BULLET_SIZE, x, y,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-26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) #bullets move up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bullets.add(bullet)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sprites.add(bullet)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player.firedTime = currTime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    bullet_fx.play()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    canFire = False</a:t>
            </a:r>
          </a:p>
          <a:p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38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Invaders Game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invaders.py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main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Support Functions used in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The Player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An Alien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Animated Sprites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game has four kinds of collision:</a:t>
            </a:r>
          </a:p>
          <a:p>
            <a:pPr lvl="1"/>
            <a:r>
              <a:rPr lang="en-US"/>
              <a:t>when a (player) bullet hits a block in a wall</a:t>
            </a:r>
          </a:p>
          <a:p>
            <a:pPr lvl="2"/>
            <a:r>
              <a:rPr lang="en-US"/>
              <a:t>both the bullet and block disappear</a:t>
            </a:r>
          </a:p>
          <a:p>
            <a:pPr lvl="1"/>
            <a:r>
              <a:rPr lang="en-US"/>
              <a:t>when an (alien) missile hits a block in a wall</a:t>
            </a:r>
          </a:p>
          <a:p>
            <a:pPr lvl="2"/>
            <a:r>
              <a:rPr lang="en-US"/>
              <a:t>both the missile and block disappear</a:t>
            </a:r>
          </a:p>
          <a:p>
            <a:pPr lvl="1"/>
            <a:endParaRPr lang="en-US"/>
          </a:p>
          <a:p>
            <a:pPr lvl="1"/>
            <a:r>
              <a:rPr lang="en-US"/>
              <a:t>when a (player) bullet hits an alien</a:t>
            </a:r>
          </a:p>
          <a:p>
            <a:pPr lvl="2"/>
            <a:r>
              <a:rPr lang="en-US"/>
              <a:t>both the bullet and alien disappear</a:t>
            </a:r>
          </a:p>
          <a:p>
            <a:pPr lvl="1"/>
            <a:r>
              <a:rPr lang="en-US"/>
              <a:t>when an (alien) missile hits the player</a:t>
            </a:r>
          </a:p>
          <a:p>
            <a:pPr lvl="2"/>
            <a:r>
              <a:rPr lang="en-US"/>
              <a:t>the missile disappears, but the player only loses a life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checkCollisions()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495300"/>
            <a:ext cx="8337550" cy="56816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global score, numLives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pygame.sprite.groupcollide(bullets, walls,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True, True</a:t>
            </a:r>
            <a:r>
              <a:rPr lang="en-US">
                <a:latin typeface="Courier New" pitchFamily="49" charset="0"/>
                <a:cs typeface="Courier New" pitchFamily="49" charset="0"/>
              </a:rPr>
              <a:t>)  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     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# disappear/kill arguments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# a player bullet hits a walls brick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pygame.sprite.groupcollide(missiles, walls,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True, True</a:t>
            </a:r>
            <a:r>
              <a:rPr lang="en-US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# a missile hits a walls brick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for z in pygame.sprite.groupcollide(bullets, aliens,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True, True</a:t>
            </a:r>
            <a:r>
              <a:rPr lang="en-US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# a player bullet hits an alien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alienExplo</a:t>
            </a:r>
            <a:r>
              <a:rPr lang="en-US">
                <a:latin typeface="Courier New" pitchFamily="49" charset="0"/>
                <a:cs typeface="Courier New" pitchFamily="49" charset="0"/>
              </a:rPr>
              <a:t>.setPosition(z.rect.center)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alienExplo</a:t>
            </a:r>
            <a:r>
              <a:rPr lang="en-US">
                <a:latin typeface="Courier New" pitchFamily="49" charset="0"/>
                <a:cs typeface="Courier New" pitchFamily="49" charset="0"/>
              </a:rPr>
              <a:t>.setVisible(True)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boom_fx</a:t>
            </a:r>
            <a:r>
              <a:rPr lang="en-US">
                <a:latin typeface="Courier New" pitchFamily="49" charset="0"/>
                <a:cs typeface="Courier New" pitchFamily="49" charset="0"/>
              </a:rPr>
              <a:t>.play()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score += 10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if pygame.sprite.groupcollide(playerGroup, missiles, </a:t>
            </a:r>
            <a:r>
              <a:rPr lang="en-US" sz="2900" b="1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, True</a:t>
            </a:r>
            <a:r>
              <a:rPr lang="en-US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# a missile hits the player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playerExplo</a:t>
            </a:r>
            <a:r>
              <a:rPr lang="en-US">
                <a:latin typeface="Courier New" pitchFamily="49" charset="0"/>
                <a:cs typeface="Courier New" pitchFamily="49" charset="0"/>
              </a:rPr>
              <a:t>.setPosition(player.rect.center)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playerExplo</a:t>
            </a:r>
            <a:r>
              <a:rPr lang="en-US">
                <a:latin typeface="Courier New" pitchFamily="49" charset="0"/>
                <a:cs typeface="Courier New" pitchFamily="49" charset="0"/>
              </a:rPr>
              <a:t>.setVisible(True)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explosion_fx</a:t>
            </a:r>
            <a:r>
              <a:rPr lang="en-US">
                <a:latin typeface="Courier New" pitchFamily="49" charset="0"/>
                <a:cs typeface="Courier New" pitchFamily="49" charset="0"/>
              </a:rPr>
              <a:t>.play()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numLives -= 1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19800" y="5003800"/>
            <a:ext cx="2374900" cy="1346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r>
              <a:rPr lang="en-US"/>
              <a:t>Animation object positioned and made visible. Sound effect is played.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flipH="1" flipV="1">
            <a:off x="5486400" y="3416300"/>
            <a:ext cx="1720850" cy="158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4953000" y="5207000"/>
            <a:ext cx="1066800" cy="46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7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55675"/>
          </a:xfrm>
        </p:spPr>
        <p:txBody>
          <a:bodyPr/>
          <a:lstStyle/>
          <a:p>
            <a:r>
              <a:rPr lang="en-US"/>
              <a:t>The game can end in </a:t>
            </a:r>
            <a:r>
              <a:rPr lang="en-US" b="1"/>
              <a:t>two</a:t>
            </a:r>
            <a:r>
              <a:rPr lang="en-US"/>
              <a:t> ways – the player can lose, or the player can win.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isGameOver()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01700" y="3086100"/>
            <a:ext cx="7848600" cy="33528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</a:rPr>
              <a:t>def isGameOver():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global finalMsg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if numLives == 0: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finalMsg = "The war is lost! You scored: " + 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                                   str(score)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elif len(aliens) == 0: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finalMsg = "You win! You scored: " + str(score)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        return False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03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player can move left and right depending on the value in the playerDir global.</a:t>
            </a:r>
          </a:p>
          <a:p>
            <a:endParaRPr lang="en-US"/>
          </a:p>
          <a:p>
            <a:r>
              <a:rPr lang="en-US"/>
              <a:t>The player cannot move off the screen, so its x posiition must stay between 0 and scrWidth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The Player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3250" y="431800"/>
            <a:ext cx="8274050" cy="57451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class Player(pygame.sprite.Sprite):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self.image =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pygame.image.load("player.png").convert_alpha()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self.rect.x = (scrWidth/2) - (self.rect.width/2)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self.rect.y = 520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self.step = 7 </a:t>
            </a:r>
            <a:r>
              <a:rPr lang="en-US">
                <a:latin typeface="Courier New" pitchFamily="49" charset="0"/>
                <a:cs typeface="Courier New" pitchFamily="49" charset="0"/>
              </a:rPr>
              <a:t>      # step is 7 units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self.firedTime = 0  # when player last fired a shot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self.rect.x += playerDir * self.step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self.rect.x &lt; 0:      # stay visible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self.rect.x = 0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elif self.rect.x &gt; (scrWidth - self.rect.width):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self.rect.x = scrWidth - self.rect.width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An alien moves to the left and right, and downwards</a:t>
            </a:r>
          </a:p>
          <a:p>
            <a:pPr lvl="1"/>
            <a:r>
              <a:rPr lang="en-US"/>
              <a:t>each step across ≈ image width units</a:t>
            </a:r>
          </a:p>
          <a:p>
            <a:pPr lvl="1"/>
            <a:r>
              <a:rPr lang="en-US"/>
              <a:t>each step down = ALIEN_STEP units</a:t>
            </a:r>
          </a:p>
          <a:p>
            <a:pPr lvl="1"/>
            <a:r>
              <a:rPr lang="en-US"/>
              <a:t>an alien moves left 12 times, then right 12 times</a:t>
            </a:r>
          </a:p>
          <a:p>
            <a:pPr lvl="1"/>
            <a:r>
              <a:rPr lang="en-US"/>
              <a:t>an alien moves down only 4 times</a:t>
            </a:r>
          </a:p>
          <a:p>
            <a:pPr lvl="1"/>
            <a:endParaRPr lang="en-US"/>
          </a:p>
          <a:p>
            <a:pPr lvl="1"/>
            <a:r>
              <a:rPr lang="en-US"/>
              <a:t>a step is </a:t>
            </a:r>
            <a:r>
              <a:rPr lang="en-US" b="1"/>
              <a:t>time-constrained</a:t>
            </a:r>
            <a:r>
              <a:rPr lang="en-US"/>
              <a:t>, so it occurs once every moveDelay ms</a:t>
            </a:r>
          </a:p>
          <a:p>
            <a:pPr lvl="2"/>
            <a:r>
              <a:rPr lang="en-US" b="1"/>
              <a:t>AND</a:t>
            </a:r>
            <a:r>
              <a:rPr lang="en-US"/>
              <a:t> moveDelay gets smaller as the game continues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4543" y="365128"/>
            <a:ext cx="2808514" cy="1325563"/>
          </a:xfrm>
        </p:spPr>
        <p:txBody>
          <a:bodyPr/>
          <a:lstStyle/>
          <a:p>
            <a:r>
              <a:rPr lang="en-US"/>
              <a:t>6. An Alien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448300" y="571500"/>
            <a:ext cx="264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0" y="177800"/>
            <a:ext cx="12700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12 steps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61000" y="1092200"/>
            <a:ext cx="2641600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184900" y="698500"/>
            <a:ext cx="12700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12 steps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781800" y="1320800"/>
            <a:ext cx="0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32600" y="1320800"/>
            <a:ext cx="12700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1 step</a:t>
            </a:r>
          </a:p>
        </p:txBody>
      </p:sp>
      <p:sp>
        <p:nvSpPr>
          <p:cNvPr id="13" name="Freeform 12"/>
          <p:cNvSpPr/>
          <p:nvPr/>
        </p:nvSpPr>
        <p:spPr>
          <a:xfrm>
            <a:off x="7607300" y="135219"/>
            <a:ext cx="1016344" cy="2100795"/>
          </a:xfrm>
          <a:custGeom>
            <a:avLst/>
            <a:gdLst>
              <a:gd name="connsiteX0" fmla="*/ 0 w 1016344"/>
              <a:gd name="connsiteY0" fmla="*/ 1655481 h 2100795"/>
              <a:gd name="connsiteX1" fmla="*/ 279400 w 1016344"/>
              <a:gd name="connsiteY1" fmla="*/ 2049181 h 2100795"/>
              <a:gd name="connsiteX2" fmla="*/ 749300 w 1016344"/>
              <a:gd name="connsiteY2" fmla="*/ 2011081 h 2100795"/>
              <a:gd name="connsiteX3" fmla="*/ 977900 w 1016344"/>
              <a:gd name="connsiteY3" fmla="*/ 1274481 h 2100795"/>
              <a:gd name="connsiteX4" fmla="*/ 965200 w 1016344"/>
              <a:gd name="connsiteY4" fmla="*/ 334681 h 2100795"/>
              <a:gd name="connsiteX5" fmla="*/ 482600 w 1016344"/>
              <a:gd name="connsiteY5" fmla="*/ 4481 h 2100795"/>
              <a:gd name="connsiteX6" fmla="*/ 88900 w 1016344"/>
              <a:gd name="connsiteY6" fmla="*/ 156881 h 2100795"/>
              <a:gd name="connsiteX7" fmla="*/ 25400 w 1016344"/>
              <a:gd name="connsiteY7" fmla="*/ 347381 h 210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6344" h="2100795">
                <a:moveTo>
                  <a:pt x="0" y="1655481"/>
                </a:moveTo>
                <a:cubicBezTo>
                  <a:pt x="77258" y="1822697"/>
                  <a:pt x="154517" y="1989914"/>
                  <a:pt x="279400" y="2049181"/>
                </a:cubicBezTo>
                <a:cubicBezTo>
                  <a:pt x="404283" y="2108448"/>
                  <a:pt x="632883" y="2140198"/>
                  <a:pt x="749300" y="2011081"/>
                </a:cubicBezTo>
                <a:cubicBezTo>
                  <a:pt x="865717" y="1881964"/>
                  <a:pt x="941917" y="1553881"/>
                  <a:pt x="977900" y="1274481"/>
                </a:cubicBezTo>
                <a:cubicBezTo>
                  <a:pt x="1013883" y="995081"/>
                  <a:pt x="1047750" y="546348"/>
                  <a:pt x="965200" y="334681"/>
                </a:cubicBezTo>
                <a:cubicBezTo>
                  <a:pt x="882650" y="123014"/>
                  <a:pt x="628650" y="34114"/>
                  <a:pt x="482600" y="4481"/>
                </a:cubicBezTo>
                <a:cubicBezTo>
                  <a:pt x="336550" y="-25152"/>
                  <a:pt x="165100" y="99731"/>
                  <a:pt x="88900" y="156881"/>
                </a:cubicBezTo>
                <a:cubicBezTo>
                  <a:pt x="12700" y="214031"/>
                  <a:pt x="19050" y="280706"/>
                  <a:pt x="25400" y="347381"/>
                </a:cubicBezTo>
              </a:path>
            </a:pathLst>
          </a:custGeom>
          <a:ln w="38100">
            <a:solidFill>
              <a:srgbClr val="92D05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83699" y="558800"/>
            <a:ext cx="2311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3 types of movement</a:t>
            </a:r>
          </a:p>
          <a:p>
            <a:r>
              <a:rPr lang="en-US"/>
              <a:t>makes update()</a:t>
            </a:r>
          </a:p>
          <a:p>
            <a:r>
              <a:rPr lang="en-US"/>
              <a:t>complicated</a:t>
            </a:r>
          </a:p>
        </p:txBody>
      </p:sp>
    </p:spTree>
    <p:extLst>
      <p:ext uri="{BB962C8B-B14F-4D97-AF65-F5344CB8AC3E}">
        <p14:creationId xmlns:p14="http://schemas.microsoft.com/office/powerpoint/2010/main" val="171256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66700"/>
            <a:ext cx="7886700" cy="63627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class Alien(pygame.sprite.Sprite):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self.image = pygame.image.load("alien.png").convert_alpha()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self.numMoves = [0, 0]   # in x- and y- directions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self.dir = 1             # or -1  in x-direction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self.step = self.image.get_width() - 7  # in x-direction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self.moveDelay = 700    # time delay between moves (in ms)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self.movedTime = 0      # when alien last moved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update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currTime =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pygame.time.get_ticks()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if (currTime - self.movedTime) &gt; self.moveDelay: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if self.numMoves[0] &lt; 12: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self.rect.x += self.dir * self.step   # move horizontally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self.numMoves[0] += 1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else: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if self.numMoves[1] &lt; 4: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    self.rect.y += ALIEN_SEP  # move down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    self.numMoves[1] += 1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self.dir *= -1         # change x- direction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self.numMoves[0] = 0    # reset num of x moves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    self.moveDelay -= 20    </a:t>
            </a:r>
            <a:r>
              <a:rPr lang="en-US" sz="1200" b="1">
                <a:latin typeface="Courier New" pitchFamily="49" charset="0"/>
                <a:cs typeface="Courier New" pitchFamily="49" charset="0"/>
              </a:rPr>
              <a:t># reduce delay between moves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            self.movedTime = currTime  # store move time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62800" y="1676400"/>
            <a:ext cx="1790700" cy="6985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used to code</a:t>
            </a:r>
          </a:p>
          <a:p>
            <a:r>
              <a:rPr lang="en-US"/>
              <a:t>3 kinds of move</a:t>
            </a:r>
          </a:p>
        </p:txBody>
      </p:sp>
      <p:sp>
        <p:nvSpPr>
          <p:cNvPr id="6" name="Right Brace 5"/>
          <p:cNvSpPr/>
          <p:nvPr/>
        </p:nvSpPr>
        <p:spPr>
          <a:xfrm>
            <a:off x="6273800" y="1790700"/>
            <a:ext cx="342900" cy="4445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616700" y="2000250"/>
            <a:ext cx="54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9750" y="3352800"/>
            <a:ext cx="1790700" cy="6985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time-constraint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146800" y="3530600"/>
            <a:ext cx="742950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5880100" y="3505200"/>
            <a:ext cx="266700" cy="5207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245350" cy="2784475"/>
          </a:xfrm>
        </p:spPr>
        <p:txBody>
          <a:bodyPr>
            <a:normAutofit/>
          </a:bodyPr>
          <a:lstStyle/>
          <a:p>
            <a:r>
              <a:rPr lang="en-US"/>
              <a:t>The coding trick is to load several pictures into a sprite which represent "movie frames".</a:t>
            </a:r>
          </a:p>
          <a:p>
            <a:r>
              <a:rPr lang="en-US"/>
              <a:t>The sprite's displayed picture is changed quickly between the frames to make it look </a:t>
            </a:r>
            <a:r>
              <a:rPr lang="en-US" i="1"/>
              <a:t>animated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Animated Sprites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86" y="271848"/>
            <a:ext cx="568311" cy="621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8000" y="4826000"/>
            <a:ext cx="3162300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9 frames (pictures with</a:t>
            </a:r>
          </a:p>
          <a:p>
            <a:r>
              <a:rPr lang="en-US"/>
              <a:t>transparent backgrounds)</a:t>
            </a:r>
          </a:p>
          <a:p>
            <a:r>
              <a:rPr lang="en-US"/>
              <a:t>stored in </a:t>
            </a:r>
            <a:r>
              <a:rPr lang="en-US">
                <a:latin typeface="Courier New" pitchFamily="49" charset="0"/>
                <a:cs typeface="Courier New" pitchFamily="49" charset="0"/>
              </a:rPr>
              <a:t>exploSheet.png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591300" y="3784600"/>
            <a:ext cx="1549400" cy="104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19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6300" y="1825625"/>
            <a:ext cx="7639050" cy="4351338"/>
          </a:xfrm>
        </p:spPr>
        <p:txBody>
          <a:bodyPr/>
          <a:lstStyle/>
          <a:p>
            <a:r>
              <a:rPr lang="en-US"/>
              <a:t>See the code in main:</a:t>
            </a:r>
          </a:p>
          <a:p>
            <a:endParaRPr lang="en-US"/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# create explosion sprites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playerExplo = AnimSprite('exploSheet.png', 9)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alienExplo = AnimSprite('alienExploSheet.png', 10)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an Animated Sprite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05300" y="4152900"/>
            <a:ext cx="1498600" cy="723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name of the</a:t>
            </a:r>
          </a:p>
          <a:p>
            <a:r>
              <a:rPr lang="en-US"/>
              <a:t>image file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59500" y="4216400"/>
            <a:ext cx="2197100" cy="723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how many frames</a:t>
            </a:r>
          </a:p>
          <a:p>
            <a:r>
              <a:rPr lang="en-US"/>
              <a:t>are in the image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054600" y="3784600"/>
            <a:ext cx="127000" cy="368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58050" y="3784600"/>
            <a:ext cx="247650" cy="431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3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0500"/>
            <a:ext cx="8261350" cy="49149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class AnimSprite(pygame.sprite.Sprite):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__init__(self, fnm, numPics):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# assume that fnm is a column of numPics pics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super().__init__()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self.sheet = pygame.image.load(fnm).convert_alpha()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self.numPics = numPics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self.frameHeight = self.sheet.get_height()/numPics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self.isVisible = False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self.isRepeating = False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self.frameNo = 0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self.image = self.sheet.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subsurface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(0,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self.frameNo * self.frameHeight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self.sheet.get_width(),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self.frameHeight)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 = self.image.get_rect()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Initializing an AnimSprite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86" y="271848"/>
            <a:ext cx="568311" cy="621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58886" y="271848"/>
            <a:ext cx="568311" cy="57905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473700" y="344307"/>
            <a:ext cx="2717800" cy="4278493"/>
          </a:xfrm>
          <a:custGeom>
            <a:avLst/>
            <a:gdLst>
              <a:gd name="connsiteX0" fmla="*/ 0 w 2717800"/>
              <a:gd name="connsiteY0" fmla="*/ 4278493 h 4278493"/>
              <a:gd name="connsiteX1" fmla="*/ 292100 w 2717800"/>
              <a:gd name="connsiteY1" fmla="*/ 1128893 h 4278493"/>
              <a:gd name="connsiteX2" fmla="*/ 838200 w 2717800"/>
              <a:gd name="connsiteY2" fmla="*/ 100193 h 4278493"/>
              <a:gd name="connsiteX3" fmla="*/ 2159000 w 2717800"/>
              <a:gd name="connsiteY3" fmla="*/ 49393 h 4278493"/>
              <a:gd name="connsiteX4" fmla="*/ 2717800 w 2717800"/>
              <a:gd name="connsiteY4" fmla="*/ 189093 h 4278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7800" h="4278493">
                <a:moveTo>
                  <a:pt x="0" y="4278493"/>
                </a:moveTo>
                <a:cubicBezTo>
                  <a:pt x="76200" y="3051884"/>
                  <a:pt x="152400" y="1825276"/>
                  <a:pt x="292100" y="1128893"/>
                </a:cubicBezTo>
                <a:cubicBezTo>
                  <a:pt x="431800" y="432510"/>
                  <a:pt x="527050" y="280110"/>
                  <a:pt x="838200" y="100193"/>
                </a:cubicBezTo>
                <a:cubicBezTo>
                  <a:pt x="1149350" y="-79724"/>
                  <a:pt x="1845733" y="34576"/>
                  <a:pt x="2159000" y="49393"/>
                </a:cubicBezTo>
                <a:cubicBezTo>
                  <a:pt x="2472267" y="64210"/>
                  <a:pt x="2595033" y="126651"/>
                  <a:pt x="2717800" y="189093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32450" y="4256903"/>
            <a:ext cx="1962150" cy="365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x, y, width, height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10500" y="-56945"/>
            <a:ext cx="63094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(0,y)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5306" y="561374"/>
            <a:ext cx="31547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03073" y="332774"/>
            <a:ext cx="31547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57985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874377"/>
          </a:xfrm>
        </p:spPr>
        <p:txBody>
          <a:bodyPr/>
          <a:lstStyle/>
          <a:p>
            <a:r>
              <a:rPr lang="en-US"/>
              <a:t>1. The Invaders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34" y="1491916"/>
            <a:ext cx="6363723" cy="497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24663" y="6503569"/>
            <a:ext cx="11430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Player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9315" y="2536371"/>
            <a:ext cx="1143000" cy="618408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40 Aliens</a:t>
            </a:r>
          </a:p>
          <a:p>
            <a:r>
              <a:rPr lang="en-US"/>
              <a:t>(4 x 10)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75092" y="4534399"/>
            <a:ext cx="1628275" cy="103622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4 Walls, made</a:t>
            </a:r>
          </a:p>
          <a:p>
            <a:r>
              <a:rPr lang="en-US"/>
              <a:t>of 3 x 9 Blocks</a:t>
            </a:r>
          </a:p>
          <a:p>
            <a:r>
              <a:rPr lang="en-US"/>
              <a:t>each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01163" y="5805610"/>
            <a:ext cx="1459832" cy="72615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2 kinds of </a:t>
            </a:r>
          </a:p>
          <a:p>
            <a:r>
              <a:rPr lang="en-US"/>
              <a:t>Ammo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15978" y="1146323"/>
            <a:ext cx="1311442" cy="364018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score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4514" y="6482951"/>
            <a:ext cx="1134980" cy="364018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lives text</a:t>
            </a:r>
          </a:p>
        </p:txBody>
      </p:sp>
      <p:sp>
        <p:nvSpPr>
          <p:cNvPr id="6" name="Right Brace 5"/>
          <p:cNvSpPr/>
          <p:nvPr/>
        </p:nvSpPr>
        <p:spPr>
          <a:xfrm>
            <a:off x="7243011" y="2238377"/>
            <a:ext cx="116304" cy="12826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4299857" y="5959891"/>
            <a:ext cx="701267" cy="57187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594684" y="5751095"/>
            <a:ext cx="1620251" cy="4175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1515978" y="1328332"/>
            <a:ext cx="247508" cy="369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87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0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draw(self, screen):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self.isVisible: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screen.blit(self.image, [self.rect.x, self.rect.y])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self.frameNo = (self.frameNo + 1) % self.numPics</a:t>
            </a: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self.image = self.sheet.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subsurface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(0,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self.frameNo * self.frameHeight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self.sheet.get_width(),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             self.frameHeight)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if self.frameNo == 0 and not self.isRepeating: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   self.isVisible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the Next Frame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886" y="271848"/>
            <a:ext cx="568311" cy="621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0377" y="3196623"/>
            <a:ext cx="1962150" cy="3658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x, y, width, height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3651" y="614748"/>
            <a:ext cx="630941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(0,y1)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5306" y="1221774"/>
            <a:ext cx="31547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803073" y="993174"/>
            <a:ext cx="31547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h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8886" y="957648"/>
            <a:ext cx="568311" cy="579052"/>
          </a:xfrm>
          <a:prstGeom prst="rect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194300" y="1179705"/>
            <a:ext cx="2971800" cy="2388995"/>
          </a:xfrm>
          <a:custGeom>
            <a:avLst/>
            <a:gdLst>
              <a:gd name="connsiteX0" fmla="*/ 0 w 2971800"/>
              <a:gd name="connsiteY0" fmla="*/ 2388995 h 2388995"/>
              <a:gd name="connsiteX1" fmla="*/ 609600 w 2971800"/>
              <a:gd name="connsiteY1" fmla="*/ 839595 h 2388995"/>
              <a:gd name="connsiteX2" fmla="*/ 2070100 w 2971800"/>
              <a:gd name="connsiteY2" fmla="*/ 77595 h 2388995"/>
              <a:gd name="connsiteX3" fmla="*/ 2971800 w 2971800"/>
              <a:gd name="connsiteY3" fmla="*/ 64895 h 2388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2388995">
                <a:moveTo>
                  <a:pt x="0" y="2388995"/>
                </a:moveTo>
                <a:cubicBezTo>
                  <a:pt x="132291" y="1806911"/>
                  <a:pt x="264583" y="1224828"/>
                  <a:pt x="609600" y="839595"/>
                </a:cubicBezTo>
                <a:cubicBezTo>
                  <a:pt x="954617" y="454362"/>
                  <a:pt x="1676400" y="206712"/>
                  <a:pt x="2070100" y="77595"/>
                </a:cubicBezTo>
                <a:cubicBezTo>
                  <a:pt x="2463800" y="-51522"/>
                  <a:pt x="2717800" y="6686"/>
                  <a:pt x="2971800" y="6489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setVisible(self, isVisible):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self.isVisible = isVisible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setRepeating(self, isRepeating):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self.isRepeating = isRepeating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def setPosition(self, pos):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self.rect.center = pos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Animation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11900" y="3441700"/>
            <a:ext cx="1968500" cy="14351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this will make the </a:t>
            </a:r>
          </a:p>
          <a:p>
            <a:r>
              <a:rPr lang="en-US"/>
              <a:t>animation loop</a:t>
            </a:r>
          </a:p>
          <a:p>
            <a:r>
              <a:rPr lang="en-US"/>
              <a:t>around; not used in</a:t>
            </a:r>
          </a:p>
          <a:p>
            <a:r>
              <a:rPr lang="en-US"/>
              <a:t>this game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953000" y="3327400"/>
            <a:ext cx="1358900" cy="546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6" y="436898"/>
            <a:ext cx="5363482" cy="41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67295" y="4688181"/>
            <a:ext cx="1556085" cy="1157169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/>
              <a:t>animated</a:t>
            </a:r>
          </a:p>
          <a:p>
            <a:r>
              <a:rPr lang="en-US"/>
              <a:t>explosion for</a:t>
            </a:r>
          </a:p>
          <a:p>
            <a:r>
              <a:rPr lang="en-US"/>
              <a:t>the player; no.</a:t>
            </a:r>
          </a:p>
          <a:p>
            <a:r>
              <a:rPr lang="en-US"/>
              <a:t>of lives goes </a:t>
            </a:r>
          </a:p>
          <a:p>
            <a:r>
              <a:rPr lang="en-US"/>
              <a:t>down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7255" y="3356812"/>
            <a:ext cx="1459832" cy="1038475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blocks in a wall </a:t>
            </a:r>
          </a:p>
          <a:p>
            <a:r>
              <a:rPr lang="en-US"/>
              <a:t>disappear</a:t>
            </a:r>
          </a:p>
          <a:p>
            <a:r>
              <a:rPr lang="en-US"/>
              <a:t>when hit by </a:t>
            </a:r>
          </a:p>
          <a:p>
            <a:r>
              <a:rPr lang="en-US"/>
              <a:t>ammo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12929" y="1640058"/>
            <a:ext cx="1459832" cy="1182352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aliens move </a:t>
            </a:r>
          </a:p>
          <a:p>
            <a:r>
              <a:rPr lang="en-US"/>
              <a:t>together</a:t>
            </a:r>
          </a:p>
          <a:p>
            <a:r>
              <a:rPr lang="en-US"/>
              <a:t>left and right</a:t>
            </a:r>
          </a:p>
          <a:p>
            <a:r>
              <a:rPr lang="en-US"/>
              <a:t>and down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97928" y="4816647"/>
            <a:ext cx="1552075" cy="89810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alien ammo</a:t>
            </a:r>
          </a:p>
          <a:p>
            <a:r>
              <a:rPr lang="en-US"/>
              <a:t>is red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50003" y="4816647"/>
            <a:ext cx="1552075" cy="898108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player ammo</a:t>
            </a:r>
          </a:p>
          <a:p>
            <a:r>
              <a:rPr lang="en-US"/>
              <a:t>is blue and </a:t>
            </a:r>
          </a:p>
          <a:p>
            <a:r>
              <a:rPr lang="en-US"/>
              <a:t>longer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602078" y="4395287"/>
            <a:ext cx="465218" cy="4333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623381" y="3659354"/>
            <a:ext cx="677778" cy="4333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920" y="2231234"/>
            <a:ext cx="1528009" cy="181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2376235" y="3356812"/>
            <a:ext cx="120316" cy="147186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775781" y="4632164"/>
            <a:ext cx="2021306" cy="9261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player can only</a:t>
            </a:r>
          </a:p>
          <a:p>
            <a:r>
              <a:rPr lang="en-US"/>
              <a:t>move left or right</a:t>
            </a:r>
          </a:p>
          <a:p>
            <a:r>
              <a:rPr lang="en-US"/>
              <a:t>along bottom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376108" y="4395287"/>
            <a:ext cx="1399673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46878" y="5845351"/>
            <a:ext cx="3396917" cy="7221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There are 2 kinds of animated </a:t>
            </a:r>
          </a:p>
          <a:p>
            <a:r>
              <a:rPr lang="en-US"/>
              <a:t>explosions for player and aliens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5295" y="5845351"/>
            <a:ext cx="3396917" cy="7221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Ammo moves vertically – down</a:t>
            </a:r>
          </a:p>
          <a:p>
            <a:r>
              <a:rPr lang="en-US"/>
              <a:t>for alien ammo, up for player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282492" y="4395287"/>
            <a:ext cx="493289" cy="433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942475"/>
            <a:ext cx="1459832" cy="118235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aliens die</a:t>
            </a:r>
          </a:p>
          <a:p>
            <a:r>
              <a:rPr lang="en-US"/>
              <a:t>when hit by</a:t>
            </a:r>
          </a:p>
          <a:p>
            <a:r>
              <a:rPr lang="en-US"/>
              <a:t>player ammo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359568" y="2249405"/>
            <a:ext cx="2093495" cy="5730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17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145" y="462339"/>
            <a:ext cx="5463484" cy="427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71644" y="4925794"/>
            <a:ext cx="4072698" cy="112093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"start screen" appears at the start.</a:t>
            </a:r>
          </a:p>
          <a:p>
            <a:r>
              <a:rPr lang="en-US"/>
              <a:t>The game begins when the uses presses</a:t>
            </a:r>
          </a:p>
          <a:p>
            <a:r>
              <a:rPr lang="en-US"/>
              <a:t>the space bar.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2928" y="1640058"/>
            <a:ext cx="1626271" cy="95812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 use my</a:t>
            </a:r>
          </a:p>
          <a:p>
            <a:r>
              <a:rPr lang="en-US"/>
              <a:t>own font to</a:t>
            </a:r>
          </a:p>
          <a:p>
            <a:r>
              <a:rPr lang="en-US"/>
              <a:t>write the text.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050971" y="1807029"/>
            <a:ext cx="2161957" cy="31209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7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invaders.py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10" y="1720516"/>
            <a:ext cx="6167287" cy="421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30144" y="3284620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variables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30143" y="4543926"/>
            <a:ext cx="1248371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functions</a:t>
            </a:r>
          </a:p>
        </p:txBody>
      </p:sp>
      <p:sp>
        <p:nvSpPr>
          <p:cNvPr id="7" name="Right Brace 6"/>
          <p:cNvSpPr/>
          <p:nvPr/>
        </p:nvSpPr>
        <p:spPr>
          <a:xfrm>
            <a:off x="7110663" y="4307305"/>
            <a:ext cx="219480" cy="8783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7110663" y="2815389"/>
            <a:ext cx="219480" cy="13114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18501" y="2442410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9343" y="4916905"/>
            <a:ext cx="899458" cy="3729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154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588168"/>
            <a:ext cx="7886700" cy="4588795"/>
          </a:xfrm>
        </p:spPr>
        <p:txBody>
          <a:bodyPr>
            <a:normAutofit lnSpcReduction="10000"/>
          </a:bodyPr>
          <a:lstStyle/>
          <a:p>
            <a:r>
              <a:rPr lang="en-US"/>
              <a:t>1 player object from </a:t>
            </a:r>
            <a:r>
              <a:rPr lang="en-US">
                <a:solidFill>
                  <a:srgbClr val="00B050"/>
                </a:solidFill>
              </a:rPr>
              <a:t>Player</a:t>
            </a:r>
          </a:p>
          <a:p>
            <a:r>
              <a:rPr lang="en-US"/>
              <a:t>40 alien objects from </a:t>
            </a:r>
            <a:r>
              <a:rPr lang="en-US">
                <a:solidFill>
                  <a:srgbClr val="00B050"/>
                </a:solidFill>
              </a:rPr>
              <a:t>Alien</a:t>
            </a:r>
          </a:p>
          <a:p>
            <a:r>
              <a:rPr lang="en-US"/>
              <a:t>Many ammo objects created during the game from </a:t>
            </a:r>
            <a:r>
              <a:rPr lang="en-US">
                <a:solidFill>
                  <a:srgbClr val="00B050"/>
                </a:solidFill>
              </a:rPr>
              <a:t>Ammo</a:t>
            </a:r>
          </a:p>
          <a:p>
            <a:pPr lvl="1"/>
            <a:r>
              <a:rPr lang="en-US"/>
              <a:t>red ammo for the aliens</a:t>
            </a:r>
          </a:p>
          <a:p>
            <a:pPr lvl="1"/>
            <a:r>
              <a:rPr lang="en-US"/>
              <a:t>blue ammo for the player</a:t>
            </a:r>
          </a:p>
          <a:p>
            <a:r>
              <a:rPr lang="en-US"/>
              <a:t>4 walls are created, made out of 3 x 9 </a:t>
            </a:r>
            <a:r>
              <a:rPr lang="en-US">
                <a:solidFill>
                  <a:srgbClr val="00B050"/>
                </a:solidFill>
              </a:rPr>
              <a:t>Block</a:t>
            </a:r>
            <a:r>
              <a:rPr lang="en-US"/>
              <a:t> objects each (wall is </a:t>
            </a:r>
            <a:r>
              <a:rPr lang="en-US" i="1"/>
              <a:t>not</a:t>
            </a:r>
            <a:r>
              <a:rPr lang="en-US"/>
              <a:t> a class)</a:t>
            </a:r>
          </a:p>
          <a:p>
            <a:r>
              <a:rPr lang="en-US"/>
              <a:t>2 animations are made from </a:t>
            </a:r>
            <a:r>
              <a:rPr lang="en-US">
                <a:solidFill>
                  <a:srgbClr val="00B050"/>
                </a:solidFill>
              </a:rPr>
              <a:t>AnimSprite</a:t>
            </a:r>
          </a:p>
          <a:p>
            <a:pPr lvl="1"/>
            <a:r>
              <a:rPr lang="en-US"/>
              <a:t>1 for alien explosions; 1 for player explosions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made by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9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58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createWall(rows, columns, sep):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build 1 wall of rows x columns blocks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createAliens(rows, columns, sep):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create rows x columns aliens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playerShoot():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let player shoot ammo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only once every 500 ms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alienShoot():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randomly choose an alien to shoot ammo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checkCollisions():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check for 4 types of collision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def isGameOver():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:   # has player won or lost?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49" y="365128"/>
            <a:ext cx="8254093" cy="1325563"/>
          </a:xfrm>
        </p:spPr>
        <p:txBody>
          <a:bodyPr/>
          <a:lstStyle/>
          <a:p>
            <a:r>
              <a:rPr lang="en-US"/>
              <a:t>Support Functions used in 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44496" y="2731168"/>
            <a:ext cx="203886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"time-constraint"</a:t>
            </a:r>
          </a:p>
          <a:p>
            <a:r>
              <a:rPr lang="en-US"/>
              <a:t>a common</a:t>
            </a:r>
          </a:p>
          <a:p>
            <a:r>
              <a:rPr lang="en-US"/>
              <a:t>game requirement</a:t>
            </a:r>
          </a:p>
        </p:txBody>
      </p:sp>
    </p:spTree>
    <p:extLst>
      <p:ext uri="{BB962C8B-B14F-4D97-AF65-F5344CB8AC3E}">
        <p14:creationId xmlns:p14="http://schemas.microsoft.com/office/powerpoint/2010/main" val="36101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776" y="1380456"/>
            <a:ext cx="7886700" cy="50684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screen = pygame.display.set_mode([800, 600])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pygame.display.set_caption('Invaders')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scrWidth, scrHeight = screen.get_size()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# game fonts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pygame.font.init()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gameFont = pygame.font.Font('Orbitracer.ttf', 28)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splashFont = pygame.font.Font('Orbitracer.ttf', 72)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# load game images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startIm = pygame.image.load('startScreen.jpg').convert()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background = pygame.image.load('background.jpg').convert()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>
                <a:latin typeface="Courier New" pitchFamily="49" charset="0"/>
                <a:cs typeface="Courier New" pitchFamily="49" charset="0"/>
              </a:rPr>
              <a:t># load game sounds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pygame.mixer.music.load('arpanauts.ogg')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pygame.mixer.music.play(-1) # forever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pygame.mixer.music.set_volume(0.7)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bullet_fx = pygame.mixer.Sound('fire.wav')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explosion_fx = pygame.mixer.Sound('explode.wav')</a:t>
            </a:r>
          </a:p>
          <a:p>
            <a:pPr marL="0" indent="0">
              <a:buNone/>
            </a:pPr>
            <a:r>
              <a:rPr lang="en-US" sz="1200">
                <a:latin typeface="Courier New" pitchFamily="49" charset="0"/>
                <a:cs typeface="Courier New" pitchFamily="49" charset="0"/>
              </a:rPr>
              <a:t>boom_fx = pygame.mixer.Sound('boom.wav')</a:t>
            </a:r>
          </a:p>
          <a:p>
            <a:pPr marL="0" indent="0">
              <a:buNone/>
            </a:pPr>
            <a:endParaRPr lang="en-US" sz="12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main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3400" y="2590800"/>
            <a:ext cx="1981200" cy="2120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Two images are</a:t>
            </a:r>
          </a:p>
          <a:p>
            <a:r>
              <a:rPr lang="en-US"/>
              <a:t>loaded – one for</a:t>
            </a:r>
          </a:p>
          <a:p>
            <a:r>
              <a:rPr lang="en-US"/>
              <a:t>the start screen, </a:t>
            </a:r>
          </a:p>
          <a:p>
            <a:r>
              <a:rPr lang="en-US"/>
              <a:t>and one for the </a:t>
            </a:r>
          </a:p>
          <a:p>
            <a:r>
              <a:rPr lang="en-US"/>
              <a:t>background</a:t>
            </a:r>
          </a:p>
          <a:p>
            <a:r>
              <a:rPr lang="en-US"/>
              <a:t>of the game.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019800" y="3651250"/>
            <a:ext cx="86360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4700" y="1193800"/>
            <a:ext cx="2311400" cy="106045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My own font instead</a:t>
            </a:r>
          </a:p>
          <a:p>
            <a:r>
              <a:rPr lang="en-US"/>
              <a:t>of using one in</a:t>
            </a:r>
          </a:p>
          <a:p>
            <a:r>
              <a:rPr lang="en-US"/>
              <a:t>Windows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57700" y="2082800"/>
            <a:ext cx="1727200" cy="81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84900" y="5435600"/>
            <a:ext cx="1981200" cy="7239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Music and three </a:t>
            </a:r>
          </a:p>
          <a:p>
            <a:r>
              <a:rPr lang="en-US"/>
              <a:t>sound effects</a:t>
            </a: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4457700" y="4914900"/>
            <a:ext cx="1727200" cy="882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>
            <a:off x="5321300" y="5797550"/>
            <a:ext cx="863600" cy="95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76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3244</Words>
  <Application>Microsoft Office PowerPoint</Application>
  <PresentationFormat>화면 슬라이드 쇼(4:3)</PresentationFormat>
  <Paragraphs>542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1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10. Invaders </vt:lpstr>
      <vt:lpstr>Outline</vt:lpstr>
      <vt:lpstr>1. The Invaders Game</vt:lpstr>
      <vt:lpstr>PowerPoint 프레젠테이션</vt:lpstr>
      <vt:lpstr>PowerPoint 프레젠테이션</vt:lpstr>
      <vt:lpstr>2. invaders.py Classes</vt:lpstr>
      <vt:lpstr>Objects made by Classes</vt:lpstr>
      <vt:lpstr>Support Functions used in main</vt:lpstr>
      <vt:lpstr>3. The main Program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More Game States</vt:lpstr>
      <vt:lpstr>4. Support Functions used in main</vt:lpstr>
      <vt:lpstr>The createWall() Function</vt:lpstr>
      <vt:lpstr>The alienShoot() function</vt:lpstr>
      <vt:lpstr>The PlayerShoot() Function</vt:lpstr>
      <vt:lpstr>The checkCollisions() Function</vt:lpstr>
      <vt:lpstr>PowerPoint 프레젠테이션</vt:lpstr>
      <vt:lpstr>The isGameOver() Function</vt:lpstr>
      <vt:lpstr>5. The Player</vt:lpstr>
      <vt:lpstr>PowerPoint 프레젠테이션</vt:lpstr>
      <vt:lpstr>6. An Alien</vt:lpstr>
      <vt:lpstr>PowerPoint 프레젠테이션</vt:lpstr>
      <vt:lpstr>7. Animated Sprites</vt:lpstr>
      <vt:lpstr>Creating an Animated Sprite</vt:lpstr>
      <vt:lpstr>Initializing an AnimSprite Object</vt:lpstr>
      <vt:lpstr>Drawing the Next Frame</vt:lpstr>
      <vt:lpstr>Other Animation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2022-09-15T08:07:01Z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