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7"/>
  </p:notesMasterIdLst>
  <p:handoutMasterIdLst>
    <p:handoutMasterId r:id="rId28"/>
  </p:handoutMasterIdLst>
  <p:sldIdLst>
    <p:sldId id="309" r:id="rId3"/>
    <p:sldId id="310" r:id="rId4"/>
    <p:sldId id="312" r:id="rId5"/>
    <p:sldId id="340" r:id="rId6"/>
    <p:sldId id="311" r:id="rId7"/>
    <p:sldId id="315" r:id="rId8"/>
    <p:sldId id="339" r:id="rId9"/>
    <p:sldId id="317" r:id="rId10"/>
    <p:sldId id="319" r:id="rId11"/>
    <p:sldId id="321" r:id="rId12"/>
    <p:sldId id="322" r:id="rId13"/>
    <p:sldId id="323" r:id="rId14"/>
    <p:sldId id="320" r:id="rId15"/>
    <p:sldId id="341" r:id="rId16"/>
    <p:sldId id="342" r:id="rId17"/>
    <p:sldId id="346" r:id="rId18"/>
    <p:sldId id="350" r:id="rId19"/>
    <p:sldId id="351" r:id="rId20"/>
    <p:sldId id="343" r:id="rId21"/>
    <p:sldId id="344" r:id="rId22"/>
    <p:sldId id="345" r:id="rId23"/>
    <p:sldId id="347" r:id="rId24"/>
    <p:sldId id="348" r:id="rId25"/>
    <p:sldId id="34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15B367-2EF6-4981-B83B-A6792BE23588}">
          <p14:sldIdLst>
            <p14:sldId id="309"/>
          </p14:sldIdLst>
        </p14:section>
        <p14:section name="Untitled Section" id="{6259D474-3C2B-4C49-9B81-EDE9B32CC88A}">
          <p14:sldIdLst>
            <p14:sldId id="310"/>
            <p14:sldId id="312"/>
            <p14:sldId id="340"/>
            <p14:sldId id="311"/>
            <p14:sldId id="315"/>
            <p14:sldId id="339"/>
            <p14:sldId id="317"/>
            <p14:sldId id="319"/>
            <p14:sldId id="321"/>
            <p14:sldId id="322"/>
            <p14:sldId id="323"/>
            <p14:sldId id="320"/>
            <p14:sldId id="341"/>
            <p14:sldId id="342"/>
            <p14:sldId id="346"/>
            <p14:sldId id="350"/>
            <p14:sldId id="351"/>
            <p14:sldId id="343"/>
            <p14:sldId id="344"/>
            <p14:sldId id="345"/>
            <p14:sldId id="347"/>
            <p14:sldId id="348"/>
            <p14:sldId id="3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6" autoAdjust="0"/>
    <p:restoredTop sz="94249" autoAdjust="0"/>
  </p:normalViewPr>
  <p:slideViewPr>
    <p:cSldViewPr snapToGrid="0">
      <p:cViewPr varScale="1">
        <p:scale>
          <a:sx n="114" d="100"/>
          <a:sy n="114" d="100"/>
        </p:scale>
        <p:origin x="1008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-242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8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DFC07C64-0A83-474B-BC03-EE351E995965}" type="datetime1">
              <a:rPr lang="en-US" smtClean="0"/>
              <a:t>9/15/2022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DE407D5-60BD-435F-90E5-B436CC8ED171}" type="datetime1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28F88E1-26D3-42B8-BC1A-8A83309BBA97}" type="datetime1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E7F5A3E5-47A8-4E2E-98FD-187BF3FA67ED}" type="datetime1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368FE11-AC9E-47A4-B001-51DDB59FE99B}" type="datetime1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2DDCC02-6E1F-4152-A9B6-353B90C0B308}" type="datetime1">
              <a:rPr lang="en-US" smtClean="0"/>
              <a:t>9/15/2022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1061479-9D54-4C4C-B455-9DD857062954}" type="datetime1">
              <a:rPr lang="en-US" smtClean="0"/>
              <a:t>9/15/2022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2962769-7794-436E-AE3A-B0D6736D7C34}" type="datetime1">
              <a:rPr lang="en-US" smtClean="0"/>
              <a:t>9/15/2022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ED79791E-BE98-400C-A06F-0A49353F4E86}" type="datetime1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2852797-77DE-4A86-924F-37B0B58B0A45}" type="datetime1">
              <a:rPr lang="en-US" smtClean="0"/>
              <a:t>9/15/2022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8F9F4CF-0970-427A-B69D-51FF3362468D}" type="datetime1">
              <a:rPr lang="en-US" smtClean="0"/>
              <a:t>9/15/2022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41113A6-DC44-41A4-B0A4-BA032C777927}" type="datetime1">
              <a:rPr lang="en-US" smtClean="0"/>
              <a:t>9/15/2022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315496"/>
            <a:ext cx="6858000" cy="984713"/>
          </a:xfrm>
        </p:spPr>
        <p:txBody>
          <a:bodyPr>
            <a:normAutofit/>
          </a:bodyPr>
          <a:lstStyle/>
          <a:p>
            <a:r>
              <a:rPr lang="en-US"/>
              <a:t>11. Skier 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4465" y="307941"/>
            <a:ext cx="3952568" cy="809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45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Let’s Learn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4464" y="1154826"/>
            <a:ext cx="6430297" cy="1032387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Aj</a:t>
            </a:r>
            <a:r>
              <a:rPr lang="en-US" dirty="0"/>
              <a:t>. Andrew Davison, </a:t>
            </a:r>
            <a:r>
              <a:rPr lang="en-US" dirty="0" err="1"/>
              <a:t>CoE</a:t>
            </a:r>
            <a:r>
              <a:rPr lang="en-US" dirty="0"/>
              <a:t>, PSU Hat </a:t>
            </a:r>
            <a:r>
              <a:rPr lang="en-US" dirty="0" err="1"/>
              <a:t>Yai</a:t>
            </a:r>
            <a:r>
              <a:rPr lang="en-US" dirty="0"/>
              <a:t> Campus</a:t>
            </a:r>
          </a:p>
          <a:p>
            <a:r>
              <a:rPr lang="en-US" dirty="0"/>
              <a:t>E-mail: ad@fivedots.coe.psu.ac.th</a:t>
            </a:r>
          </a:p>
        </p:txBody>
      </p:sp>
      <p:pic>
        <p:nvPicPr>
          <p:cNvPr id="1026" name="Picture 2" descr="http://www.pygame.org/docs/pygame_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904" y="223897"/>
            <a:ext cx="2749857" cy="81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ciaobambino.com/wp-content/uploads/2010/01/kids-ski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710" y="3924729"/>
            <a:ext cx="37623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95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9" y="240632"/>
            <a:ext cx="7773945" cy="65211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clock = pygame.time.Clock()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running = True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while running: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clock.tick(30)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# handle events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for event in pygame.event.get():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if event.type == QUIT: 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running = False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if event.type == MOUSEBUTTONDOWN: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if button.isPressed( pygame.mouse.get_pos() ):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    # print('button pressed')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    showHelp = not showHelp    # toggle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    isPaused = showHelp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if event.type == KEYDOWN: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if event.key == K_p: 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    isPaused = not isPaused   # toggle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elif event.key == K_ESCAPE: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    running = False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elif event.key == K_LEFT:        # left arrow turns left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    skier.turn(-1)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elif event.key == K_RIGHT:       # right arrow turns right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    skier.turn(1)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13" y="260350"/>
            <a:ext cx="3076575" cy="194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553200" y="3471219"/>
            <a:ext cx="2287588" cy="71772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game state changes</a:t>
            </a:r>
          </a:p>
          <a:p>
            <a:r>
              <a:rPr lang="en-US"/>
              <a:t>for help and pausing</a:t>
            </a:r>
          </a:p>
        </p:txBody>
      </p:sp>
      <p:cxnSp>
        <p:nvCxnSpPr>
          <p:cNvPr id="7" name="Straight Arrow Connector 6"/>
          <p:cNvCxnSpPr>
            <a:stCxn id="11" idx="1"/>
          </p:cNvCxnSpPr>
          <p:nvPr/>
        </p:nvCxnSpPr>
        <p:spPr>
          <a:xfrm flipH="1" flipV="1">
            <a:off x="4670854" y="3682315"/>
            <a:ext cx="1882346" cy="147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4670854" y="3830080"/>
            <a:ext cx="1882346" cy="766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72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1200" y="1678609"/>
            <a:ext cx="78867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# update game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if not gameOver and not isPaused: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  skier.move() 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  # create new obstacles if skier is at end of old obstacles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  yLandPos += skier.steps[1]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  if yLandPos &gt;= scrHeight:  # skier at bottom of land?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makeObstacles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      yLandPos = 0           # reset so skier at top of land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checkCollisions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  # update obstacles and explosion based on skier's y "step"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  obstacles.update( skier.steps[1] )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  explo.update(skier.steps[1])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  gameOver =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isGameOver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62150" y="317500"/>
            <a:ext cx="30607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game is updated only if </a:t>
            </a:r>
          </a:p>
          <a:p>
            <a:r>
              <a:rPr lang="en-US"/>
              <a:t>game is not over and not</a:t>
            </a:r>
          </a:p>
          <a:p>
            <a:r>
              <a:rPr lang="en-US"/>
              <a:t>paused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225114" y="914400"/>
            <a:ext cx="133693" cy="1050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13" y="260350"/>
            <a:ext cx="3076575" cy="194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19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13" y="260350"/>
            <a:ext cx="3076575" cy="194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8413" y="653883"/>
            <a:ext cx="8470900" cy="540092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# redraw game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screen.fill(WHITE)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button.draw(screen)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obstacles.draw(screen)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screen.blit(skier.image, skier.rect)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explo.draw(screen)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screen.blit(font.render("Score: " +str(score), 1, BLACK), [10, 10])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if gameOver: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centerImage(screen, font.render(finalMsg, True, RED))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elif isPaused: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if showHelp: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centerImage(screen, instructions)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centerImage(screen, font.render('Paused...', True, BLACK))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pygame.display.update()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pygame.quit()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00129" y="5228283"/>
            <a:ext cx="2123990" cy="117251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game state affects </a:t>
            </a:r>
          </a:p>
          <a:p>
            <a:r>
              <a:rPr lang="en-US"/>
              <a:t>what is drawn </a:t>
            </a:r>
          </a:p>
          <a:p>
            <a:r>
              <a:rPr lang="en-US"/>
              <a:t>in 3 ways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510217" y="4819139"/>
            <a:ext cx="989912" cy="497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83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5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def makeObstacles():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:   # create trees/flags at random positions off the </a:t>
            </a:r>
            <a:br>
              <a:rPr lang="en-US" sz="1600">
                <a:latin typeface="Courier New" pitchFamily="49" charset="0"/>
                <a:cs typeface="Courier New" pitchFamily="49" charset="0"/>
              </a:rPr>
            </a:br>
            <a:r>
              <a:rPr lang="en-US" sz="1600">
                <a:latin typeface="Courier New" pitchFamily="49" charset="0"/>
                <a:cs typeface="Courier New" pitchFamily="49" charset="0"/>
              </a:rPr>
              <a:t>        # bottom of the screen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def checkCollisions():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:   # check for a collision between the skier</a:t>
            </a:r>
            <a:br>
              <a:rPr lang="en-US" sz="1600">
                <a:latin typeface="Courier New" pitchFamily="49" charset="0"/>
                <a:cs typeface="Courier New" pitchFamily="49" charset="0"/>
              </a:rPr>
            </a:br>
            <a:r>
              <a:rPr lang="en-US" sz="1600">
                <a:latin typeface="Courier New" pitchFamily="49" charset="0"/>
                <a:cs typeface="Courier New" pitchFamily="49" charset="0"/>
              </a:rPr>
              <a:t>        # and any obstacle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def isGameOver():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:   # has player won (score &gt; 90) or lost (score &lt; -90)?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def centerImage():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:   # draw an image in the center of the window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365128"/>
            <a:ext cx="8254093" cy="1325563"/>
          </a:xfrm>
        </p:spPr>
        <p:txBody>
          <a:bodyPr/>
          <a:lstStyle/>
          <a:p>
            <a:r>
              <a:rPr lang="en-US"/>
              <a:t>4. Support Functions used in 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7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594022"/>
            <a:ext cx="8033436" cy="50909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def makeObstacles():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# create trees/flags at random positions off the 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# bottom of the screen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locs = []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for i in range(10):  # 10 obstacles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row = random.randint(0, 9)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col = random.randint(0, 9)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loc  = [(col * scrWidth/10) + 32, 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    (row * scrWidth/10) + 32 + scrHeight] 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   # (x,y) center for an obstacle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if not (loc in locs):  # prevent 2 obstacles from 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                   # being in the same place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locs.append(loc)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type = random.choice(["tree", "flag"])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if type == "tree":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    obstacles.add( Obstacle("tree.png", loc) 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else:    # a flag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    obstacles.add( Obstacle("flag.png", loc) )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makeObstacle()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9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5082" y="1541419"/>
            <a:ext cx="8305285" cy="49335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def checkCollisions():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global score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hits =  pygame.sprite.spritecollide(skier, obstacles,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if hits: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if not hits[0].isPassed:  # has skier not passed obstacle?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 explo.setPosition( hits[0].rect.center )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 explo.setVisible(True)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 boom.play()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 hits[0].isPassed = True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 if hits[0].fnm == "tree.png":  # hit a tree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     score -= 10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     skier.initSpeed()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 else:   # hit a flag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     score += 10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     hits[0].kill() # remove the flag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checkCollision()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03988" y="3561498"/>
            <a:ext cx="1816443" cy="117251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Nothing deleted</a:t>
            </a:r>
          </a:p>
          <a:p>
            <a:r>
              <a:rPr lang="en-US"/>
              <a:t>when there is a</a:t>
            </a:r>
          </a:p>
          <a:p>
            <a:r>
              <a:rPr lang="en-US"/>
              <a:t>collision.</a:t>
            </a:r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H="1" flipV="1">
            <a:off x="7994822" y="2421924"/>
            <a:ext cx="117388" cy="1139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3355552"/>
            <a:ext cx="1816443" cy="1172519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/>
              <a:t>Position and</a:t>
            </a:r>
          </a:p>
          <a:p>
            <a:r>
              <a:rPr lang="en-US"/>
              <a:t>show the</a:t>
            </a:r>
          </a:p>
          <a:p>
            <a:r>
              <a:rPr lang="en-US"/>
              <a:t>explosion, and</a:t>
            </a:r>
          </a:p>
          <a:p>
            <a:r>
              <a:rPr lang="en-US"/>
              <a:t>play a sound.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087395" y="3561498"/>
            <a:ext cx="889687" cy="244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71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class Obstacle(pygame.sprite.Sprite):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def __init__(self, fnm, loc):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super().__init__() 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self.fnm = fnm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self.image = pygame.image.load(fnm)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self.rect = self.image.get_rect()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self.rect.center = loc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self.isPassed = False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def update(self, step):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self.rect.y -= step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if self.rect.y &lt; -self.rect.height:  # if above top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 self.kill()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The Obstacle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2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class is almost the same as the one in invaders.py except that an animation must move vertically.</a:t>
            </a:r>
          </a:p>
          <a:p>
            <a:endParaRPr lang="en-US"/>
          </a:p>
          <a:p>
            <a:r>
              <a:rPr lang="en-US"/>
              <a:t>This is required because the game is a top-scroller, and so everything (except the skier) must move up as the game progresses.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The AnimSprite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00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def update(self, step):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# movement function needed since using 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# AnimSprite in a top-scroller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if self.rect.y &gt; 0:   # if below top of window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 self.rect.y -= step    # move up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 self.setVisible(False)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14550" y="4522573"/>
            <a:ext cx="3408749" cy="1014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Compare to update() in</a:t>
            </a:r>
          </a:p>
          <a:p>
            <a:r>
              <a:rPr lang="en-US"/>
              <a:t>the Obstacle class – reuse </a:t>
            </a:r>
          </a:p>
          <a:p>
            <a:r>
              <a:rPr lang="en-US"/>
              <a:t>the object by making it invisible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445000" y="3873500"/>
            <a:ext cx="769550" cy="649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79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825585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class PicsSprite(pygame.sprite.Sprite):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def __init__(self, fnms):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super().__init__() 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self.images = []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for fnm in fnms: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self.images.append( 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 pygame.image.load(fnm + ".png").convert_alpha() )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self.image = self.images[0]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self.rect = self.image.get_rect()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def setPic(self, idx):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center = self.rect.center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self.image = self.images[idx]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self.rect = self.image.get_rect()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self.rect.center = center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 The PicsSprite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3410" y="1683271"/>
            <a:ext cx="1816443" cy="117251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A list of picture</a:t>
            </a:r>
          </a:p>
          <a:p>
            <a:r>
              <a:rPr lang="en-US"/>
              <a:t>file names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460790" y="2083489"/>
            <a:ext cx="1822620" cy="400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95301" y="4924860"/>
            <a:ext cx="1816443" cy="117251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Switch to picture</a:t>
            </a:r>
          </a:p>
          <a:p>
            <a:r>
              <a:rPr lang="en-US"/>
              <a:t>in position idx</a:t>
            </a:r>
          </a:p>
          <a:p>
            <a:r>
              <a:rPr lang="en-US"/>
              <a:t>in the list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015946" y="5226908"/>
            <a:ext cx="2679355" cy="98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76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643398" y="365128"/>
            <a:ext cx="7886700" cy="1325563"/>
          </a:xfrm>
        </p:spPr>
        <p:txBody>
          <a:bodyPr/>
          <a:lstStyle/>
          <a:p>
            <a:r>
              <a:rPr lang="en-US" altLang="zh-CN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852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The Skier Game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skier.py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The main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Support Functions used in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The Obstacles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The AnimSprite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The PicsSprite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The Skier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The Button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9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class Skier(PicsSprite):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def __init__(self, x):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super().__init__(["down", "right1", "right2", 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               "left2", "left1"]) 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self.rect.center = [x, 100]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self.initSpeed()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def initSpeed(self):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self.steps = [0, SKIER_STEP]   # in x- and y- dirs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self.setPic(0)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8"/>
            <a:ext cx="5006031" cy="1325563"/>
          </a:xfrm>
        </p:spPr>
        <p:txBody>
          <a:bodyPr/>
          <a:lstStyle/>
          <a:p>
            <a:r>
              <a:rPr lang="en-US"/>
              <a:t>8. The Skier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44048" y="1003649"/>
            <a:ext cx="1816443" cy="117251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A list of picture</a:t>
            </a:r>
          </a:p>
          <a:p>
            <a:r>
              <a:rPr lang="en-US"/>
              <a:t>file names for</a:t>
            </a:r>
          </a:p>
          <a:p>
            <a:r>
              <a:rPr lang="en-US"/>
              <a:t>the skier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621428" y="1403867"/>
            <a:ext cx="1822620" cy="1228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06" y="5496340"/>
            <a:ext cx="7882196" cy="1324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73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6293" y="911225"/>
            <a:ext cx="7886700" cy="5242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def turn(self, dirChange):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dir = self.steps[0] + dirChange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if dir &lt; -2:  # restrict direction to -2 to 2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 dir = -2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if dir &gt;  2:  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 dir =  2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self.steps = [dir, SKIER_STEP - abs(dir)*2]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self.setPic(dir)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def move(self):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# move the skier right and left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self.rect.centerx += self.steps[0]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if self.rect.x &lt; 0:       # stay visible in window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 self.rect.x = 0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if self.rect.x &gt; (scrWidth - self.rect.width): 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 self.rect.x = scrWidth - self.rect.width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03540" y="3190795"/>
            <a:ext cx="1816443" cy="148005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The  y- 'step'</a:t>
            </a:r>
          </a:p>
          <a:p>
            <a:r>
              <a:rPr lang="en-US"/>
              <a:t>is not used by the</a:t>
            </a:r>
          </a:p>
          <a:p>
            <a:r>
              <a:rPr lang="en-US"/>
              <a:t>skier; it is used</a:t>
            </a:r>
          </a:p>
          <a:p>
            <a:r>
              <a:rPr lang="en-US"/>
              <a:t>to update the </a:t>
            </a:r>
          </a:p>
          <a:p>
            <a:r>
              <a:rPr lang="en-US"/>
              <a:t>obstacles in main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795319" y="2298357"/>
            <a:ext cx="1245973" cy="35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41291" y="1848028"/>
            <a:ext cx="1816443" cy="1172519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/>
              <a:t>Changes the </a:t>
            </a:r>
          </a:p>
          <a:p>
            <a:r>
              <a:rPr lang="en-US"/>
              <a:t>y- 'step'</a:t>
            </a:r>
          </a:p>
          <a:p>
            <a:r>
              <a:rPr lang="en-US"/>
              <a:t>based on the</a:t>
            </a:r>
          </a:p>
          <a:p>
            <a:r>
              <a:rPr lang="en-US"/>
              <a:t>direction.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795319" y="3781169"/>
            <a:ext cx="908221" cy="654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2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8194074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class Button(pygame.sprite.Sprite):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def __init__(self, label, pos):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super().__init__() 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self.image = pygame.image.load("button.png").convert_alpha()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self.rect = self.image.get_rect()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self.rect.center = pos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font = pygame.font.Font(None, 24)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self.labelIm = font.render(label, True, YELLOW)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self.labelRect = self.labelIm.get_rect()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self.labelRect.x = self.rect.x + \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          (self.rect.width - self.labelIm.get_width())/2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self.labelRect.y = self.rect.y + \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          (self.rect.height - self.labelIm.get_height())/2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 The Button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5940" y="360792"/>
            <a:ext cx="1816443" cy="1172519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/>
              <a:t>Loads a button</a:t>
            </a:r>
          </a:p>
          <a:p>
            <a:r>
              <a:rPr lang="en-US"/>
              <a:t>picture then </a:t>
            </a:r>
          </a:p>
          <a:p>
            <a:r>
              <a:rPr lang="en-US"/>
              <a:t>writes a label on</a:t>
            </a:r>
          </a:p>
          <a:p>
            <a:r>
              <a:rPr lang="en-US"/>
              <a:t>top of it.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021" y="1533311"/>
            <a:ext cx="1703726" cy="102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607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def isPressed(self, mousePos):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  return self.rect.collidepoint(mousePos)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buNone/>
            </a:pP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def draw(self, screen):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  screen.blit(self.image, self.rect)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  screen.blit(self.labelIm, self.labelRect)</a:t>
            </a:r>
          </a:p>
          <a:p>
            <a:pPr marL="0" indent="0">
              <a:buNone/>
            </a:pPr>
            <a:endParaRPr lang="en-US" sz="1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43600" y="360792"/>
            <a:ext cx="2728783" cy="156686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Mouse pressing is</a:t>
            </a:r>
          </a:p>
          <a:p>
            <a:r>
              <a:rPr lang="en-US"/>
              <a:t>checked in the game</a:t>
            </a:r>
          </a:p>
          <a:p>
            <a:r>
              <a:rPr lang="en-US"/>
              <a:t>loop. Here only check</a:t>
            </a:r>
          </a:p>
          <a:p>
            <a:r>
              <a:rPr lang="en-US"/>
              <a:t>if the mouse is "inside"</a:t>
            </a:r>
          </a:p>
          <a:p>
            <a:r>
              <a:rPr lang="en-US"/>
              <a:t>the button.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523470" y="1383957"/>
            <a:ext cx="420130" cy="803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5720" y="935930"/>
            <a:ext cx="7886700" cy="2017326"/>
          </a:xfrm>
        </p:spPr>
        <p:txBody>
          <a:bodyPr/>
          <a:lstStyle/>
          <a:p>
            <a:r>
              <a:rPr lang="en-US"/>
              <a:t>A more fancy Button class is used in the "Menu Test" example in the Other Games folder.</a:t>
            </a:r>
          </a:p>
          <a:p>
            <a:pPr lvl="1"/>
            <a:r>
              <a:rPr lang="en-US"/>
              <a:t>The buttons change color when the mouse moves over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221" y="2767913"/>
            <a:ext cx="5640042" cy="3698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610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222" y="1175186"/>
            <a:ext cx="4923548" cy="5088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874377"/>
          </a:xfrm>
        </p:spPr>
        <p:txBody>
          <a:bodyPr/>
          <a:lstStyle/>
          <a:p>
            <a:r>
              <a:rPr lang="en-US"/>
              <a:t>1. The Skier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45543" y="6356353"/>
            <a:ext cx="2457450" cy="365125"/>
          </a:xfrm>
        </p:spPr>
        <p:txBody>
          <a:bodyPr/>
          <a:lstStyle/>
          <a:p>
            <a:fld id="{10E4A4DB-036F-4816-A98C-42C4167E83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62735" y="4534399"/>
            <a:ext cx="1628275" cy="103622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Two kinds of</a:t>
            </a:r>
          </a:p>
          <a:p>
            <a:r>
              <a:rPr lang="en-US"/>
              <a:t>Obstacles – </a:t>
            </a:r>
          </a:p>
          <a:p>
            <a:r>
              <a:rPr lang="en-US"/>
              <a:t>flags and trees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917462" y="2125362"/>
            <a:ext cx="1" cy="16958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650490" y="4951993"/>
            <a:ext cx="2442290" cy="6186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92779" y="2269836"/>
            <a:ext cx="1628275" cy="155139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The obstacles</a:t>
            </a:r>
          </a:p>
          <a:p>
            <a:r>
              <a:rPr lang="en-US"/>
              <a:t>move up, so</a:t>
            </a:r>
          </a:p>
          <a:p>
            <a:r>
              <a:rPr lang="en-US"/>
              <a:t>it looks like the</a:t>
            </a:r>
          </a:p>
          <a:p>
            <a:r>
              <a:rPr lang="en-US"/>
              <a:t>skier is moving</a:t>
            </a:r>
          </a:p>
          <a:p>
            <a:r>
              <a:rPr lang="en-US"/>
              <a:t>down.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053947" y="741405"/>
            <a:ext cx="863516" cy="8791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42176" y="446155"/>
            <a:ext cx="1628275" cy="103622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A Button sprite</a:t>
            </a:r>
          </a:p>
          <a:p>
            <a:r>
              <a:rPr lang="en-US"/>
              <a:t>which can be</a:t>
            </a:r>
          </a:p>
          <a:p>
            <a:r>
              <a:rPr lang="en-US"/>
              <a:t>"pressed"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507524" y="2125362"/>
            <a:ext cx="2624472" cy="9201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947" y="2585448"/>
            <a:ext cx="1628275" cy="230494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The player</a:t>
            </a:r>
          </a:p>
          <a:p>
            <a:r>
              <a:rPr lang="en-US"/>
              <a:t>can move left</a:t>
            </a:r>
          </a:p>
          <a:p>
            <a:r>
              <a:rPr lang="en-US"/>
              <a:t>and right </a:t>
            </a:r>
          </a:p>
          <a:p>
            <a:r>
              <a:rPr lang="en-US"/>
              <a:t>horizontally. </a:t>
            </a:r>
          </a:p>
          <a:p>
            <a:r>
              <a:rPr lang="en-US"/>
              <a:t>The image </a:t>
            </a:r>
          </a:p>
          <a:p>
            <a:r>
              <a:rPr lang="en-US"/>
              <a:t>changes</a:t>
            </a:r>
          </a:p>
          <a:p>
            <a:r>
              <a:rPr lang="en-US"/>
              <a:t>to show the </a:t>
            </a:r>
          </a:p>
          <a:p>
            <a:r>
              <a:rPr lang="en-US"/>
              <a:t>direction.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6529" y="5335449"/>
            <a:ext cx="2321989" cy="1347715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Hitting obstacles</a:t>
            </a:r>
          </a:p>
          <a:p>
            <a:r>
              <a:rPr lang="en-US"/>
              <a:t>changes the score</a:t>
            </a:r>
          </a:p>
          <a:p>
            <a:r>
              <a:rPr lang="en-US"/>
              <a:t>and displays an</a:t>
            </a:r>
          </a:p>
          <a:p>
            <a:r>
              <a:rPr lang="en-US"/>
              <a:t>animated explosion</a:t>
            </a:r>
          </a:p>
        </p:txBody>
      </p:sp>
    </p:spTree>
    <p:extLst>
      <p:ext uri="{BB962C8B-B14F-4D97-AF65-F5344CB8AC3E}">
        <p14:creationId xmlns:p14="http://schemas.microsoft.com/office/powerpoint/2010/main" val="385187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Help 'Screen'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95" y="1538867"/>
            <a:ext cx="4953000" cy="5119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92779" y="605481"/>
            <a:ext cx="1810587" cy="570882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The help screen</a:t>
            </a:r>
          </a:p>
          <a:p>
            <a:r>
              <a:rPr lang="en-US"/>
              <a:t>is a picture which</a:t>
            </a:r>
          </a:p>
          <a:p>
            <a:r>
              <a:rPr lang="en-US"/>
              <a:t>appears when</a:t>
            </a:r>
          </a:p>
          <a:p>
            <a:r>
              <a:rPr lang="en-US"/>
              <a:t>the user presses</a:t>
            </a:r>
          </a:p>
          <a:p>
            <a:r>
              <a:rPr lang="en-US"/>
              <a:t>the Help button. </a:t>
            </a:r>
          </a:p>
          <a:p>
            <a:endParaRPr lang="en-US"/>
          </a:p>
          <a:p>
            <a:r>
              <a:rPr lang="en-US"/>
              <a:t>The game </a:t>
            </a:r>
          </a:p>
          <a:p>
            <a:r>
              <a:rPr lang="en-US"/>
              <a:t>pauses while</a:t>
            </a:r>
          </a:p>
          <a:p>
            <a:r>
              <a:rPr lang="en-US"/>
              <a:t>the help picture</a:t>
            </a:r>
          </a:p>
          <a:p>
            <a:r>
              <a:rPr lang="en-US"/>
              <a:t>is visible.</a:t>
            </a:r>
          </a:p>
          <a:p>
            <a:endParaRPr lang="en-US"/>
          </a:p>
          <a:p>
            <a:r>
              <a:rPr lang="en-US"/>
              <a:t>The help </a:t>
            </a:r>
          </a:p>
          <a:p>
            <a:r>
              <a:rPr lang="en-US"/>
              <a:t>disappears, and</a:t>
            </a:r>
          </a:p>
          <a:p>
            <a:r>
              <a:rPr lang="en-US"/>
              <a:t>the game </a:t>
            </a:r>
          </a:p>
          <a:p>
            <a:r>
              <a:rPr lang="en-US"/>
              <a:t>resumes, when</a:t>
            </a:r>
          </a:p>
          <a:p>
            <a:r>
              <a:rPr lang="en-US"/>
              <a:t>the user</a:t>
            </a:r>
          </a:p>
          <a:p>
            <a:r>
              <a:rPr lang="en-US"/>
              <a:t>presses the Help</a:t>
            </a:r>
          </a:p>
          <a:p>
            <a:r>
              <a:rPr lang="en-US"/>
              <a:t>button again.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671751" y="1986371"/>
            <a:ext cx="1421028" cy="11028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3076832"/>
            <a:ext cx="1628275" cy="144486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Typing 'p'</a:t>
            </a:r>
          </a:p>
          <a:p>
            <a:r>
              <a:rPr lang="en-US"/>
              <a:t>causes the</a:t>
            </a:r>
          </a:p>
          <a:p>
            <a:r>
              <a:rPr lang="en-US"/>
              <a:t>game to pause</a:t>
            </a:r>
          </a:p>
          <a:p>
            <a:r>
              <a:rPr lang="en-US"/>
              <a:t>or resume.</a:t>
            </a:r>
          </a:p>
        </p:txBody>
      </p:sp>
    </p:spTree>
    <p:extLst>
      <p:ext uri="{BB962C8B-B14F-4D97-AF65-F5344CB8AC3E}">
        <p14:creationId xmlns:p14="http://schemas.microsoft.com/office/powerpoint/2010/main" val="404044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043" y="1358084"/>
            <a:ext cx="6013675" cy="5221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invaders.py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42829" y="2995369"/>
            <a:ext cx="1248371" cy="3729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variables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97699" y="3652162"/>
            <a:ext cx="1248371" cy="3729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functions</a:t>
            </a:r>
          </a:p>
        </p:txBody>
      </p:sp>
      <p:sp>
        <p:nvSpPr>
          <p:cNvPr id="7" name="Right Brace 6"/>
          <p:cNvSpPr/>
          <p:nvPr/>
        </p:nvSpPr>
        <p:spPr>
          <a:xfrm>
            <a:off x="7278219" y="3585988"/>
            <a:ext cx="219480" cy="4391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7333089" y="2854405"/>
            <a:ext cx="109740" cy="6549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25783" y="2170562"/>
            <a:ext cx="899458" cy="3729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inherits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75000" y="4259924"/>
            <a:ext cx="899458" cy="3729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inherits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27552" y="5078627"/>
            <a:ext cx="1742909" cy="159402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i="1"/>
              <a:t>Almost</a:t>
            </a:r>
            <a:r>
              <a:rPr lang="en-US"/>
              <a:t> the</a:t>
            </a:r>
          </a:p>
          <a:p>
            <a:r>
              <a:rPr lang="en-US"/>
              <a:t>same class as</a:t>
            </a:r>
          </a:p>
          <a:p>
            <a:r>
              <a:rPr lang="en-US"/>
              <a:t>used in the</a:t>
            </a:r>
          </a:p>
          <a:p>
            <a:r>
              <a:rPr lang="en-US"/>
              <a:t>invaders game;</a:t>
            </a:r>
          </a:p>
          <a:p>
            <a:r>
              <a:rPr lang="en-US"/>
              <a:t>update() is new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125367" y="4782065"/>
            <a:ext cx="1102186" cy="7502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2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588168"/>
            <a:ext cx="7886700" cy="4588795"/>
          </a:xfrm>
        </p:spPr>
        <p:txBody>
          <a:bodyPr>
            <a:normAutofit/>
          </a:bodyPr>
          <a:lstStyle/>
          <a:p>
            <a:r>
              <a:rPr lang="en-US"/>
              <a:t>The </a:t>
            </a:r>
            <a:r>
              <a:rPr lang="en-US">
                <a:solidFill>
                  <a:srgbClr val="00B050"/>
                </a:solidFill>
              </a:rPr>
              <a:t>Skier</a:t>
            </a:r>
            <a:r>
              <a:rPr lang="en-US"/>
              <a:t> class inherits </a:t>
            </a:r>
            <a:r>
              <a:rPr lang="en-US">
                <a:solidFill>
                  <a:srgbClr val="00B050"/>
                </a:solidFill>
              </a:rPr>
              <a:t>PicsSprite</a:t>
            </a:r>
            <a:r>
              <a:rPr lang="en-US"/>
              <a:t> so it can change between different images</a:t>
            </a:r>
          </a:p>
          <a:p>
            <a:pPr lvl="1"/>
            <a:r>
              <a:rPr lang="en-US"/>
              <a:t>there is one skier object for the player</a:t>
            </a:r>
          </a:p>
          <a:p>
            <a:r>
              <a:rPr lang="en-US"/>
              <a:t>The </a:t>
            </a:r>
            <a:r>
              <a:rPr lang="en-US">
                <a:solidFill>
                  <a:srgbClr val="00B050"/>
                </a:solidFill>
              </a:rPr>
              <a:t>Button</a:t>
            </a:r>
            <a:r>
              <a:rPr lang="en-US"/>
              <a:t> class is used to make the button sprite</a:t>
            </a:r>
          </a:p>
          <a:p>
            <a:r>
              <a:rPr lang="en-US"/>
              <a:t>Many </a:t>
            </a:r>
            <a:r>
              <a:rPr lang="en-US">
                <a:solidFill>
                  <a:srgbClr val="00B050"/>
                </a:solidFill>
              </a:rPr>
              <a:t>Obstacle</a:t>
            </a:r>
            <a:r>
              <a:rPr lang="en-US"/>
              <a:t> sprites are created for trees and flags during the game</a:t>
            </a:r>
          </a:p>
          <a:p>
            <a:r>
              <a:rPr lang="en-US"/>
              <a:t>1 animation is made from </a:t>
            </a:r>
            <a:r>
              <a:rPr lang="en-US">
                <a:solidFill>
                  <a:srgbClr val="00B050"/>
                </a:solidFill>
              </a:rPr>
              <a:t>AnimSprite</a:t>
            </a:r>
          </a:p>
          <a:p>
            <a:pPr lvl="1"/>
            <a:r>
              <a:rPr lang="en-US"/>
              <a:t>used for tree and flag explosions</a:t>
            </a:r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Objects made by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9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550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def makeObstacles():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:   # create trees/flags at random positions off the </a:t>
            </a:r>
            <a:br>
              <a:rPr lang="en-US" sz="1600">
                <a:latin typeface="Courier New" pitchFamily="49" charset="0"/>
                <a:cs typeface="Courier New" pitchFamily="49" charset="0"/>
              </a:rPr>
            </a:br>
            <a:r>
              <a:rPr lang="en-US" sz="1600">
                <a:latin typeface="Courier New" pitchFamily="49" charset="0"/>
                <a:cs typeface="Courier New" pitchFamily="49" charset="0"/>
              </a:rPr>
              <a:t>        # bottom of the screen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def checkCollisions():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:   # check for a collision between the skier</a:t>
            </a:r>
            <a:br>
              <a:rPr lang="en-US" sz="1600">
                <a:latin typeface="Courier New" pitchFamily="49" charset="0"/>
                <a:cs typeface="Courier New" pitchFamily="49" charset="0"/>
              </a:rPr>
            </a:br>
            <a:r>
              <a:rPr lang="en-US" sz="1600">
                <a:latin typeface="Courier New" pitchFamily="49" charset="0"/>
                <a:cs typeface="Courier New" pitchFamily="49" charset="0"/>
              </a:rPr>
              <a:t>        # and any obstacle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def isGameOver():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:   # has player won (score &gt; 90) or lost (score &lt; -90)?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def centerImage():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:   # draw an image in the center of the window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365128"/>
            <a:ext cx="8254093" cy="1325563"/>
          </a:xfrm>
        </p:spPr>
        <p:txBody>
          <a:bodyPr/>
          <a:lstStyle/>
          <a:p>
            <a:r>
              <a:rPr lang="en-US"/>
              <a:t>Support Functions used in 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7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6776" y="1380456"/>
            <a:ext cx="5551029" cy="50684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pygame.init()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screen = pygame.display.set_mode([640, 640])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pygame.display.set_caption('Skier')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scrWidth, scrHeight = screen.get_size()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font = pygame.font.Font(None, 50)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# load game sounds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pygame.mixer.music.load('arpanauts.ogg')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pygame.mixer.music.play(-1)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pygame.mixer.music.set_volume(0.7)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boom = pygame.mixer.Sound('boom.wav')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# game vars</a:t>
            </a:r>
          </a:p>
          <a:p>
            <a:pPr marL="0" indent="0"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isPaused = False</a:t>
            </a:r>
          </a:p>
          <a:p>
            <a:pPr marL="0" indent="0"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showHelp = False</a:t>
            </a:r>
          </a:p>
          <a:p>
            <a:pPr marL="0" indent="0"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gameOver = False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finalMsg = ""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score = 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The main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88337" y="3704110"/>
            <a:ext cx="1981200" cy="7239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Music and </a:t>
            </a:r>
          </a:p>
          <a:p>
            <a:r>
              <a:rPr lang="en-US"/>
              <a:t>sound effect</a:t>
            </a:r>
          </a:p>
        </p:txBody>
      </p:sp>
      <p:cxnSp>
        <p:nvCxnSpPr>
          <p:cNvPr id="15" name="Straight Arrow Connector 14"/>
          <p:cNvCxnSpPr>
            <a:stCxn id="11" idx="1"/>
          </p:cNvCxnSpPr>
          <p:nvPr/>
        </p:nvCxnSpPr>
        <p:spPr>
          <a:xfrm flipH="1">
            <a:off x="5123592" y="4066060"/>
            <a:ext cx="764745" cy="95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09667" y="5193957"/>
            <a:ext cx="25908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game state booleans for</a:t>
            </a:r>
          </a:p>
          <a:p>
            <a:r>
              <a:rPr lang="en-US"/>
              <a:t>pausing, showing help and </a:t>
            </a:r>
          </a:p>
          <a:p>
            <a:r>
              <a:rPr lang="en-US"/>
              <a:t>game playing</a:t>
            </a:r>
          </a:p>
        </p:txBody>
      </p:sp>
      <p:sp>
        <p:nvSpPr>
          <p:cNvPr id="16" name="Right Brace 15"/>
          <p:cNvSpPr/>
          <p:nvPr/>
        </p:nvSpPr>
        <p:spPr>
          <a:xfrm>
            <a:off x="2930267" y="5282857"/>
            <a:ext cx="279400" cy="584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6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8078" y="1028538"/>
            <a:ext cx="7886700" cy="49136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# create sprites and groups</a:t>
            </a:r>
            <a:br>
              <a:rPr lang="en-US" sz="1600">
                <a:latin typeface="Courier New" pitchFamily="49" charset="0"/>
                <a:cs typeface="Courier New" pitchFamily="49" charset="0"/>
              </a:rPr>
            </a:b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skier = Skier(scrWidth/2)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yLandPos = 0   # y position of skier on the land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explo = AnimSprite('exploSheet.png', 10)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# create obstacles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obstacles = pygame.sprite.Group()   # group of obstacles</a:t>
            </a:r>
          </a:p>
          <a:p>
            <a:pPr marL="0" indent="0"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makeObstacles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button = Button("Help", (scrWidth-80, 40))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instructions = </a:t>
            </a:r>
            <a:br>
              <a:rPr lang="en-US" sz="1600">
                <a:latin typeface="Courier New" pitchFamily="49" charset="0"/>
                <a:cs typeface="Courier New" pitchFamily="49" charset="0"/>
              </a:rPr>
            </a:br>
            <a:r>
              <a:rPr lang="en-US" sz="1600">
                <a:latin typeface="Courier New" pitchFamily="49" charset="0"/>
                <a:cs typeface="Courier New" pitchFamily="49" charset="0"/>
              </a:rPr>
              <a:t>     pygame.image.load("instructions.png").convert_alpha()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04132" y="5718261"/>
            <a:ext cx="1981200" cy="7239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Instructions as </a:t>
            </a:r>
          </a:p>
          <a:p>
            <a:r>
              <a:rPr lang="en-US"/>
              <a:t>a picture</a:t>
            </a: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4621428" y="5276335"/>
            <a:ext cx="982704" cy="803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1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2417</Words>
  <Application>Microsoft Office PowerPoint</Application>
  <PresentationFormat>화면 슬라이드 쇼(4:3)</PresentationFormat>
  <Paragraphs>409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微软雅黑</vt:lpstr>
      <vt:lpstr>SimSun-ExtB</vt:lpstr>
      <vt:lpstr>Arial</vt:lpstr>
      <vt:lpstr>Arial Black</vt:lpstr>
      <vt:lpstr>Century Gothic</vt:lpstr>
      <vt:lpstr>Courier New</vt:lpstr>
      <vt:lpstr>Times New Roman</vt:lpstr>
      <vt:lpstr>Traditional Arabic</vt:lpstr>
      <vt:lpstr>Wingdings</vt:lpstr>
      <vt:lpstr>Presentation level design</vt:lpstr>
      <vt:lpstr>11. Skier </vt:lpstr>
      <vt:lpstr>Outline</vt:lpstr>
      <vt:lpstr>1. The Skier Game</vt:lpstr>
      <vt:lpstr>Help 'Screen'</vt:lpstr>
      <vt:lpstr>2. invaders.py Classes</vt:lpstr>
      <vt:lpstr>Objects made by Classes</vt:lpstr>
      <vt:lpstr>Support Functions used in main</vt:lpstr>
      <vt:lpstr>3. The main Program</vt:lpstr>
      <vt:lpstr>PowerPoint 프레젠테이션</vt:lpstr>
      <vt:lpstr>PowerPoint 프레젠테이션</vt:lpstr>
      <vt:lpstr>PowerPoint 프레젠테이션</vt:lpstr>
      <vt:lpstr>PowerPoint 프레젠테이션</vt:lpstr>
      <vt:lpstr>4. Support Functions used in main</vt:lpstr>
      <vt:lpstr>The makeObstacle() Function</vt:lpstr>
      <vt:lpstr>The checkCollision() Function</vt:lpstr>
      <vt:lpstr>5. The Obstacle Class</vt:lpstr>
      <vt:lpstr>6. The AnimSprite Class</vt:lpstr>
      <vt:lpstr>PowerPoint 프레젠테이션</vt:lpstr>
      <vt:lpstr>7. The PicsSprite Class</vt:lpstr>
      <vt:lpstr>8. The Skier Class</vt:lpstr>
      <vt:lpstr>PowerPoint 프레젠테이션</vt:lpstr>
      <vt:lpstr>9. The Button Class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2015-10-02T20:02:04Z</dcterms:created>
  <dcterms:modified xsi:type="dcterms:W3CDTF">2022-09-15T08:07:16Z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