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88"/>
  </p:notesMasterIdLst>
  <p:handoutMasterIdLst>
    <p:handoutMasterId r:id="rId89"/>
  </p:handoutMasterIdLst>
  <p:sldIdLst>
    <p:sldId id="309" r:id="rId3"/>
    <p:sldId id="310" r:id="rId4"/>
    <p:sldId id="317" r:id="rId5"/>
    <p:sldId id="319" r:id="rId6"/>
    <p:sldId id="329" r:id="rId7"/>
    <p:sldId id="315" r:id="rId8"/>
    <p:sldId id="320" r:id="rId9"/>
    <p:sldId id="330" r:id="rId10"/>
    <p:sldId id="332" r:id="rId11"/>
    <p:sldId id="311" r:id="rId12"/>
    <p:sldId id="333" r:id="rId13"/>
    <p:sldId id="334" r:id="rId14"/>
    <p:sldId id="321" r:id="rId15"/>
    <p:sldId id="331" r:id="rId16"/>
    <p:sldId id="335" r:id="rId17"/>
    <p:sldId id="336" r:id="rId18"/>
    <p:sldId id="337" r:id="rId19"/>
    <p:sldId id="313" r:id="rId20"/>
    <p:sldId id="322" r:id="rId21"/>
    <p:sldId id="338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346" r:id="rId30"/>
    <p:sldId id="312" r:id="rId31"/>
    <p:sldId id="323" r:id="rId32"/>
    <p:sldId id="324" r:id="rId33"/>
    <p:sldId id="347" r:id="rId34"/>
    <p:sldId id="348" r:id="rId35"/>
    <p:sldId id="316" r:id="rId36"/>
    <p:sldId id="325" r:id="rId37"/>
    <p:sldId id="326" r:id="rId38"/>
    <p:sldId id="349" r:id="rId39"/>
    <p:sldId id="350" r:id="rId40"/>
    <p:sldId id="351" r:id="rId41"/>
    <p:sldId id="352" r:id="rId42"/>
    <p:sldId id="318" r:id="rId43"/>
    <p:sldId id="327" r:id="rId44"/>
    <p:sldId id="353" r:id="rId45"/>
    <p:sldId id="354" r:id="rId46"/>
    <p:sldId id="314" r:id="rId47"/>
    <p:sldId id="328" r:id="rId48"/>
    <p:sldId id="355" r:id="rId49"/>
    <p:sldId id="356" r:id="rId50"/>
    <p:sldId id="357" r:id="rId51"/>
    <p:sldId id="358" r:id="rId52"/>
    <p:sldId id="359" r:id="rId53"/>
    <p:sldId id="360" r:id="rId54"/>
    <p:sldId id="361" r:id="rId55"/>
    <p:sldId id="365" r:id="rId56"/>
    <p:sldId id="366" r:id="rId57"/>
    <p:sldId id="373" r:id="rId58"/>
    <p:sldId id="362" r:id="rId59"/>
    <p:sldId id="367" r:id="rId60"/>
    <p:sldId id="368" r:id="rId61"/>
    <p:sldId id="374" r:id="rId62"/>
    <p:sldId id="375" r:id="rId63"/>
    <p:sldId id="376" r:id="rId64"/>
    <p:sldId id="363" r:id="rId65"/>
    <p:sldId id="369" r:id="rId66"/>
    <p:sldId id="370" r:id="rId67"/>
    <p:sldId id="364" r:id="rId68"/>
    <p:sldId id="371" r:id="rId69"/>
    <p:sldId id="372" r:id="rId70"/>
    <p:sldId id="377" r:id="rId71"/>
    <p:sldId id="378" r:id="rId72"/>
    <p:sldId id="379" r:id="rId73"/>
    <p:sldId id="380" r:id="rId74"/>
    <p:sldId id="381" r:id="rId75"/>
    <p:sldId id="382" r:id="rId76"/>
    <p:sldId id="391" r:id="rId77"/>
    <p:sldId id="392" r:id="rId78"/>
    <p:sldId id="393" r:id="rId79"/>
    <p:sldId id="394" r:id="rId80"/>
    <p:sldId id="384" r:id="rId81"/>
    <p:sldId id="385" r:id="rId82"/>
    <p:sldId id="386" r:id="rId83"/>
    <p:sldId id="387" r:id="rId84"/>
    <p:sldId id="388" r:id="rId85"/>
    <p:sldId id="389" r:id="rId86"/>
    <p:sldId id="390" r:id="rId8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615B367-2EF6-4981-B83B-A6792BE23588}">
          <p14:sldIdLst>
            <p14:sldId id="309"/>
          </p14:sldIdLst>
        </p14:section>
        <p14:section name="Untitled Section" id="{6259D474-3C2B-4C49-9B81-EDE9B32CC88A}">
          <p14:sldIdLst>
            <p14:sldId id="310"/>
            <p14:sldId id="317"/>
            <p14:sldId id="319"/>
            <p14:sldId id="329"/>
            <p14:sldId id="315"/>
            <p14:sldId id="320"/>
            <p14:sldId id="330"/>
            <p14:sldId id="332"/>
            <p14:sldId id="311"/>
            <p14:sldId id="333"/>
            <p14:sldId id="334"/>
            <p14:sldId id="321"/>
            <p14:sldId id="331"/>
            <p14:sldId id="335"/>
            <p14:sldId id="336"/>
            <p14:sldId id="337"/>
            <p14:sldId id="313"/>
            <p14:sldId id="322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12"/>
            <p14:sldId id="323"/>
            <p14:sldId id="324"/>
            <p14:sldId id="347"/>
            <p14:sldId id="348"/>
            <p14:sldId id="316"/>
            <p14:sldId id="325"/>
            <p14:sldId id="326"/>
            <p14:sldId id="349"/>
            <p14:sldId id="350"/>
            <p14:sldId id="351"/>
            <p14:sldId id="352"/>
            <p14:sldId id="318"/>
            <p14:sldId id="327"/>
            <p14:sldId id="353"/>
            <p14:sldId id="354"/>
            <p14:sldId id="314"/>
            <p14:sldId id="328"/>
            <p14:sldId id="355"/>
            <p14:sldId id="356"/>
            <p14:sldId id="357"/>
            <p14:sldId id="358"/>
            <p14:sldId id="359"/>
            <p14:sldId id="360"/>
            <p14:sldId id="361"/>
            <p14:sldId id="365"/>
            <p14:sldId id="366"/>
            <p14:sldId id="373"/>
            <p14:sldId id="362"/>
            <p14:sldId id="367"/>
            <p14:sldId id="368"/>
            <p14:sldId id="374"/>
            <p14:sldId id="375"/>
            <p14:sldId id="376"/>
            <p14:sldId id="363"/>
            <p14:sldId id="369"/>
            <p14:sldId id="370"/>
            <p14:sldId id="364"/>
            <p14:sldId id="371"/>
            <p14:sldId id="372"/>
          </p14:sldIdLst>
        </p14:section>
        <p14:section name="Untitled Section" id="{4A5E53D8-1CB2-4F86-AEA3-3E2721110CBA}">
          <p14:sldIdLst>
            <p14:sldId id="377"/>
            <p14:sldId id="378"/>
            <p14:sldId id="379"/>
            <p14:sldId id="380"/>
            <p14:sldId id="381"/>
            <p14:sldId id="382"/>
            <p14:sldId id="391"/>
            <p14:sldId id="392"/>
            <p14:sldId id="393"/>
            <p14:sldId id="394"/>
            <p14:sldId id="384"/>
            <p14:sldId id="385"/>
            <p14:sldId id="386"/>
            <p14:sldId id="387"/>
            <p14:sldId id="388"/>
            <p14:sldId id="389"/>
            <p14:sldId id="3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066" autoAdjust="0"/>
    <p:restoredTop sz="94249" autoAdjust="0"/>
  </p:normalViewPr>
  <p:slideViewPr>
    <p:cSldViewPr snapToGrid="0">
      <p:cViewPr varScale="1">
        <p:scale>
          <a:sx n="114" d="100"/>
          <a:sy n="114" d="100"/>
        </p:scale>
        <p:origin x="476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-242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handoutMaster" Target="handoutMasters/handoutMaster1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presProps" Target="presProps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9/17/2022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83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 dirty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DFC07C64-0A83-474B-BC03-EE351E995965}" type="datetime1">
              <a:rPr lang="en-US" smtClean="0"/>
              <a:t>9/17/2022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9DE407D5-60BD-435F-90E5-B436CC8ED171}" type="datetime1">
              <a:rPr lang="en-US" smtClean="0"/>
              <a:t>9/17/2022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528F88E1-26D3-42B8-BC1A-8A83309BBA97}" type="datetime1">
              <a:rPr lang="en-US" smtClean="0"/>
              <a:t>9/17/2022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E7F5A3E5-47A8-4E2E-98FD-187BF3FA67ED}" type="datetime1">
              <a:rPr lang="en-US" smtClean="0"/>
              <a:t>9/17/2022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B368FE11-AC9E-47A4-B001-51DDB59FE99B}" type="datetime1">
              <a:rPr lang="en-US" smtClean="0"/>
              <a:t>9/17/2022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62DDCC02-6E1F-4152-A9B6-353B90C0B308}" type="datetime1">
              <a:rPr lang="en-US" smtClean="0"/>
              <a:t>9/17/2022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9" y="2193928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8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41061479-9D54-4C4C-B455-9DD857062954}" type="datetime1">
              <a:rPr lang="en-US" smtClean="0"/>
              <a:t>9/17/2022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02962769-7794-436E-AE3A-B0D6736D7C34}" type="datetime1">
              <a:rPr lang="en-US" smtClean="0"/>
              <a:t>9/17/2022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ED79791E-BE98-400C-A06F-0A49353F4E86}" type="datetime1">
              <a:rPr lang="en-US" smtClean="0"/>
              <a:t>9/17/2022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2852797-77DE-4A86-924F-37B0B58B0A45}" type="datetime1">
              <a:rPr lang="en-US" smtClean="0"/>
              <a:t>9/17/2022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48F9F4CF-0970-427A-B69D-51FF3362468D}" type="datetime1">
              <a:rPr lang="en-US" smtClean="0"/>
              <a:t>9/17/2022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18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341113A6-DC44-41A4-B0A4-BA032C777927}" type="datetime1">
              <a:rPr lang="en-US" smtClean="0"/>
              <a:t>9/17/2022</a:t>
            </a:fld>
            <a:endParaRPr lang="en-US" dirty="0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315496"/>
            <a:ext cx="6858000" cy="984713"/>
          </a:xfrm>
        </p:spPr>
        <p:txBody>
          <a:bodyPr>
            <a:normAutofit/>
          </a:bodyPr>
          <a:lstStyle/>
          <a:p>
            <a:r>
              <a:rPr lang="en-US" dirty="0"/>
              <a:t>1</a:t>
            </a:r>
            <a:r>
              <a:rPr lang="en-US" altLang="ko-KR" dirty="0"/>
              <a:t>2</a:t>
            </a:r>
            <a:r>
              <a:rPr lang="en-US" dirty="0"/>
              <a:t>. More Games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24465" y="307941"/>
            <a:ext cx="3952568" cy="8094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45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Let’s Learn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4464" y="1154826"/>
            <a:ext cx="6430297" cy="1032387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Aj</a:t>
            </a:r>
            <a:r>
              <a:rPr lang="en-US" dirty="0"/>
              <a:t>. Andrew Davison, CoE, PSU Hat Yai Campus</a:t>
            </a:r>
          </a:p>
          <a:p>
            <a:r>
              <a:rPr lang="en-US" dirty="0"/>
              <a:t>E-mail: ad@fivedots.coe.psu.ac.th</a:t>
            </a:r>
          </a:p>
        </p:txBody>
      </p:sp>
      <p:pic>
        <p:nvPicPr>
          <p:cNvPr id="1026" name="Picture 2" descr="http://www.pygame.org/docs/pygame_logo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904" y="223897"/>
            <a:ext cx="2749857" cy="81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://i1138.photobucket.com/albums/n524/Bitmob/3%20Bitmob%20Random/Game%20boxes/pileofsham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75" y="3856037"/>
            <a:ext cx="5715000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95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Fred's Bad 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209" y="2093494"/>
            <a:ext cx="5305928" cy="400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644900" y="6101938"/>
            <a:ext cx="2578100" cy="665944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dirty="0"/>
              <a:t>A full-screen game</a:t>
            </a:r>
          </a:p>
        </p:txBody>
      </p:sp>
    </p:spTree>
    <p:extLst>
      <p:ext uri="{BB962C8B-B14F-4D97-AF65-F5344CB8AC3E}">
        <p14:creationId xmlns:p14="http://schemas.microsoft.com/office/powerpoint/2010/main" val="367014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Screen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863" y="1564106"/>
            <a:ext cx="5999747" cy="449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62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Restart Screen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303" y="1732547"/>
            <a:ext cx="5807243" cy="4355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338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188" y="1143000"/>
            <a:ext cx="4113212" cy="5636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44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files for the Barrel and Fred classes</a:t>
            </a:r>
          </a:p>
          <a:p>
            <a:pPr lvl="1"/>
            <a:r>
              <a:rPr lang="en-US"/>
              <a:t>they are imported into </a:t>
            </a:r>
            <a:r>
              <a:rPr lang="en-US" dirty="0"/>
              <a:t>BadDay.py</a:t>
            </a:r>
          </a:p>
          <a:p>
            <a:endParaRPr lang="en-US" dirty="0"/>
          </a:p>
          <a:p>
            <a:r>
              <a:rPr lang="en-US"/>
              <a:t>A time-constraint decides </a:t>
            </a:r>
            <a:r>
              <a:rPr lang="en-US" dirty="0"/>
              <a:t>when to create a new barrel</a:t>
            </a:r>
          </a:p>
          <a:p>
            <a:pPr lvl="1"/>
            <a:r>
              <a:rPr lang="en-US" dirty="0"/>
              <a:t>see updateBarrels() in BadDay.py</a:t>
            </a:r>
          </a:p>
          <a:p>
            <a:endParaRPr lang="en-US" dirty="0"/>
          </a:p>
          <a:p>
            <a:r>
              <a:rPr lang="en-US" dirty="0"/>
              <a:t>The end of a game includes a restart screen</a:t>
            </a:r>
          </a:p>
          <a:p>
            <a:pPr lvl="1"/>
            <a:r>
              <a:rPr lang="en-US"/>
              <a:t>lets gameOver be </a:t>
            </a:r>
            <a:r>
              <a:rPr lang="en-US" dirty="0"/>
              <a:t>reset to False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03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1350" y="1127125"/>
            <a:ext cx="7886700" cy="4351338"/>
          </a:xfrm>
        </p:spPr>
        <p:txBody>
          <a:bodyPr/>
          <a:lstStyle/>
          <a:p>
            <a:r>
              <a:rPr lang="en-US" dirty="0"/>
              <a:t>The game uses FULLSCREEN mode</a:t>
            </a: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screen = pygame.display.set_mode([1000,768], pygame.FULLSCREEN)</a:t>
            </a:r>
          </a:p>
          <a:p>
            <a:pPr lvl="1"/>
            <a:endParaRPr lang="en-US" dirty="0"/>
          </a:p>
          <a:p>
            <a:r>
              <a:rPr lang="en-US"/>
              <a:t>KEYDOWN </a:t>
            </a:r>
            <a:r>
              <a:rPr lang="en-US" dirty="0"/>
              <a:t>and KEYUP </a:t>
            </a:r>
            <a:r>
              <a:rPr lang="en-US"/>
              <a:t>events allow </a:t>
            </a:r>
            <a:r>
              <a:rPr lang="en-US" dirty="0"/>
              <a:t>repeated movement left and right.</a:t>
            </a:r>
          </a:p>
          <a:p>
            <a:endParaRPr lang="en-US" dirty="0"/>
          </a:p>
          <a:p>
            <a:r>
              <a:rPr lang="en-US" dirty="0"/>
              <a:t>Fred's life points are represented by </a:t>
            </a:r>
            <a:r>
              <a:rPr lang="en-US"/>
              <a:t>a yellow rectangle drawn at </a:t>
            </a:r>
            <a:r>
              <a:rPr lang="en-US" dirty="0"/>
              <a:t>the bottom of the window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57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66750" y="479425"/>
            <a:ext cx="7886700" cy="4351338"/>
          </a:xfrm>
        </p:spPr>
        <p:txBody>
          <a:bodyPr/>
          <a:lstStyle/>
          <a:p>
            <a:r>
              <a:rPr lang="en-US" dirty="0"/>
              <a:t>The game's images, music and sound effects are stored in an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assets/</a:t>
            </a:r>
            <a:r>
              <a:rPr lang="en-US" dirty="0"/>
              <a:t> sub-directory.</a:t>
            </a:r>
          </a:p>
          <a:p>
            <a:endParaRPr lang="en-US" dirty="0"/>
          </a:p>
          <a:p>
            <a:r>
              <a:rPr lang="en-US" dirty="0"/>
              <a:t>Barrel start positions are stored in a class variable called SLOTS in the Barrel class</a:t>
            </a:r>
          </a:p>
          <a:p>
            <a:endParaRPr lang="en-US" dirty="0"/>
          </a:p>
          <a:p>
            <a:r>
              <a:rPr lang="en-US" dirty="0"/>
              <a:t>A barrel 'splits' into two, by changing its display image</a:t>
            </a:r>
          </a:p>
          <a:p>
            <a:pPr lvl="1"/>
            <a:r>
              <a:rPr lang="en-US" dirty="0"/>
              <a:t>from Barrel.png to Barrel_break.png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62" y="4777181"/>
            <a:ext cx="4567238" cy="1885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4089400" y="5461000"/>
            <a:ext cx="6985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65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90550" y="2981325"/>
            <a:ext cx="7886700" cy="2962275"/>
          </a:xfrm>
        </p:spPr>
        <p:txBody>
          <a:bodyPr/>
          <a:lstStyle/>
          <a:p>
            <a:r>
              <a:rPr lang="en-US" dirty="0"/>
              <a:t>Fred can change between 4 different images</a:t>
            </a:r>
          </a:p>
          <a:p>
            <a:endParaRPr lang="en-US" dirty="0"/>
          </a:p>
          <a:p>
            <a:r>
              <a:rPr lang="en-US" dirty="0"/>
              <a:t>There is a time-constraint on Fred for how long he is "hit" by a barrel, which affects which image is shown</a:t>
            </a:r>
          </a:p>
          <a:p>
            <a:pPr lvl="1"/>
            <a:r>
              <a:rPr lang="en-US" dirty="0"/>
              <a:t>see start of Fred.move() and Fred.draw()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30238"/>
            <a:ext cx="8030904" cy="206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935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Breakout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1841498"/>
            <a:ext cx="5777961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489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713" y="1762125"/>
            <a:ext cx="4789487" cy="4518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385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14851" y="1825625"/>
            <a:ext cx="4490604" cy="475528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9"/>
            </a:pPr>
            <a:r>
              <a:rPr lang="en-US" altLang="zh-CN" sz="2800">
                <a:latin typeface="Traditional Arabic" pitchFamily="2" charset="-78"/>
                <a:ea typeface="SimSun-ExtB" pitchFamily="49" charset="-122"/>
                <a:cs typeface="Traditional Arabic" pitchFamily="2" charset="-78"/>
              </a:rPr>
              <a:t>Menu Test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altLang="zh-CN" sz="2800">
                <a:latin typeface="Traditional Arabic" pitchFamily="2" charset="-78"/>
                <a:ea typeface="SimSun-ExtB" pitchFamily="49" charset="-122"/>
                <a:cs typeface="Traditional Arabic" pitchFamily="2" charset="-78"/>
              </a:rPr>
              <a:t>Card Game Basics</a:t>
            </a:r>
            <a:endParaRPr lang="en-US" altLang="zh-CN" sz="2800"/>
          </a:p>
          <a:p>
            <a:pPr marL="514350" indent="-514350">
              <a:buFont typeface="+mj-lt"/>
              <a:buAutoNum type="arabicPeriod" startAt="9"/>
            </a:pPr>
            <a:r>
              <a:rPr lang="en-US" altLang="zh-CN" sz="2800">
                <a:latin typeface="Traditional Arabic" pitchFamily="2" charset="-78"/>
                <a:ea typeface="SimSun-ExtB" pitchFamily="49" charset="-122"/>
                <a:cs typeface="Traditional Arabic" pitchFamily="2" charset="-78"/>
              </a:rPr>
              <a:t>Tank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altLang="zh-CN" sz="2800">
                <a:latin typeface="Traditional Arabic" pitchFamily="2" charset="-78"/>
                <a:ea typeface="SimSun-ExtB" pitchFamily="49" charset="-122"/>
                <a:cs typeface="Traditional Arabic" pitchFamily="2" charset="-78"/>
              </a:rPr>
              <a:t>Platformer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altLang="zh-CN" sz="2800">
                <a:latin typeface="Traditional Arabic" pitchFamily="2" charset="-78"/>
                <a:ea typeface="SimSun-ExtB" pitchFamily="49" charset="-122"/>
                <a:cs typeface="Traditional Arabic" pitchFamily="2" charset="-78"/>
              </a:rPr>
              <a:t>15-Puzzle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altLang="zh-CN" sz="2800">
                <a:latin typeface="Traditional Arabic" pitchFamily="2" charset="-78"/>
                <a:ea typeface="SimSun-ExtB" pitchFamily="49" charset="-122"/>
                <a:cs typeface="Traditional Arabic" pitchFamily="2" charset="-78"/>
              </a:rPr>
              <a:t>15-Puzzle with Tweening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altLang="zh-CN" sz="2800">
                <a:latin typeface="Traditional Arabic" pitchFamily="2" charset="-78"/>
                <a:ea typeface="SimSun-ExtB" pitchFamily="49" charset="-122"/>
                <a:cs typeface="Traditional Arabic" pitchFamily="2" charset="-78"/>
              </a:rPr>
              <a:t>Cannon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altLang="zh-CN" sz="2800">
                <a:latin typeface="Traditional Arabic" pitchFamily="2" charset="-78"/>
                <a:ea typeface="SimSun-ExtB" pitchFamily="49" charset="-122"/>
                <a:cs typeface="Traditional Arabic" pitchFamily="2" charset="-78"/>
              </a:rPr>
              <a:t>Cannon with Physics</a:t>
            </a:r>
            <a:endParaRPr lang="zh-CN" altLang="en-US" sz="2800">
              <a:latin typeface="Traditional Arabic" pitchFamily="2" charset="-78"/>
              <a:ea typeface="SimSun-ExtB" pitchFamily="49" charset="-122"/>
              <a:cs typeface="Traditional Arabic" pitchFamily="2" charset="-78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75528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800" dirty="0">
                <a:latin typeface="Traditional Arabic" pitchFamily="2" charset="-78"/>
                <a:ea typeface="SimSun-ExtB" pitchFamily="49" charset="-122"/>
                <a:cs typeface="Traditional Arabic" pitchFamily="2" charset="-78"/>
              </a:rPr>
              <a:t>Whack-a-Mole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>
                <a:latin typeface="Traditional Arabic" pitchFamily="2" charset="-78"/>
                <a:ea typeface="SimSun-ExtB" pitchFamily="49" charset="-122"/>
                <a:cs typeface="Traditional Arabic" pitchFamily="2" charset="-78"/>
              </a:rPr>
              <a:t>Snake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>
                <a:latin typeface="Traditional Arabic" pitchFamily="2" charset="-78"/>
                <a:ea typeface="SimSun-ExtB" pitchFamily="49" charset="-122"/>
                <a:cs typeface="Traditional Arabic" pitchFamily="2" charset="-78"/>
              </a:rPr>
              <a:t>Fred's Bad Day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>
                <a:latin typeface="Traditional Arabic" pitchFamily="2" charset="-78"/>
                <a:ea typeface="SimSun-ExtB" pitchFamily="49" charset="-122"/>
                <a:cs typeface="Traditional Arabic" pitchFamily="2" charset="-78"/>
              </a:rPr>
              <a:t>Breakout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>
                <a:latin typeface="Traditional Arabic" pitchFamily="2" charset="-78"/>
                <a:ea typeface="SimSun-ExtB" pitchFamily="49" charset="-122"/>
                <a:cs typeface="Traditional Arabic" pitchFamily="2" charset="-78"/>
              </a:rPr>
              <a:t>Breakout </a:t>
            </a:r>
            <a:r>
              <a:rPr lang="en-US" altLang="zh-CN" sz="2800">
                <a:latin typeface="Traditional Arabic" pitchFamily="2" charset="-78"/>
                <a:ea typeface="SimSun-ExtB" pitchFamily="49" charset="-122"/>
                <a:cs typeface="Traditional Arabic" pitchFamily="2" charset="-78"/>
              </a:rPr>
              <a:t>with High Scores</a:t>
            </a:r>
            <a:endParaRPr lang="en-US" altLang="zh-CN" sz="2800" dirty="0">
              <a:latin typeface="Traditional Arabic" pitchFamily="2" charset="-78"/>
              <a:ea typeface="SimSun-ExtB" pitchFamily="49" charset="-122"/>
              <a:cs typeface="Traditional Arabic" pitchFamily="2" charset="-78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>
                <a:latin typeface="Traditional Arabic" pitchFamily="2" charset="-78"/>
                <a:ea typeface="SimSun-ExtB" pitchFamily="49" charset="-122"/>
                <a:cs typeface="Traditional Arabic" pitchFamily="2" charset="-78"/>
              </a:rPr>
              <a:t>Bomber Pilot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>
                <a:latin typeface="Traditional Arabic" pitchFamily="2" charset="-78"/>
                <a:ea typeface="SimSun-ExtB" pitchFamily="49" charset="-122"/>
                <a:cs typeface="Traditional Arabic" pitchFamily="2" charset="-78"/>
              </a:rPr>
              <a:t>Tetrominoes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>
                <a:latin typeface="Traditional Arabic" pitchFamily="2" charset="-78"/>
                <a:ea typeface="SimSun-ExtB" pitchFamily="49" charset="-122"/>
                <a:cs typeface="Traditional Arabic" pitchFamily="2" charset="-78"/>
              </a:rPr>
              <a:t>Tic-Tac-Toe</a:t>
            </a:r>
            <a:endParaRPr lang="en-US" altLang="zh-CN" sz="2800" dirty="0">
              <a:latin typeface="Traditional Arabic" pitchFamily="2" charset="-78"/>
              <a:ea typeface="SimSun-ExtB" pitchFamily="49" charset="-122"/>
              <a:cs typeface="Traditional Arabic" pitchFamily="2" charset="-78"/>
            </a:endParaRPr>
          </a:p>
        </p:txBody>
      </p:sp>
      <p:sp>
        <p:nvSpPr>
          <p:cNvPr id="3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71800" y="165100"/>
            <a:ext cx="3784600" cy="132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>
            <a:normAutofit fontScale="92500"/>
          </a:bodyPr>
          <a:lstStyle/>
          <a:p>
            <a:r>
              <a:rPr lang="en-US" sz="1600"/>
              <a:t>I don't have time to teach these in class, but they contain interesting features.</a:t>
            </a:r>
          </a:p>
          <a:p>
            <a:endParaRPr lang="en-US" sz="1600"/>
          </a:p>
          <a:p>
            <a:r>
              <a:rPr lang="en-US" sz="1600"/>
              <a:t>Look at the code, and if you don't understand it, please contact me.</a:t>
            </a:r>
          </a:p>
        </p:txBody>
      </p:sp>
    </p:spTree>
    <p:extLst>
      <p:ext uri="{BB962C8B-B14F-4D97-AF65-F5344CB8AC3E}">
        <p14:creationId xmlns:p14="http://schemas.microsoft.com/office/powerpoint/2010/main" val="244959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</a:t>
            </a:r>
            <a:r>
              <a:rPr lang="en-US" dirty="0"/>
              <a:t>more complex version of pong.py</a:t>
            </a:r>
          </a:p>
          <a:p>
            <a:endParaRPr lang="en-US" dirty="0"/>
          </a:p>
          <a:p>
            <a:r>
              <a:rPr lang="en-US" dirty="0"/>
              <a:t>The wall is a single </a:t>
            </a:r>
            <a:r>
              <a:rPr lang="en-US"/>
              <a:t>sprite that </a:t>
            </a:r>
            <a:r>
              <a:rPr lang="en-US" dirty="0"/>
              <a:t>stores a list of (x,y,w,h) rectangles in self.bricks</a:t>
            </a:r>
          </a:p>
          <a:p>
            <a:pPr lvl="1"/>
            <a:r>
              <a:rPr lang="en-US" dirty="0"/>
              <a:t>see build() in the Wall class</a:t>
            </a:r>
          </a:p>
          <a:p>
            <a:pPr lvl="1"/>
            <a:endParaRPr lang="en-US" dirty="0"/>
          </a:p>
          <a:p>
            <a:r>
              <a:rPr lang="en-US" dirty="0"/>
              <a:t>Wall.draw() draws a single brick image multiple times at each of the (x,y</a:t>
            </a:r>
            <a:r>
              <a:rPr lang="en-US"/>
              <a:t>) rectangle coordinates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86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9450" y="1457325"/>
            <a:ext cx="7886700" cy="4351338"/>
          </a:xfrm>
        </p:spPr>
        <p:txBody>
          <a:bodyPr/>
          <a:lstStyle/>
          <a:p>
            <a:r>
              <a:rPr lang="en-US" dirty="0"/>
              <a:t>The ball rebounds from the bat in </a:t>
            </a:r>
            <a:r>
              <a:rPr lang="en-US"/>
              <a:t>a complex </a:t>
            </a:r>
            <a:r>
              <a:rPr lang="en-US" dirty="0"/>
              <a:t>way along the x-axis</a:t>
            </a:r>
          </a:p>
          <a:p>
            <a:pPr lvl="1"/>
            <a:r>
              <a:rPr lang="en-US" dirty="0"/>
              <a:t>it depends on the position of the ball's center relative to the bat's center</a:t>
            </a:r>
          </a:p>
          <a:p>
            <a:pPr lvl="2"/>
            <a:r>
              <a:rPr lang="en-US" dirty="0"/>
              <a:t>see Ball.batRebound() and Ball.update()</a:t>
            </a:r>
          </a:p>
          <a:p>
            <a:pPr lvl="2"/>
            <a:endParaRPr lang="en-US" dirty="0"/>
          </a:p>
          <a:p>
            <a:r>
              <a:rPr lang="en-US" dirty="0"/>
              <a:t>The ball rebounds off a brick differently depending on if it hits the sides or top/bottom of the brick's rectangle.</a:t>
            </a:r>
          </a:p>
          <a:p>
            <a:pPr lvl="1"/>
            <a:r>
              <a:rPr lang="en-US" dirty="0"/>
              <a:t>see Ball.update()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29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Unlike pong.py, there is no Block class since the collisions on the walls are implemented using scrWidth and scrHeight calculations</a:t>
            </a:r>
          </a:p>
          <a:p>
            <a:pPr lvl="1"/>
            <a:r>
              <a:rPr lang="en-US" dirty="0"/>
              <a:t>see Ball.update()</a:t>
            </a:r>
          </a:p>
          <a:p>
            <a:pPr lvl="1"/>
            <a:endParaRPr lang="en-US" dirty="0"/>
          </a:p>
          <a:p>
            <a:r>
              <a:rPr lang="en-US" dirty="0"/>
              <a:t>If the player removes all the bricks, the wall is recreated; the game continues until the no. of lives == 0</a:t>
            </a:r>
          </a:p>
          <a:p>
            <a:pPr lvl="1"/>
            <a:r>
              <a:rPr lang="en-US" dirty="0"/>
              <a:t>see call to wall.build() at the end of Ball.update()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28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Breakout </a:t>
            </a:r>
            <a:r>
              <a:rPr lang="en-US"/>
              <a:t>with High Scores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604965"/>
            <a:ext cx="624840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27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Entry at Game 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690691"/>
            <a:ext cx="6248400" cy="49339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874000" y="4483100"/>
            <a:ext cx="914400" cy="17653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you</a:t>
            </a:r>
          </a:p>
          <a:p>
            <a:r>
              <a:rPr lang="en-US"/>
              <a:t>type the</a:t>
            </a:r>
          </a:p>
          <a:p>
            <a:r>
              <a:rPr lang="en-US"/>
              <a:t>name and</a:t>
            </a:r>
          </a:p>
          <a:p>
            <a:r>
              <a:rPr lang="en-US"/>
              <a:t>then enter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118100" y="4483100"/>
            <a:ext cx="2755900" cy="6477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539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Scores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90691"/>
            <a:ext cx="6248400" cy="4933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4300" y="4279900"/>
            <a:ext cx="914400" cy="17653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these</a:t>
            </a:r>
          </a:p>
          <a:p>
            <a:r>
              <a:rPr lang="en-US"/>
              <a:t>scores</a:t>
            </a:r>
          </a:p>
          <a:p>
            <a:r>
              <a:rPr lang="en-US"/>
              <a:t>are</a:t>
            </a:r>
          </a:p>
          <a:p>
            <a:r>
              <a:rPr lang="en-US"/>
              <a:t>remembered</a:t>
            </a:r>
          </a:p>
          <a:p>
            <a:r>
              <a:rPr lang="en-US"/>
              <a:t>across</a:t>
            </a:r>
          </a:p>
          <a:p>
            <a:r>
              <a:rPr lang="en-US"/>
              <a:t>games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825500" y="4051300"/>
            <a:ext cx="990600" cy="431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61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524" y="1690691"/>
            <a:ext cx="7222952" cy="4433018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4660900" y="2298700"/>
            <a:ext cx="4038600" cy="41148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97600" y="1917700"/>
            <a:ext cx="1744576" cy="3810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new classes</a:t>
            </a:r>
          </a:p>
        </p:txBody>
      </p:sp>
    </p:spTree>
    <p:extLst>
      <p:ext uri="{BB962C8B-B14F-4D97-AF65-F5344CB8AC3E}">
        <p14:creationId xmlns:p14="http://schemas.microsoft.com/office/powerpoint/2010/main" val="260989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The </a:t>
            </a:r>
            <a:r>
              <a:rPr lang="en-US" dirty="0"/>
              <a:t>NameBox and </a:t>
            </a:r>
            <a:r>
              <a:rPr lang="en-US"/>
              <a:t>HighScores classes are imported into main:</a:t>
            </a:r>
            <a:endParaRPr lang="en-US" dirty="0"/>
          </a:p>
          <a:p>
            <a:pPr marL="3429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from NameBox import NameBox</a:t>
            </a:r>
          </a:p>
          <a:p>
            <a:pPr marL="342900" lvl="1" indent="0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from HighScores import HighScores</a:t>
            </a:r>
          </a:p>
          <a:p>
            <a:pPr lvl="1"/>
            <a:endParaRPr lang="en-US" dirty="0"/>
          </a:p>
          <a:p>
            <a:r>
              <a:rPr lang="en-US" dirty="0"/>
              <a:t>Two extra game state booleans: enteringName and showingScores</a:t>
            </a:r>
          </a:p>
          <a:p>
            <a:pPr lvl="1"/>
            <a:r>
              <a:rPr lang="en-US" dirty="0"/>
              <a:t>gameOver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enteringName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showingScores</a:t>
            </a:r>
          </a:p>
          <a:p>
            <a:pPr lvl="1"/>
            <a:r>
              <a:rPr lang="en-US"/>
              <a:t>represents </a:t>
            </a:r>
            <a:r>
              <a:rPr lang="en-US" i="1">
                <a:solidFill>
                  <a:srgbClr val="0070C0"/>
                </a:solidFill>
              </a:rPr>
              <a:t>3 </a:t>
            </a:r>
            <a:r>
              <a:rPr lang="en-US" i="1" dirty="0">
                <a:solidFill>
                  <a:srgbClr val="0070C0"/>
                </a:solidFill>
              </a:rPr>
              <a:t>stages of finishing</a:t>
            </a:r>
          </a:p>
          <a:p>
            <a:pPr lvl="1"/>
            <a:r>
              <a:rPr lang="en-US" dirty="0"/>
              <a:t>gameOver is implemented using a lives counter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9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270000"/>
            <a:ext cx="7886700" cy="4906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Redirection of text input to NameBox object inside event handling</a:t>
            </a:r>
          </a:p>
          <a:p>
            <a:endParaRPr lang="en-US" dirty="0"/>
          </a:p>
          <a:p>
            <a:r>
              <a:rPr lang="en-US" dirty="0"/>
              <a:t>The NameBox object deals with text entry, and handles backspaces</a:t>
            </a:r>
          </a:p>
          <a:p>
            <a:endParaRPr lang="en-US" dirty="0"/>
          </a:p>
          <a:p>
            <a:r>
              <a:rPr lang="en-US" dirty="0"/>
              <a:t>The HighScores class stores a Python list of (name,score) pairs in a binary file using the Pickle module</a:t>
            </a:r>
          </a:p>
          <a:p>
            <a:endParaRPr lang="en-US" dirty="0"/>
          </a:p>
          <a:p>
            <a:r>
              <a:rPr lang="en-US" dirty="0"/>
              <a:t>The list is sorted, and only the top-10 highest scores are stored in the 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64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Bomber Pilot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1866513"/>
            <a:ext cx="5537200" cy="437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516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Whack-a-Mole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958" y="1841499"/>
            <a:ext cx="5311542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808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Screen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29859"/>
            <a:ext cx="5740400" cy="4532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674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24" y="1419224"/>
            <a:ext cx="6667365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264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This is a top-down scroller, similar to the "Skier" example, except the plane appears to be moving </a:t>
            </a:r>
            <a:r>
              <a:rPr lang="en-US" b="1" dirty="0"/>
              <a:t>up</a:t>
            </a:r>
            <a:r>
              <a:rPr lang="en-US" dirty="0"/>
              <a:t> the screen.</a:t>
            </a:r>
          </a:p>
          <a:p>
            <a:endParaRPr lang="en-US" dirty="0"/>
          </a:p>
          <a:p>
            <a:r>
              <a:rPr lang="en-US" dirty="0"/>
              <a:t>In fact, the plane does not move vertically, instead the clouds, islands, and the ocean background move </a:t>
            </a:r>
            <a:r>
              <a:rPr lang="en-US" b="1" dirty="0"/>
              <a:t>down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 ocean background resets when the top of its image reaches the top of the window</a:t>
            </a:r>
          </a:p>
          <a:p>
            <a:pPr lvl="1"/>
            <a:r>
              <a:rPr lang="en-US" dirty="0"/>
              <a:t>the reset causes the bottom of the image to be aligned with the bottom of the window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18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927100"/>
            <a:ext cx="7886700" cy="5249863"/>
          </a:xfrm>
        </p:spPr>
        <p:txBody>
          <a:bodyPr/>
          <a:lstStyle/>
          <a:p>
            <a:r>
              <a:rPr lang="en-US" dirty="0"/>
              <a:t>The start screen is generated by </a:t>
            </a:r>
            <a:r>
              <a:rPr lang="en-US"/>
              <a:t>calling renderInstructions() with </a:t>
            </a:r>
            <a:r>
              <a:rPr lang="en-US" dirty="0"/>
              <a:t>a list of text lines.</a:t>
            </a:r>
          </a:p>
          <a:p>
            <a:endParaRPr lang="en-US" dirty="0"/>
          </a:p>
          <a:p>
            <a:r>
              <a:rPr lang="en-US" dirty="0"/>
              <a:t>There are two animated sprites: one for explosions, and another </a:t>
            </a:r>
            <a:r>
              <a:rPr lang="en-US"/>
              <a:t>for lightning.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7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Tetrominoes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590" y="1841499"/>
            <a:ext cx="5633210" cy="444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715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Screen and Instructions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2197099"/>
            <a:ext cx="3687119" cy="291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399" y="2197099"/>
            <a:ext cx="3687119" cy="291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854700" y="5194300"/>
            <a:ext cx="2133600" cy="4572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dirty="0"/>
              <a:t>Help instructions</a:t>
            </a:r>
          </a:p>
        </p:txBody>
      </p:sp>
    </p:spTree>
    <p:extLst>
      <p:ext uri="{BB962C8B-B14F-4D97-AF65-F5344CB8AC3E}">
        <p14:creationId xmlns:p14="http://schemas.microsoft.com/office/powerpoint/2010/main" val="235073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350" y="1466850"/>
            <a:ext cx="5085240" cy="447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319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clone of the famous "Tetris" game</a:t>
            </a:r>
          </a:p>
          <a:p>
            <a:pPr lvl="1"/>
            <a:r>
              <a:rPr lang="en-US" dirty="0"/>
              <a:t>https://en.wikipedia.org/wiki/Tetris</a:t>
            </a:r>
          </a:p>
          <a:p>
            <a:pPr lvl="1"/>
            <a:endParaRPr lang="en-US" dirty="0"/>
          </a:p>
          <a:p>
            <a:r>
              <a:rPr lang="en-US" dirty="0"/>
              <a:t>This code is based on the game in Chapter 7 of "</a:t>
            </a:r>
            <a:r>
              <a:rPr lang="en-US" i="1" dirty="0"/>
              <a:t>Making Games with Python and Pygame</a:t>
            </a:r>
            <a:r>
              <a:rPr lang="en-US" dirty="0"/>
              <a:t>" by Al. Sweigart, but changed to </a:t>
            </a:r>
            <a:r>
              <a:rPr lang="en-US"/>
              <a:t>use classes,  sprites, </a:t>
            </a:r>
            <a:r>
              <a:rPr lang="en-US" dirty="0"/>
              <a:t>and a simpler game loop</a:t>
            </a:r>
          </a:p>
          <a:p>
            <a:pPr lvl="1"/>
            <a:r>
              <a:rPr lang="en-US" dirty="0"/>
              <a:t>a copy of the chapter is included in "tets.pdf"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32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1350" y="1003300"/>
            <a:ext cx="7886700" cy="50720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game can be paused, </a:t>
            </a:r>
            <a:r>
              <a:rPr lang="en-US"/>
              <a:t>and help shown</a:t>
            </a:r>
            <a:endParaRPr lang="en-US" dirty="0"/>
          </a:p>
          <a:p>
            <a:pPr lvl="1"/>
            <a:r>
              <a:rPr lang="en-US" dirty="0"/>
              <a:t>requires game state variables isPaused and showHelp</a:t>
            </a:r>
          </a:p>
          <a:p>
            <a:pPr lvl="1"/>
            <a:endParaRPr lang="en-US" dirty="0"/>
          </a:p>
          <a:p>
            <a:r>
              <a:rPr lang="en-US" dirty="0"/>
              <a:t>Two classes:</a:t>
            </a:r>
          </a:p>
          <a:p>
            <a:pPr lvl="1"/>
            <a:r>
              <a:rPr lang="en-US" dirty="0"/>
              <a:t>TetPiece: represents the current falling piece</a:t>
            </a:r>
          </a:p>
          <a:p>
            <a:pPr lvl="1"/>
            <a:r>
              <a:rPr lang="en-US" dirty="0"/>
              <a:t>TetBoard: represents the board, including all the </a:t>
            </a:r>
            <a:r>
              <a:rPr lang="en-US"/>
              <a:t>squares at </a:t>
            </a:r>
            <a:r>
              <a:rPr lang="en-US" dirty="0"/>
              <a:t>the bottom of the board</a:t>
            </a:r>
          </a:p>
          <a:p>
            <a:pPr lvl="1"/>
            <a:endParaRPr lang="en-US" dirty="0"/>
          </a:p>
          <a:p>
            <a:r>
              <a:rPr lang="en-US" dirty="0"/>
              <a:t>Two time-constraints: </a:t>
            </a:r>
          </a:p>
          <a:p>
            <a:pPr lvl="1"/>
            <a:r>
              <a:rPr lang="en-US" dirty="0"/>
              <a:t>a piece is moved down after a fixed amount of time, which gets less as the game progresses</a:t>
            </a:r>
          </a:p>
          <a:p>
            <a:pPr lvl="1"/>
            <a:r>
              <a:rPr lang="en-US" dirty="0"/>
              <a:t>a user can only press a key every 0.1 sec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38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63" y="1566863"/>
            <a:ext cx="547687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838201"/>
            <a:ext cx="7886700" cy="1295400"/>
          </a:xfrm>
        </p:spPr>
        <p:txBody>
          <a:bodyPr/>
          <a:lstStyle/>
          <a:p>
            <a:r>
              <a:rPr lang="en-US" dirty="0"/>
              <a:t>TetPiece stores the definition of the 7 shapes for the pieces, which are made up of 4 squares each.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781050" y="3860800"/>
            <a:ext cx="7886700" cy="2590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Each shape </a:t>
            </a:r>
            <a:r>
              <a:rPr lang="en-US"/>
              <a:t>template defines </a:t>
            </a:r>
            <a:r>
              <a:rPr lang="en-US" dirty="0"/>
              <a:t>the look of the piece when it </a:t>
            </a:r>
            <a:r>
              <a:rPr lang="en-US"/>
              <a:t>is rotated 90</a:t>
            </a:r>
            <a:r>
              <a:rPr lang="en-US">
                <a:sym typeface="Symbol"/>
              </a:rPr>
              <a:t></a:t>
            </a:r>
            <a:r>
              <a:rPr lang="en-US"/>
              <a:t>, </a:t>
            </a:r>
            <a:r>
              <a:rPr lang="en-US" dirty="0"/>
              <a:t>so a template may consist of at most 4 different 'shapes'</a:t>
            </a:r>
          </a:p>
          <a:p>
            <a:pPr lvl="1"/>
            <a:r>
              <a:rPr lang="en-US" dirty="0"/>
              <a:t>this large amount of data makes the coding of shape rotation much smaller</a:t>
            </a:r>
          </a:p>
        </p:txBody>
      </p:sp>
    </p:spTree>
    <p:extLst>
      <p:ext uri="{BB962C8B-B14F-4D97-AF65-F5344CB8AC3E}">
        <p14:creationId xmlns:p14="http://schemas.microsoft.com/office/powerpoint/2010/main" val="426258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313" y="1647825"/>
            <a:ext cx="5043487" cy="4501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410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863600"/>
            <a:ext cx="7886700" cy="5313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TetBoard class stores the squares on the board in a self.board 2D list.</a:t>
            </a:r>
          </a:p>
          <a:p>
            <a:pPr lvl="1"/>
            <a:r>
              <a:rPr lang="en-US" dirty="0"/>
              <a:t>board[x][y], where y is the row</a:t>
            </a:r>
          </a:p>
          <a:p>
            <a:pPr lvl="1"/>
            <a:r>
              <a:rPr lang="en-US" dirty="0"/>
              <a:t>y == 0 is the top row of squares in the board</a:t>
            </a:r>
          </a:p>
          <a:p>
            <a:endParaRPr lang="en-US" dirty="0"/>
          </a:p>
          <a:p>
            <a:r>
              <a:rPr lang="en-US" dirty="0"/>
              <a:t>When a piece lands on the board, the squares in the piece are added to the squares already in self.board, and any complete rows (lines) are deleted.</a:t>
            </a:r>
          </a:p>
          <a:p>
            <a:endParaRPr lang="en-US" dirty="0"/>
          </a:p>
          <a:p>
            <a:r>
              <a:rPr lang="en-US" dirty="0"/>
              <a:t>When a line is deleted, the rows (lines) above it must be moved down</a:t>
            </a:r>
          </a:p>
          <a:p>
            <a:pPr lvl="1"/>
            <a:r>
              <a:rPr lang="en-US" dirty="0"/>
              <a:t>this means moving row y to row y+1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51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Tic-Tac-Toe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824" y="2139873"/>
            <a:ext cx="2276475" cy="2578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46800" y="3213099"/>
            <a:ext cx="2590800" cy="9905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noAutofit/>
          </a:bodyPr>
          <a:lstStyle/>
          <a:p>
            <a:r>
              <a:rPr lang="en-US" sz="2400"/>
              <a:t>You (o) versus the computer (x)</a:t>
            </a:r>
          </a:p>
        </p:txBody>
      </p:sp>
    </p:spTree>
    <p:extLst>
      <p:ext uri="{BB962C8B-B14F-4D97-AF65-F5344CB8AC3E}">
        <p14:creationId xmlns:p14="http://schemas.microsoft.com/office/powerpoint/2010/main" val="223190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543" y="2109788"/>
            <a:ext cx="4897895" cy="3617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269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turn-based </a:t>
            </a:r>
            <a:r>
              <a:rPr lang="en-US" dirty="0"/>
              <a:t>game, where the other player is the computer.</a:t>
            </a:r>
          </a:p>
          <a:p>
            <a:endParaRPr lang="en-US" dirty="0"/>
          </a:p>
          <a:p>
            <a:r>
              <a:rPr lang="en-US" dirty="0"/>
              <a:t>The turn state is implemented using a isPlayerTurn boolean.</a:t>
            </a:r>
          </a:p>
          <a:p>
            <a:endParaRPr lang="en-US" dirty="0"/>
          </a:p>
          <a:p>
            <a:r>
              <a:rPr lang="en-US" dirty="0"/>
              <a:t>The computer player is implemented by the XMachine class</a:t>
            </a:r>
          </a:p>
          <a:p>
            <a:pPr lvl="1"/>
            <a:r>
              <a:rPr lang="en-US" dirty="0"/>
              <a:t>so named since it is the "X" player in the game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87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2150" y="889001"/>
            <a:ext cx="7886700" cy="5041900"/>
          </a:xfrm>
        </p:spPr>
        <p:txBody>
          <a:bodyPr>
            <a:normAutofit/>
          </a:bodyPr>
          <a:lstStyle/>
          <a:p>
            <a:r>
              <a:rPr lang="en-US" dirty="0"/>
              <a:t>Both XMachine and the human player use the Board class, </a:t>
            </a:r>
            <a:r>
              <a:rPr lang="en-US"/>
              <a:t>which is the Tic-Tac-Toe board</a:t>
            </a:r>
            <a:endParaRPr lang="en-US" dirty="0"/>
          </a:p>
          <a:p>
            <a:pPr lvl="1"/>
            <a:r>
              <a:rPr lang="en-US" dirty="0"/>
              <a:t>the board </a:t>
            </a:r>
            <a:r>
              <a:rPr lang="en-US"/>
              <a:t>is a </a:t>
            </a:r>
            <a:r>
              <a:rPr lang="en-US" dirty="0"/>
              <a:t>9 element list using the format:</a:t>
            </a:r>
          </a:p>
          <a:p>
            <a:pPr marL="342900" lvl="1" indent="0">
              <a:buNone/>
            </a:pPr>
            <a:r>
              <a:rPr lang="en-US" sz="2000" dirty="0"/>
              <a:t>             0  1  2</a:t>
            </a:r>
          </a:p>
          <a:p>
            <a:pPr marL="342900" lvl="1" indent="0">
              <a:buNone/>
            </a:pPr>
            <a:r>
              <a:rPr lang="en-US" sz="2000" dirty="0"/>
              <a:t>             3  4  5</a:t>
            </a:r>
          </a:p>
          <a:p>
            <a:pPr marL="342900" lvl="1" indent="0">
              <a:buNone/>
            </a:pPr>
            <a:r>
              <a:rPr lang="en-US" sz="2000" dirty="0"/>
              <a:t>             6  7  8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XMachine is not a clever </a:t>
            </a:r>
            <a:r>
              <a:rPr lang="en-US" b="1" dirty="0">
                <a:solidFill>
                  <a:srgbClr val="0070C0"/>
                </a:solidFill>
              </a:rPr>
              <a:t>Artificial Intelligence</a:t>
            </a:r>
            <a:r>
              <a:rPr lang="en-US" dirty="0"/>
              <a:t> (AI) program since Tic-Tac-Toe is so simple</a:t>
            </a:r>
          </a:p>
          <a:p>
            <a:pPr lvl="1"/>
            <a:r>
              <a:rPr lang="en-US" dirty="0"/>
              <a:t>XMachine checks all the 8 ways of winning in TicTacToe – 3 across, 3 down, and 2 diagonals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40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Menu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2" y="1665288"/>
            <a:ext cx="7170738" cy="4702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131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24" y="1657349"/>
            <a:ext cx="3241675" cy="4337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8984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menuTest.py is </a:t>
            </a:r>
            <a:r>
              <a:rPr lang="en-US" b="1" dirty="0"/>
              <a:t>not a game</a:t>
            </a:r>
            <a:r>
              <a:rPr lang="en-US" dirty="0"/>
              <a:t>, but an example of </a:t>
            </a:r>
            <a:r>
              <a:rPr lang="en-US"/>
              <a:t>how to use Button objects to </a:t>
            </a:r>
            <a:r>
              <a:rPr lang="en-US" dirty="0"/>
              <a:t>build a menu.</a:t>
            </a:r>
          </a:p>
          <a:p>
            <a:endParaRPr lang="en-US" dirty="0"/>
          </a:p>
          <a:p>
            <a:r>
              <a:rPr lang="en-US" dirty="0"/>
              <a:t>This Button class is a slightly extended version of the Button class in the Skier game</a:t>
            </a:r>
          </a:p>
          <a:p>
            <a:pPr lvl="1"/>
            <a:r>
              <a:rPr lang="en-US" dirty="0"/>
              <a:t>this class changes the color of the button when the mouse moves over it</a:t>
            </a:r>
          </a:p>
          <a:p>
            <a:pPr lvl="1"/>
            <a:endParaRPr lang="en-US" dirty="0"/>
          </a:p>
          <a:p>
            <a:r>
              <a:rPr lang="en-US" dirty="0"/>
              <a:t>The menu items can be selected by mouse clicking </a:t>
            </a:r>
            <a:r>
              <a:rPr lang="en-US" i="1" dirty="0"/>
              <a:t>or</a:t>
            </a:r>
            <a:r>
              <a:rPr lang="en-US" dirty="0"/>
              <a:t> by using the up, down and enter keys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13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5950" y="1333501"/>
            <a:ext cx="7886700" cy="4533900"/>
          </a:xfrm>
        </p:spPr>
        <p:txBody>
          <a:bodyPr/>
          <a:lstStyle/>
          <a:p>
            <a:r>
              <a:rPr lang="en-US"/>
              <a:t>The button objects are stored in a list called buttons in main</a:t>
            </a:r>
          </a:p>
          <a:p>
            <a:endParaRPr lang="en-US"/>
          </a:p>
          <a:p>
            <a:r>
              <a:rPr lang="en-US"/>
              <a:t>The </a:t>
            </a:r>
            <a:r>
              <a:rPr lang="en-US" dirty="0"/>
              <a:t>buttons do not do anything themselves. </a:t>
            </a:r>
          </a:p>
          <a:p>
            <a:r>
              <a:rPr lang="en-US" dirty="0"/>
              <a:t>Instead when a button is selected, </a:t>
            </a:r>
            <a:r>
              <a:rPr lang="en-US"/>
              <a:t>the game loop </a:t>
            </a:r>
            <a:r>
              <a:rPr lang="en-US" dirty="0"/>
              <a:t>sets a pressedIdx variable to the index number of </a:t>
            </a:r>
            <a:r>
              <a:rPr lang="en-US"/>
              <a:t>the button in the list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selection of a button plays a 'click' sound.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120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10. Card Game Basics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1558925"/>
            <a:ext cx="6248400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010400" y="355600"/>
            <a:ext cx="1790700" cy="1041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the Deck object</a:t>
            </a:r>
          </a:p>
          <a:p>
            <a:r>
              <a:rPr lang="en-US"/>
              <a:t>showing the</a:t>
            </a:r>
          </a:p>
          <a:p>
            <a:r>
              <a:rPr lang="en-US"/>
              <a:t>current top card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880100" y="1117600"/>
            <a:ext cx="1130300" cy="1219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7000" y="2832100"/>
            <a:ext cx="1790700" cy="660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two Hand objects</a:t>
            </a:r>
          </a:p>
          <a:p>
            <a:r>
              <a:rPr lang="en-US"/>
              <a:t>each with 5 cards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7000" y="4381500"/>
            <a:ext cx="1790700" cy="18923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the cards are</a:t>
            </a:r>
          </a:p>
          <a:p>
            <a:r>
              <a:rPr lang="en-US"/>
              <a:t>manipulated</a:t>
            </a:r>
          </a:p>
          <a:p>
            <a:r>
              <a:rPr lang="en-US"/>
              <a:t>using the three</a:t>
            </a:r>
          </a:p>
          <a:p>
            <a:r>
              <a:rPr lang="en-US"/>
              <a:t>mouse buttons</a:t>
            </a:r>
          </a:p>
          <a:p>
            <a:r>
              <a:rPr lang="en-US"/>
              <a:t>and mouse</a:t>
            </a:r>
          </a:p>
          <a:p>
            <a:r>
              <a:rPr lang="en-US"/>
              <a:t>dragging</a:t>
            </a:r>
          </a:p>
        </p:txBody>
      </p:sp>
    </p:spTree>
    <p:extLst>
      <p:ext uri="{BB962C8B-B14F-4D97-AF65-F5344CB8AC3E}">
        <p14:creationId xmlns:p14="http://schemas.microsoft.com/office/powerpoint/2010/main" val="371826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shovel follows </a:t>
            </a:r>
            <a:r>
              <a:rPr lang="en-US" dirty="0"/>
              <a:t>the mouse</a:t>
            </a:r>
          </a:p>
          <a:p>
            <a:pPr lvl="1"/>
            <a:r>
              <a:rPr lang="en-US"/>
              <a:t>uses </a:t>
            </a:r>
            <a:r>
              <a:rPr lang="en-US" dirty="0"/>
              <a:t>MOUSEMOTION and MOUSEBUTTONDOWN events in the game loop</a:t>
            </a:r>
          </a:p>
          <a:p>
            <a:pPr lvl="1"/>
            <a:endParaRPr lang="en-US" dirty="0"/>
          </a:p>
          <a:p>
            <a:r>
              <a:rPr lang="en-US"/>
              <a:t>Displays </a:t>
            </a:r>
            <a:r>
              <a:rPr lang="en-US" dirty="0"/>
              <a:t>the passing time in seconds</a:t>
            </a:r>
          </a:p>
          <a:p>
            <a:pPr lvl="1"/>
            <a:r>
              <a:rPr lang="en-US" dirty="0"/>
              <a:t>uses </a:t>
            </a:r>
            <a:r>
              <a:rPr lang="en-US"/>
              <a:t>pygame.time.get_ticks(), which returns milliseconds, ms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12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Classes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413" y="593725"/>
            <a:ext cx="4219575" cy="584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141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Basic classes for Card, Deck and Hand along with a game loop that allows card movement, card flipping, card position resetting, and deck rotation</a:t>
            </a:r>
          </a:p>
          <a:p>
            <a:endParaRPr lang="en-US"/>
          </a:p>
          <a:p>
            <a:r>
              <a:rPr lang="en-US"/>
              <a:t>The cards in a hand can be moved by selecting and dragging with the left mouse button.</a:t>
            </a:r>
          </a:p>
          <a:p>
            <a:endParaRPr lang="en-US"/>
          </a:p>
          <a:p>
            <a:r>
              <a:rPr lang="en-US"/>
              <a:t>The position of the cards in the hands can be reset to their starting position by clicking on any card using the middle mouse button.</a:t>
            </a: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Interesting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75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card can be turned over by clicking on it using the right mouse button.</a:t>
            </a:r>
          </a:p>
          <a:p>
            <a:endParaRPr lang="en-US"/>
          </a:p>
          <a:p>
            <a:r>
              <a:rPr lang="en-US"/>
              <a:t>The top card of the deck can be moved to the bottom by clicking on it with the left mouse button.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47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11. Tank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53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0" y="1586384"/>
            <a:ext cx="5911850" cy="4666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747686" y="4522573"/>
            <a:ext cx="1396314" cy="642551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Made from</a:t>
            </a:r>
          </a:p>
          <a:p>
            <a:r>
              <a:rPr lang="en-US"/>
              <a:t>Brick sprites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6734432" y="4843849"/>
            <a:ext cx="1013254" cy="3212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97393" y="770239"/>
            <a:ext cx="1515763" cy="477794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Shell sprites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449330" y="1248033"/>
            <a:ext cx="205944" cy="181644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01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Classes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037" y="1814513"/>
            <a:ext cx="5495925" cy="43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423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The tank sprite is rotatable, and can move forwards and backwards.</a:t>
            </a:r>
          </a:p>
          <a:p>
            <a:endParaRPr lang="en-US"/>
          </a:p>
          <a:p>
            <a:r>
              <a:rPr lang="en-US"/>
              <a:t>The tank can shoot Shell sprites forwards from its gun.</a:t>
            </a:r>
          </a:p>
          <a:p>
            <a:endParaRPr lang="en-US"/>
          </a:p>
          <a:p>
            <a:r>
              <a:rPr lang="en-US"/>
              <a:t>The walls are generated using 8x8 Brick sprites, which are destroyed when a Shell sprite hits them.</a:t>
            </a:r>
          </a:p>
          <a:p>
            <a:endParaRPr lang="en-US"/>
          </a:p>
          <a:p>
            <a:r>
              <a:rPr lang="en-US"/>
              <a:t>The walls are specified using a text-based 'map' which is converted into sprites at run-time.</a:t>
            </a: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Interesting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17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tank cannot drive off the window (because of BlockSprites) or through walls.</a:t>
            </a:r>
          </a:p>
          <a:p>
            <a:endParaRPr lang="en-US"/>
          </a:p>
          <a:p>
            <a:r>
              <a:rPr lang="en-US"/>
              <a:t>When a big-enougth hole has been made in a wall, the tank can drive through it.</a:t>
            </a:r>
          </a:p>
          <a:p>
            <a:endParaRPr lang="en-US"/>
          </a:p>
          <a:p>
            <a:r>
              <a:rPr lang="en-US"/>
              <a:t>The shell explosions are AnimSprite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13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12. Platformer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57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1711325"/>
            <a:ext cx="588645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1346889" y="3348681"/>
            <a:ext cx="12356" cy="14086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9622" y="3608173"/>
            <a:ext cx="815546" cy="753762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player</a:t>
            </a:r>
          </a:p>
          <a:p>
            <a:r>
              <a:rPr lang="en-US"/>
              <a:t>jump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0108" y="3002692"/>
            <a:ext cx="914400" cy="345989"/>
          </a:xfrm>
          <a:prstGeom prst="rect">
            <a:avLst/>
          </a:prstGeom>
        </p:spPr>
        <p:txBody>
          <a:bodyPr vert="horz" wrap="none" lIns="91440" tIns="45720" rIns="91440" bIns="45720" rtlCol="0">
            <a:normAutofit lnSpcReduction="10000"/>
          </a:bodyPr>
          <a:lstStyle/>
          <a:p>
            <a:r>
              <a:rPr lang="en-US"/>
              <a:t>fireballs</a:t>
            </a:r>
          </a:p>
        </p:txBody>
      </p:sp>
      <p:cxnSp>
        <p:nvCxnSpPr>
          <p:cNvPr id="11" name="Straight Arrow Connector 10"/>
          <p:cNvCxnSpPr>
            <a:stCxn id="8" idx="1"/>
          </p:cNvCxnSpPr>
          <p:nvPr/>
        </p:nvCxnSpPr>
        <p:spPr>
          <a:xfrm flipH="1" flipV="1">
            <a:off x="5968314" y="2854411"/>
            <a:ext cx="2001794" cy="3212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1"/>
          </p:cNvCxnSpPr>
          <p:nvPr/>
        </p:nvCxnSpPr>
        <p:spPr>
          <a:xfrm flipH="1">
            <a:off x="7154562" y="3175687"/>
            <a:ext cx="815546" cy="4448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1"/>
          </p:cNvCxnSpPr>
          <p:nvPr/>
        </p:nvCxnSpPr>
        <p:spPr>
          <a:xfrm flipH="1">
            <a:off x="7562335" y="3175687"/>
            <a:ext cx="407773" cy="1007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657600" y="6182498"/>
            <a:ext cx="914400" cy="345989"/>
          </a:xfrm>
          <a:prstGeom prst="rect">
            <a:avLst/>
          </a:prstGeom>
        </p:spPr>
        <p:txBody>
          <a:bodyPr vert="horz" wrap="none" lIns="91440" tIns="45720" rIns="91440" bIns="45720" rtlCol="0">
            <a:normAutofit lnSpcReduction="10000"/>
          </a:bodyPr>
          <a:lstStyle/>
          <a:p>
            <a:r>
              <a:rPr lang="en-US"/>
              <a:t>platforms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287795" y="5041557"/>
            <a:ext cx="902043" cy="1140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287795" y="5239265"/>
            <a:ext cx="123567" cy="9432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3027405" y="5325762"/>
            <a:ext cx="1260390" cy="8567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2594919" y="5325762"/>
            <a:ext cx="1692877" cy="8567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70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Classes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58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1657350"/>
            <a:ext cx="7899916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This is a simple side-scroller platform game</a:t>
            </a:r>
          </a:p>
          <a:p>
            <a:pPr lvl="1"/>
            <a:r>
              <a:rPr lang="en-US"/>
              <a:t>the player appears to move left and right, but doesn't actually move horizontally</a:t>
            </a:r>
          </a:p>
          <a:p>
            <a:pPr lvl="1"/>
            <a:r>
              <a:rPr lang="en-US"/>
              <a:t>instead the background, platforms, and fireballs move horizontally in the opposite direction</a:t>
            </a:r>
          </a:p>
          <a:p>
            <a:pPr lvl="1"/>
            <a:endParaRPr lang="en-US"/>
          </a:p>
          <a:p>
            <a:r>
              <a:rPr lang="en-US"/>
              <a:t>The player can jump up, and is affected by gravity which makes it come back down</a:t>
            </a:r>
          </a:p>
          <a:p>
            <a:pPr lvl="1"/>
            <a:r>
              <a:rPr lang="en-US"/>
              <a:t>it can land on a platform or on the floor (the base of the window)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Interesting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10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Snake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698625"/>
            <a:ext cx="396240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57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309816"/>
            <a:ext cx="7886700" cy="4867147"/>
          </a:xfrm>
        </p:spPr>
        <p:txBody>
          <a:bodyPr>
            <a:normAutofit lnSpcReduction="10000"/>
          </a:bodyPr>
          <a:lstStyle/>
          <a:p>
            <a:r>
              <a:rPr lang="en-US"/>
              <a:t>The platforms and goal are defined in a text-based map, which are converted into BlockSprite objects at run-time</a:t>
            </a:r>
          </a:p>
          <a:p>
            <a:pPr lvl="1"/>
            <a:r>
              <a:rPr lang="en-US"/>
              <a:t>a similar technique is used in the tank game for creating the walls as Bricks</a:t>
            </a:r>
          </a:p>
          <a:p>
            <a:pPr lvl="1"/>
            <a:endParaRPr lang="en-US"/>
          </a:p>
          <a:p>
            <a:r>
              <a:rPr lang="en-US"/>
              <a:t>The platforms and goal are created and managed by the World class</a:t>
            </a:r>
          </a:p>
          <a:p>
            <a:pPr lvl="1"/>
            <a:endParaRPr lang="en-US"/>
          </a:p>
          <a:p>
            <a:r>
              <a:rPr lang="en-US"/>
              <a:t>The platforms extend beyond the right-hand side of the window, but become visible as the player moves right.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4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background image was chosen such that it's left side matches its right side</a:t>
            </a:r>
          </a:p>
          <a:p>
            <a:pPr lvl="1"/>
            <a:r>
              <a:rPr lang="en-US"/>
              <a:t>the background moves left and right, but slower than the foreground platforms to mimic the idea that it is further away</a:t>
            </a:r>
          </a:p>
          <a:p>
            <a:pPr lvl="1"/>
            <a:r>
              <a:rPr lang="en-US"/>
              <a:t>it is sometimes necessary to draw two copies of the background so that it seemlessly covers the entire window </a:t>
            </a:r>
          </a:p>
          <a:p>
            <a:pPr lvl="1"/>
            <a:r>
              <a:rPr lang="en-US"/>
              <a:t>this is handled by the Scenery class</a:t>
            </a:r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61</a:t>
            </a:fld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539" y="413839"/>
            <a:ext cx="3074773" cy="1229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527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player consists of a left-facing and right-facing version which changes depending on which way the player is moving.</a:t>
            </a:r>
          </a:p>
          <a:p>
            <a:endParaRPr lang="en-US"/>
          </a:p>
          <a:p>
            <a:r>
              <a:rPr lang="en-US"/>
              <a:t>A fireball is represented by a Fireball sprite, but all the fireballs are managed by the Fireball</a:t>
            </a:r>
            <a:r>
              <a:rPr lang="en-US" b="1"/>
              <a:t>s</a:t>
            </a:r>
            <a:r>
              <a:rPr lang="en-US"/>
              <a:t> class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62</a:t>
            </a:fld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952" y="370960"/>
            <a:ext cx="287655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062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13. 15-Puzzle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63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113" y="1724025"/>
            <a:ext cx="2771775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868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Classes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64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4" y="1800224"/>
            <a:ext cx="4187825" cy="439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398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This is another famous puzzle game, usually called the 15-puzzle</a:t>
            </a:r>
          </a:p>
          <a:p>
            <a:pPr lvl="1"/>
            <a:r>
              <a:rPr lang="en-US"/>
              <a:t>see https://en.wikipedia.org/wiki/15_puzzle</a:t>
            </a:r>
          </a:p>
          <a:p>
            <a:pPr lvl="1"/>
            <a:endParaRPr lang="en-US"/>
          </a:p>
          <a:p>
            <a:r>
              <a:rPr lang="en-US"/>
              <a:t>The 15 squares (and an invisible square for the space) are implemented as </a:t>
            </a:r>
            <a:r>
              <a:rPr lang="en-US" u="sng"/>
              <a:t>16</a:t>
            </a:r>
            <a:r>
              <a:rPr lang="en-US"/>
              <a:t> Block sprites</a:t>
            </a:r>
          </a:p>
          <a:p>
            <a:endParaRPr lang="en-US"/>
          </a:p>
          <a:p>
            <a:r>
              <a:rPr lang="en-US"/>
              <a:t>When the user clicks on a block adjacent to the space, it instantly moves into that space</a:t>
            </a:r>
          </a:p>
          <a:p>
            <a:pPr lvl="1"/>
            <a:r>
              <a:rPr lang="en-US"/>
              <a:t>this is implemented by swapping the invisible block and the number block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Interesting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82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14. 15-Puzzle with Tweening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66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25" y="2265363"/>
            <a:ext cx="2800350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67167" y="1849737"/>
            <a:ext cx="2755557" cy="4250725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r>
              <a:rPr lang="en-US" i="1">
                <a:solidFill>
                  <a:srgbClr val="0070C0"/>
                </a:solidFill>
              </a:rPr>
              <a:t>Tweening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means the creation of animation steps between the start and end position of a game movement.</a:t>
            </a:r>
          </a:p>
          <a:p>
            <a:endParaRPr lang="en-US"/>
          </a:p>
          <a:p>
            <a:r>
              <a:rPr lang="en-US"/>
              <a:t>Tweening is used here to make a number square move into the space over the course of a few animation frames, instead of instantly.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052119" y="2014151"/>
            <a:ext cx="1013254" cy="123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98606" y="1655805"/>
            <a:ext cx="140867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the move</a:t>
            </a:r>
          </a:p>
          <a:p>
            <a:r>
              <a:rPr lang="en-US"/>
              <a:t>takes some</a:t>
            </a:r>
          </a:p>
          <a:p>
            <a:r>
              <a:rPr lang="en-US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31217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Classes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67</a:t>
            </a:fld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8" y="1685924"/>
            <a:ext cx="5614323" cy="439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223319" y="2458995"/>
            <a:ext cx="1952367" cy="2706129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12109" y="5171303"/>
            <a:ext cx="1309816" cy="4572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new class</a:t>
            </a:r>
          </a:p>
        </p:txBody>
      </p:sp>
    </p:spTree>
    <p:extLst>
      <p:ext uri="{BB962C8B-B14F-4D97-AF65-F5344CB8AC3E}">
        <p14:creationId xmlns:p14="http://schemas.microsoft.com/office/powerpoint/2010/main" val="4092353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129434"/>
          </a:xfrm>
        </p:spPr>
        <p:txBody>
          <a:bodyPr/>
          <a:lstStyle/>
          <a:p>
            <a:r>
              <a:rPr lang="en-US"/>
              <a:t>A related idea to tweening is </a:t>
            </a:r>
            <a:r>
              <a:rPr lang="en-US" i="1">
                <a:solidFill>
                  <a:srgbClr val="0070C0"/>
                </a:solidFill>
              </a:rPr>
              <a:t>easing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en-US"/>
              <a:t>which is a </a:t>
            </a:r>
            <a:r>
              <a:rPr lang="en-US">
                <a:solidFill>
                  <a:srgbClr val="0070C0"/>
                </a:solidFill>
              </a:rPr>
              <a:t>position equation</a:t>
            </a:r>
            <a:r>
              <a:rPr lang="en-US"/>
              <a:t> (or function) to move beween a start and end position</a:t>
            </a:r>
          </a:p>
          <a:p>
            <a:pPr lvl="1"/>
            <a:r>
              <a:rPr lang="en-US"/>
              <a:t>the most common easing function is "</a:t>
            </a:r>
            <a:r>
              <a:rPr lang="en-US">
                <a:solidFill>
                  <a:srgbClr val="0070C0"/>
                </a:solidFill>
              </a:rPr>
              <a:t>linear</a:t>
            </a:r>
            <a:r>
              <a:rPr lang="en-US"/>
              <a:t>" which means that the game object moves with a fixed velocity between the start and end position</a:t>
            </a:r>
          </a:p>
          <a:p>
            <a:pPr lvl="1"/>
            <a:r>
              <a:rPr lang="en-US"/>
              <a:t>this can be drawn as a graph showing position vs time: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Interesting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68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015049" y="4831492"/>
            <a:ext cx="0" cy="169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842054" y="6314303"/>
            <a:ext cx="16928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20281" y="6314303"/>
            <a:ext cx="914400" cy="321275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20000"/>
          </a:bodyPr>
          <a:lstStyle/>
          <a:p>
            <a:r>
              <a:rPr lang="en-US"/>
              <a:t>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00649" y="5156887"/>
            <a:ext cx="914400" cy="321275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20000"/>
          </a:bodyPr>
          <a:lstStyle/>
          <a:p>
            <a:r>
              <a:rPr lang="en-US"/>
              <a:t>position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3015049" y="5156887"/>
            <a:ext cx="1421027" cy="115741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077729" y="5373130"/>
            <a:ext cx="1791729" cy="321275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20000"/>
          </a:bodyPr>
          <a:lstStyle/>
          <a:p>
            <a:r>
              <a:rPr lang="en-US"/>
              <a:t>position equation</a:t>
            </a:r>
          </a:p>
        </p:txBody>
      </p:sp>
    </p:spTree>
    <p:extLst>
      <p:ext uri="{BB962C8B-B14F-4D97-AF65-F5344CB8AC3E}">
        <p14:creationId xmlns:p14="http://schemas.microsoft.com/office/powerpoint/2010/main" val="381900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idea of </a:t>
            </a:r>
            <a:r>
              <a:rPr lang="en-US" i="1">
                <a:solidFill>
                  <a:srgbClr val="0070C0"/>
                </a:solidFill>
              </a:rPr>
              <a:t>tweening with easing</a:t>
            </a:r>
            <a:r>
              <a:rPr lang="en-US"/>
              <a:t> was first developed by Robert Penner</a:t>
            </a:r>
          </a:p>
          <a:p>
            <a:pPr lvl="1"/>
            <a:r>
              <a:rPr lang="en-US"/>
              <a:t>see 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http://robertpenner.com/easing/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/>
              <a:t>includes slides, a book chapter, code</a:t>
            </a:r>
          </a:p>
          <a:p>
            <a:pPr lvl="1"/>
            <a:endParaRPr lang="en-US"/>
          </a:p>
          <a:p>
            <a:r>
              <a:rPr lang="en-US"/>
              <a:t>Many easing equations have been defined which tween an object in interesting ways</a:t>
            </a:r>
          </a:p>
          <a:p>
            <a:pPr lvl="1"/>
            <a:r>
              <a:rPr lang="en-US"/>
              <a:t>see graphs on the next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92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396472"/>
            <a:ext cx="3297237" cy="6091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98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Easing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70</a:t>
            </a:fld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570" y="1466635"/>
            <a:ext cx="7071883" cy="516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3534032" y="2483708"/>
            <a:ext cx="1258479" cy="1025611"/>
          </a:xfrm>
          <a:prstGeom prst="round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473146" y="827903"/>
            <a:ext cx="2273643" cy="1655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746789" y="556053"/>
            <a:ext cx="1433383" cy="605481"/>
          </a:xfrm>
          <a:prstGeom prst="rect">
            <a:avLst/>
          </a:prstGeom>
        </p:spPr>
        <p:txBody>
          <a:bodyPr vert="horz" wrap="none" lIns="91440" tIns="45720" rIns="91440" bIns="45720" rtlCol="0">
            <a:normAutofit lnSpcReduction="10000"/>
          </a:bodyPr>
          <a:lstStyle/>
          <a:p>
            <a:r>
              <a:rPr lang="en-US"/>
              <a:t>used in my</a:t>
            </a:r>
          </a:p>
          <a:p>
            <a:r>
              <a:rPr lang="en-US"/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209022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Penner's easing equations have been implemented as functions in many languages</a:t>
            </a:r>
          </a:p>
          <a:p>
            <a:pPr lvl="1"/>
            <a:r>
              <a:rPr lang="en-US"/>
              <a:t>e.g. Python code at https://gist.github.com/</a:t>
            </a:r>
            <a:br>
              <a:rPr lang="en-US"/>
            </a:br>
            <a:r>
              <a:rPr lang="en-US"/>
              <a:t>                           cleure/e5ba94f94e828a3f5466</a:t>
            </a:r>
          </a:p>
          <a:p>
            <a:pPr lvl="1"/>
            <a:r>
              <a:rPr lang="en-US"/>
              <a:t>stored as 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easing.py</a:t>
            </a:r>
            <a:r>
              <a:rPr lang="en-US"/>
              <a:t> in the code directory</a:t>
            </a:r>
          </a:p>
          <a:p>
            <a:pPr lvl="1"/>
            <a:endParaRPr lang="en-US"/>
          </a:p>
          <a:p>
            <a:r>
              <a:rPr lang="en-US"/>
              <a:t>My Animator class can use any of these easing functions to tween a block into the empty space.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Animating with Easing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50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tweening of a block uses a new game state in the game loop: the 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isTweening</a:t>
            </a:r>
            <a:r>
              <a:rPr lang="en-US" sz="2400"/>
              <a:t> </a:t>
            </a:r>
            <a:r>
              <a:rPr lang="en-US"/>
              <a:t>boolean</a:t>
            </a:r>
          </a:p>
          <a:p>
            <a:endParaRPr lang="en-US"/>
          </a:p>
          <a:p>
            <a:r>
              <a:rPr lang="en-US"/>
              <a:t>When isTweening is true, updates to the game by the user are ignored until the tweening is finished; then isTweening is set to false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Tweening as a Game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62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15. Cannon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73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160" y="2016054"/>
            <a:ext cx="5089679" cy="401493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116839" y="2716615"/>
            <a:ext cx="2027161" cy="9952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shells: when</a:t>
            </a:r>
          </a:p>
          <a:p>
            <a:r>
              <a:rPr lang="en-US"/>
              <a:t>a shell hits a wall</a:t>
            </a:r>
          </a:p>
          <a:p>
            <a:r>
              <a:rPr lang="en-US"/>
              <a:t>it disappears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73634" y="4488437"/>
            <a:ext cx="1551711" cy="1542552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bricks: when</a:t>
            </a:r>
          </a:p>
          <a:p>
            <a:r>
              <a:rPr lang="en-US"/>
              <a:t>a shell hits a </a:t>
            </a:r>
          </a:p>
          <a:p>
            <a:r>
              <a:rPr lang="en-US"/>
              <a:t>brick, both of </a:t>
            </a:r>
          </a:p>
          <a:p>
            <a:r>
              <a:rPr lang="en-US"/>
              <a:t>them </a:t>
            </a:r>
          </a:p>
          <a:p>
            <a:r>
              <a:rPr lang="en-US"/>
              <a:t>disappear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8537" y="5134268"/>
            <a:ext cx="2012772" cy="1222084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cannon:</a:t>
            </a:r>
          </a:p>
          <a:p>
            <a:r>
              <a:rPr lang="en-US"/>
              <a:t>the gun rotates</a:t>
            </a:r>
          </a:p>
          <a:p>
            <a:r>
              <a:rPr lang="en-US"/>
              <a:t>to follow the </a:t>
            </a:r>
          </a:p>
          <a:p>
            <a:r>
              <a:rPr lang="en-US"/>
              <a:t>mouse position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288473" y="5292437"/>
            <a:ext cx="134389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929743" y="5292437"/>
            <a:ext cx="1343891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51936" y="6123458"/>
            <a:ext cx="3136789" cy="465787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bricks can be different sizes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2087" y="2593519"/>
            <a:ext cx="2012772" cy="1850623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shells shoot out</a:t>
            </a:r>
          </a:p>
          <a:p>
            <a:r>
              <a:rPr lang="en-US"/>
              <a:t>from the current</a:t>
            </a:r>
          </a:p>
          <a:p>
            <a:r>
              <a:rPr lang="en-US"/>
              <a:t>position of the </a:t>
            </a:r>
          </a:p>
          <a:p>
            <a:r>
              <a:rPr lang="en-US"/>
              <a:t>end of the gun</a:t>
            </a:r>
          </a:p>
          <a:p>
            <a:r>
              <a:rPr lang="en-US"/>
              <a:t>and travel in a</a:t>
            </a:r>
          </a:p>
          <a:p>
            <a:r>
              <a:rPr lang="en-US"/>
              <a:t>straight line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856509" y="4114800"/>
            <a:ext cx="1260764" cy="762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/>
          <p:cNvSpPr/>
          <p:nvPr/>
        </p:nvSpPr>
        <p:spPr>
          <a:xfrm>
            <a:off x="1874761" y="4957985"/>
            <a:ext cx="1343891" cy="1330472"/>
          </a:xfrm>
          <a:prstGeom prst="arc">
            <a:avLst/>
          </a:prstGeom>
          <a:ln w="38100">
            <a:solidFill>
              <a:srgbClr val="00206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574527" y="623456"/>
            <a:ext cx="2027161" cy="1260366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the current mouse</a:t>
            </a:r>
          </a:p>
          <a:p>
            <a:r>
              <a:rPr lang="en-US"/>
              <a:t>position is drawn</a:t>
            </a:r>
          </a:p>
          <a:p>
            <a:r>
              <a:rPr lang="en-US"/>
              <a:t>in the game as </a:t>
            </a:r>
          </a:p>
          <a:p>
            <a:r>
              <a:rPr lang="en-US"/>
              <a:t>'crosshairs'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973782" y="1883822"/>
            <a:ext cx="272690" cy="873233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601688" y="2950186"/>
            <a:ext cx="796639" cy="264069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094188" y="1036219"/>
            <a:ext cx="2027161" cy="923374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Only 5 shells can</a:t>
            </a:r>
          </a:p>
          <a:p>
            <a:r>
              <a:rPr lang="en-US"/>
              <a:t>be on-screen at </a:t>
            </a:r>
          </a:p>
          <a:p>
            <a:r>
              <a:rPr lang="en-US"/>
              <a:t>any time.</a:t>
            </a:r>
          </a:p>
        </p:txBody>
      </p:sp>
    </p:spTree>
    <p:extLst>
      <p:ext uri="{BB962C8B-B14F-4D97-AF65-F5344CB8AC3E}">
        <p14:creationId xmlns:p14="http://schemas.microsoft.com/office/powerpoint/2010/main" val="240781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Classes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74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070" y="1632915"/>
            <a:ext cx="4769860" cy="472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44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2075006"/>
            <a:ext cx="7886700" cy="1416339"/>
          </a:xfrm>
        </p:spPr>
        <p:txBody>
          <a:bodyPr/>
          <a:lstStyle/>
          <a:p>
            <a:r>
              <a:rPr lang="en-US"/>
              <a:t>The cannon gun was drawn so that it's rotation point (a black dot) is at the center of the image: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Rotating the Cannon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75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209" y="3363625"/>
            <a:ext cx="2381582" cy="238158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Straight Arrow Connector 6"/>
          <p:cNvCxnSpPr/>
          <p:nvPr/>
        </p:nvCxnSpPr>
        <p:spPr>
          <a:xfrm>
            <a:off x="4290646" y="2996418"/>
            <a:ext cx="168812" cy="13504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62791" y="4979963"/>
            <a:ext cx="1172894" cy="393895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gun.png</a:t>
            </a:r>
          </a:p>
        </p:txBody>
      </p:sp>
    </p:spTree>
    <p:extLst>
      <p:ext uri="{BB962C8B-B14F-4D97-AF65-F5344CB8AC3E}">
        <p14:creationId xmlns:p14="http://schemas.microsoft.com/office/powerpoint/2010/main" val="50503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212997"/>
          </a:xfrm>
        </p:spPr>
        <p:txBody>
          <a:bodyPr>
            <a:normAutofit lnSpcReduction="10000"/>
          </a:bodyPr>
          <a:lstStyle/>
          <a:p>
            <a:r>
              <a:rPr lang="en-US"/>
              <a:t>This means that rotating the gun image will always leave the rotation point unchanged at the center: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76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88893">
            <a:off x="3381209" y="3363625"/>
            <a:ext cx="2381582" cy="238158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4290646" y="2996418"/>
            <a:ext cx="168812" cy="13504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35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333255"/>
            <a:ext cx="7886700" cy="4351338"/>
          </a:xfrm>
        </p:spPr>
        <p:txBody>
          <a:bodyPr/>
          <a:lstStyle/>
          <a:p>
            <a:r>
              <a:rPr lang="en-US"/>
              <a:t>The gun image is drawn by Pygame using rect.center, which means that its rotation point (the center) will never move.</a:t>
            </a:r>
          </a:p>
          <a:p>
            <a:endParaRPr lang="en-US"/>
          </a:p>
          <a:p>
            <a:r>
              <a:rPr lang="en-US"/>
              <a:t>The base of the cannon is a gray circle drawn at the bottom of the window, so half of the circle cannot be seen.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362178" y="4543864"/>
            <a:ext cx="1266093" cy="126609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38289" y="5155808"/>
            <a:ext cx="4318781" cy="422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818184" y="3953022"/>
            <a:ext cx="429065" cy="1119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62178" y="5237320"/>
            <a:ext cx="1456006" cy="407963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not visible</a:t>
            </a:r>
          </a:p>
        </p:txBody>
      </p:sp>
    </p:spTree>
    <p:extLst>
      <p:ext uri="{BB962C8B-B14F-4D97-AF65-F5344CB8AC3E}">
        <p14:creationId xmlns:p14="http://schemas.microsoft.com/office/powerpoint/2010/main" val="425982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353673"/>
          </a:xfrm>
        </p:spPr>
        <p:txBody>
          <a:bodyPr/>
          <a:lstStyle/>
          <a:p>
            <a:r>
              <a:rPr lang="en-US"/>
              <a:t>The shells starting position (x, y) and its x- and y- steps are based on calculating the gun's angle to the x-axis, and on its barrel's length.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Firing a Shell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78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34908">
            <a:off x="2308304" y="3687513"/>
            <a:ext cx="3353332" cy="3353332"/>
          </a:xfrm>
          <a:prstGeom prst="rect">
            <a:avLst/>
          </a:prstGeom>
          <a:ln>
            <a:noFill/>
          </a:ln>
        </p:spPr>
      </p:pic>
      <p:cxnSp>
        <p:nvCxnSpPr>
          <p:cNvPr id="7" name="Straight Connector 6"/>
          <p:cNvCxnSpPr/>
          <p:nvPr/>
        </p:nvCxnSpPr>
        <p:spPr>
          <a:xfrm>
            <a:off x="3207434" y="6175717"/>
            <a:ext cx="2839110" cy="2813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373902" y="3674160"/>
            <a:ext cx="16412" cy="264274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984970" y="5364179"/>
            <a:ext cx="31051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984970" y="3573194"/>
            <a:ext cx="2472101" cy="1790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221020" y="4272178"/>
            <a:ext cx="196508" cy="196508"/>
          </a:xfrm>
          <a:prstGeom prst="ellipse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051426" y="3847267"/>
            <a:ext cx="618978" cy="374988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(x,y)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537543" y="4370432"/>
            <a:ext cx="10180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316301" y="3446080"/>
            <a:ext cx="2973" cy="7586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607099" y="4388886"/>
            <a:ext cx="769626" cy="36847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xStep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65202" y="3489925"/>
            <a:ext cx="769626" cy="36847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yStep</a:t>
            </a: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3826412" y="4192248"/>
            <a:ext cx="1283936" cy="803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746066" y="4097249"/>
            <a:ext cx="769626" cy="599016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10000"/>
          </a:bodyPr>
          <a:lstStyle/>
          <a:p>
            <a:r>
              <a:rPr lang="en-US"/>
              <a:t>barrel</a:t>
            </a:r>
          </a:p>
          <a:p>
            <a:r>
              <a:rPr lang="en-US"/>
              <a:t>length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896714" y="5463201"/>
            <a:ext cx="618978" cy="374988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(xRot,yRot)</a:t>
            </a:r>
          </a:p>
        </p:txBody>
      </p:sp>
      <p:sp>
        <p:nvSpPr>
          <p:cNvPr id="34" name="Arc 33"/>
          <p:cNvSpPr/>
          <p:nvPr/>
        </p:nvSpPr>
        <p:spPr>
          <a:xfrm>
            <a:off x="4445655" y="4742709"/>
            <a:ext cx="689312" cy="1277684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126115" y="4905921"/>
            <a:ext cx="769626" cy="36847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angle</a:t>
            </a:r>
          </a:p>
        </p:txBody>
      </p:sp>
    </p:spTree>
    <p:extLst>
      <p:ext uri="{BB962C8B-B14F-4D97-AF65-F5344CB8AC3E}">
        <p14:creationId xmlns:p14="http://schemas.microsoft.com/office/powerpoint/2010/main" val="384343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16. Cannon with Physics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79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607" y="2076958"/>
            <a:ext cx="4930293" cy="389312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400797" y="2076958"/>
            <a:ext cx="2396837" cy="1552934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The Pymunk module is</a:t>
            </a:r>
          </a:p>
          <a:p>
            <a:r>
              <a:rPr lang="en-US"/>
              <a:t>used to calculate the</a:t>
            </a:r>
          </a:p>
          <a:p>
            <a:r>
              <a:rPr lang="en-US"/>
              <a:t>physics of the moving</a:t>
            </a:r>
          </a:p>
          <a:p>
            <a:r>
              <a:rPr lang="en-US"/>
              <a:t>objects (the shells and</a:t>
            </a:r>
          </a:p>
          <a:p>
            <a:r>
              <a:rPr lang="en-US"/>
              <a:t>the bricks)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42361" y="4118844"/>
            <a:ext cx="2396837" cy="1552934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The shells and the </a:t>
            </a:r>
          </a:p>
          <a:p>
            <a:r>
              <a:rPr lang="en-US"/>
              <a:t>bricks move and </a:t>
            </a:r>
          </a:p>
          <a:p>
            <a:r>
              <a:rPr lang="en-US"/>
              <a:t>collide in much </a:t>
            </a:r>
            <a:r>
              <a:rPr lang="en-US" b="1"/>
              <a:t>more</a:t>
            </a:r>
          </a:p>
          <a:p>
            <a:r>
              <a:rPr lang="en-US" b="1"/>
              <a:t>interesting ways, and</a:t>
            </a:r>
          </a:p>
          <a:p>
            <a:r>
              <a:rPr lang="en-US" b="1"/>
              <a:t>with less coding by us.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6439" y="6133347"/>
            <a:ext cx="3247161" cy="446011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Bricks no longer disappear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1985" y="4461744"/>
            <a:ext cx="2051244" cy="867133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The cannon class</a:t>
            </a:r>
          </a:p>
          <a:p>
            <a:r>
              <a:rPr lang="en-US"/>
              <a:t>is unchanged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95598" y="1357745"/>
            <a:ext cx="3048002" cy="719213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Shells disappear when their</a:t>
            </a:r>
          </a:p>
          <a:p>
            <a:r>
              <a:rPr lang="en-US"/>
              <a:t>velocity is close to 0</a:t>
            </a:r>
          </a:p>
        </p:txBody>
      </p:sp>
      <p:sp>
        <p:nvSpPr>
          <p:cNvPr id="10" name="Arc 9"/>
          <p:cNvSpPr/>
          <p:nvPr/>
        </p:nvSpPr>
        <p:spPr>
          <a:xfrm>
            <a:off x="1127607" y="5025880"/>
            <a:ext cx="1343891" cy="1330472"/>
          </a:xfrm>
          <a:prstGeom prst="arc">
            <a:avLst/>
          </a:prstGeom>
          <a:ln w="38100">
            <a:solidFill>
              <a:srgbClr val="00206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2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Separate files for the Food and Snake classes</a:t>
            </a:r>
          </a:p>
          <a:p>
            <a:pPr lvl="1"/>
            <a:r>
              <a:rPr lang="en-US"/>
              <a:t>they are imported into </a:t>
            </a:r>
            <a:r>
              <a:rPr lang="en-US" dirty="0"/>
              <a:t>SnakeGame.py</a:t>
            </a:r>
          </a:p>
          <a:p>
            <a:pPr lvl="1"/>
            <a:endParaRPr lang="en-US" dirty="0"/>
          </a:p>
          <a:p>
            <a:r>
              <a:rPr lang="en-US"/>
              <a:t>I use a Snake.isDead </a:t>
            </a:r>
            <a:r>
              <a:rPr lang="en-US" dirty="0"/>
              <a:t>attribute instead </a:t>
            </a:r>
            <a:r>
              <a:rPr lang="en-US"/>
              <a:t>of the usual gameOver variable</a:t>
            </a:r>
            <a:endParaRPr lang="en-US" dirty="0"/>
          </a:p>
          <a:p>
            <a:endParaRPr lang="en-US" dirty="0"/>
          </a:p>
          <a:p>
            <a:r>
              <a:rPr lang="en-US" dirty="0"/>
              <a:t>Time-constraints used </a:t>
            </a:r>
            <a:r>
              <a:rPr lang="en-US"/>
              <a:t>to create new food and make the snake longer.</a:t>
            </a:r>
            <a:endParaRPr lang="en-US" dirty="0"/>
          </a:p>
          <a:p>
            <a:endParaRPr lang="en-US" dirty="0"/>
          </a:p>
          <a:p>
            <a:r>
              <a:rPr lang="en-US"/>
              <a:t>"Distance apart" calculations work </a:t>
            </a:r>
            <a:r>
              <a:rPr lang="en-US" dirty="0"/>
              <a:t>out if the snake is 'near' enough to food to eat 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6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Classes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80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492" y="1583747"/>
            <a:ext cx="4633741" cy="462308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499947" y="3311235"/>
            <a:ext cx="2015403" cy="170411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Shell and Brick</a:t>
            </a:r>
          </a:p>
          <a:p>
            <a:r>
              <a:rPr lang="en-US"/>
              <a:t>contain Pymunk</a:t>
            </a:r>
          </a:p>
          <a:p>
            <a:r>
              <a:rPr lang="en-US"/>
              <a:t>physics code in</a:t>
            </a:r>
          </a:p>
          <a:p>
            <a:r>
              <a:rPr lang="en-US"/>
              <a:t>the init functions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50473" y="5818909"/>
            <a:ext cx="2092036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No need for an</a:t>
            </a:r>
          </a:p>
          <a:p>
            <a:r>
              <a:rPr lang="en-US"/>
              <a:t>update() function;</a:t>
            </a:r>
          </a:p>
          <a:p>
            <a:r>
              <a:rPr lang="en-US"/>
              <a:t>Pymunk handles it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408218" y="5084618"/>
            <a:ext cx="634280" cy="8035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66539" y="3823853"/>
            <a:ext cx="1733117" cy="678874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Cannon is</a:t>
            </a:r>
          </a:p>
          <a:p>
            <a:r>
              <a:rPr lang="en-US"/>
              <a:t>unchanged</a:t>
            </a:r>
          </a:p>
        </p:txBody>
      </p:sp>
    </p:spTree>
    <p:extLst>
      <p:ext uri="{BB962C8B-B14F-4D97-AF65-F5344CB8AC3E}">
        <p14:creationId xmlns:p14="http://schemas.microsoft.com/office/powerpoint/2010/main" val="138766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690691"/>
            <a:ext cx="7886700" cy="4665662"/>
          </a:xfrm>
        </p:spPr>
        <p:txBody>
          <a:bodyPr>
            <a:normAutofit lnSpcReduction="10000"/>
          </a:bodyPr>
          <a:lstStyle/>
          <a:p>
            <a:r>
              <a:rPr lang="en-US"/>
              <a:t>A 2D physics library for implementing complicated (real-looking) movement and collisions between "rigid" (hard) shapes</a:t>
            </a:r>
          </a:p>
          <a:p>
            <a:pPr lvl="1"/>
            <a:r>
              <a:rPr lang="en-US"/>
              <a:t>uses mass, velocity, momentum, forces, gravity, etc.</a:t>
            </a:r>
          </a:p>
          <a:p>
            <a:pPr lvl="1"/>
            <a:endParaRPr lang="en-US"/>
          </a:p>
          <a:p>
            <a:r>
              <a:rPr lang="en-US"/>
              <a:t>Often used with pygame to add more real actions to a game.</a:t>
            </a:r>
          </a:p>
          <a:p>
            <a:endParaRPr lang="en-US"/>
          </a:p>
          <a:p>
            <a:r>
              <a:rPr lang="en-US"/>
              <a:t>How to install:</a:t>
            </a:r>
          </a:p>
          <a:p>
            <a:pPr lvl="1"/>
            <a:r>
              <a:rPr lang="en-US"/>
              <a:t>pip install pymunk</a:t>
            </a:r>
          </a:p>
          <a:p>
            <a:pPr lvl="1"/>
            <a:r>
              <a:rPr lang="en-US"/>
              <a:t>or https://pypi.python.org/pypi/pymunk/#downloads</a:t>
            </a:r>
          </a:p>
          <a:p>
            <a:pPr lvl="1"/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8"/>
            <a:ext cx="2142259" cy="1325563"/>
          </a:xfrm>
        </p:spPr>
        <p:txBody>
          <a:bodyPr/>
          <a:lstStyle/>
          <a:p>
            <a:r>
              <a:rPr lang="en-US"/>
              <a:t>Pymunk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81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24319" y="827854"/>
            <a:ext cx="42671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http://www.pymunk.org/en/latest/</a:t>
            </a:r>
          </a:p>
        </p:txBody>
      </p:sp>
    </p:spTree>
    <p:extLst>
      <p:ext uri="{BB962C8B-B14F-4D97-AF65-F5344CB8AC3E}">
        <p14:creationId xmlns:p14="http://schemas.microsoft.com/office/powerpoint/2010/main" val="74411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690691"/>
            <a:ext cx="7886700" cy="4848654"/>
          </a:xfrm>
        </p:spPr>
        <p:txBody>
          <a:bodyPr>
            <a:normAutofit fontScale="85000" lnSpcReduction="10000"/>
          </a:bodyPr>
          <a:lstStyle/>
          <a:p>
            <a:r>
              <a:rPr lang="en-US"/>
              <a:t>Downloaded pymunk-4.0.0.zip</a:t>
            </a:r>
          </a:p>
          <a:p>
            <a:pPr lvl="1"/>
            <a:r>
              <a:rPr lang="en-US"/>
              <a:t>source code, but also contains docs, examples</a:t>
            </a:r>
          </a:p>
          <a:p>
            <a:endParaRPr lang="en-US"/>
          </a:p>
          <a:p>
            <a:r>
              <a:rPr lang="en-US"/>
              <a:t>Online docs:</a:t>
            </a:r>
          </a:p>
          <a:p>
            <a:pPr lvl="1"/>
            <a:r>
              <a:rPr lang="en-US"/>
              <a:t>http://pymunk.readthedocs.io/en/latest/pymunk.html</a:t>
            </a:r>
          </a:p>
          <a:p>
            <a:endParaRPr lang="en-US"/>
          </a:p>
          <a:p>
            <a:r>
              <a:rPr lang="en-US"/>
              <a:t>Step-by=step programming example:</a:t>
            </a:r>
          </a:p>
          <a:p>
            <a:pPr lvl="1"/>
            <a:r>
              <a:rPr lang="en-US"/>
              <a:t>http://www.pymunk.org/en/latest/tutorials/SlideAndPinJoint.html</a:t>
            </a:r>
          </a:p>
          <a:p>
            <a:endParaRPr lang="en-US"/>
          </a:p>
          <a:p>
            <a:r>
              <a:rPr lang="en-US"/>
              <a:t>Example docs</a:t>
            </a:r>
          </a:p>
          <a:p>
            <a:pPr lvl="1"/>
            <a:r>
              <a:rPr lang="en-US"/>
              <a:t>http://www.pymunk.org/en/latest/examples.html</a:t>
            </a:r>
          </a:p>
          <a:p>
            <a:pPr lvl="1"/>
            <a:r>
              <a:rPr lang="en-US"/>
              <a:t>arrows.py  (uses pygame)</a:t>
            </a:r>
          </a:p>
          <a:p>
            <a:pPr lvl="1"/>
            <a:r>
              <a:rPr lang="en-US"/>
              <a:t>breakout.py (uses pygame)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Pymunk Info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82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41273" y="365128"/>
            <a:ext cx="3874077" cy="9787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normAutofit/>
          </a:bodyPr>
          <a:lstStyle/>
          <a:p>
            <a:r>
              <a:rPr lang="en-US"/>
              <a:t>A python interface to a C library called chipmunk </a:t>
            </a:r>
          </a:p>
          <a:p>
            <a:r>
              <a:rPr lang="en-US"/>
              <a:t>(http://chipmunk-physics.net/)</a:t>
            </a:r>
          </a:p>
        </p:txBody>
      </p:sp>
    </p:spTree>
    <p:extLst>
      <p:ext uri="{BB962C8B-B14F-4D97-AF65-F5344CB8AC3E}">
        <p14:creationId xmlns:p14="http://schemas.microsoft.com/office/powerpoint/2010/main" val="29840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https://www.raywenderlich.com/3128/</a:t>
            </a:r>
            <a:b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chipmunk-tutorial-for-ios-how-to-create-a-simple-iphone-game</a:t>
            </a:r>
          </a:p>
          <a:p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http://www.alexandre-gomes.com/</a:t>
            </a:r>
            <a:b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articles/chipmunk/</a:t>
            </a:r>
          </a:p>
          <a:p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https://chipmunk-physics.net/tutorials/</a:t>
            </a:r>
            <a:b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SimpleObjectiveChipmunk/</a:t>
            </a:r>
          </a:p>
          <a:p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Chipmunk Tutorials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7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690691"/>
            <a:ext cx="7886700" cy="4486272"/>
          </a:xfrm>
        </p:spPr>
        <p:txBody>
          <a:bodyPr>
            <a:normAutofit fontScale="92500" lnSpcReduction="10000"/>
          </a:bodyPr>
          <a:lstStyle/>
          <a:p>
            <a:r>
              <a:rPr lang="en-US">
                <a:solidFill>
                  <a:srgbClr val="002060"/>
                </a:solidFill>
              </a:rPr>
              <a:t>Space</a:t>
            </a:r>
            <a:r>
              <a:rPr lang="en-US"/>
              <a:t>: the world holding the objects</a:t>
            </a:r>
          </a:p>
          <a:p>
            <a:pPr lvl="1"/>
            <a:r>
              <a:rPr lang="en-US"/>
              <a:t>set gravity and other forces; it calculates velocities and positions for objects each time that step() is called</a:t>
            </a:r>
          </a:p>
          <a:p>
            <a:pPr lvl="1"/>
            <a:endParaRPr lang="en-US"/>
          </a:p>
          <a:p>
            <a:r>
              <a:rPr lang="en-US"/>
              <a:t>An object usually has two parts:</a:t>
            </a:r>
          </a:p>
          <a:p>
            <a:pPr lvl="1"/>
            <a:r>
              <a:rPr lang="en-US">
                <a:solidFill>
                  <a:srgbClr val="002060"/>
                </a:solidFill>
              </a:rPr>
              <a:t>body</a:t>
            </a:r>
            <a:r>
              <a:rPr lang="en-US"/>
              <a:t>: defines the mass, inertia, position</a:t>
            </a:r>
          </a:p>
          <a:p>
            <a:pPr lvl="1"/>
            <a:r>
              <a:rPr lang="en-US">
                <a:solidFill>
                  <a:srgbClr val="002060"/>
                </a:solidFill>
              </a:rPr>
              <a:t>shape</a:t>
            </a:r>
            <a:r>
              <a:rPr lang="en-US"/>
              <a:t>: Pymunk supports circle, poly, segment</a:t>
            </a:r>
          </a:p>
          <a:p>
            <a:pPr lvl="2"/>
            <a:r>
              <a:rPr lang="en-US"/>
              <a:t>necessary if you want shapes to collide</a:t>
            </a:r>
          </a:p>
          <a:p>
            <a:pPr lvl="2"/>
            <a:r>
              <a:rPr lang="en-US"/>
              <a:t>Pymunk </a:t>
            </a:r>
            <a:r>
              <a:rPr lang="en-US" b="1"/>
              <a:t>cannot</a:t>
            </a:r>
            <a:r>
              <a:rPr lang="en-US"/>
              <a:t> draw shapes</a:t>
            </a:r>
          </a:p>
          <a:p>
            <a:pPr lvl="2"/>
            <a:endParaRPr lang="en-US"/>
          </a:p>
          <a:p>
            <a:r>
              <a:rPr lang="en-US">
                <a:solidFill>
                  <a:srgbClr val="002060"/>
                </a:solidFill>
              </a:rPr>
              <a:t>Joints</a:t>
            </a:r>
            <a:r>
              <a:rPr lang="en-US"/>
              <a:t>: limits how objects can move</a:t>
            </a:r>
          </a:p>
          <a:p>
            <a:pPr lvl="1"/>
            <a:r>
              <a:rPr lang="en-US"/>
              <a:t>types: pins, pivots, sliders, grooves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Pymunk Ideas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06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 pymunk to update an object's position, velocity and collisions inside the game loop</a:t>
            </a:r>
          </a:p>
          <a:p>
            <a:endParaRPr lang="en-US"/>
          </a:p>
          <a:p>
            <a:r>
              <a:rPr lang="en-US"/>
              <a:t>No need for (much) code for updating game objects since pygame does most of it each time that space.step() is called</a:t>
            </a:r>
          </a:p>
          <a:p>
            <a:endParaRPr lang="en-US"/>
          </a:p>
          <a:p>
            <a:r>
              <a:rPr lang="en-US"/>
              <a:t>Pygame is used for drawing shapes</a:t>
            </a:r>
          </a:p>
          <a:p>
            <a:pPr lvl="1"/>
            <a:r>
              <a:rPr lang="en-US"/>
              <a:t>no need for collision detection or groups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Pymunk and Pygame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21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Food and Snake classes do </a:t>
            </a:r>
            <a:r>
              <a:rPr lang="en-US" i="1" dirty="0"/>
              <a:t>not</a:t>
            </a:r>
            <a:r>
              <a:rPr lang="en-US" dirty="0"/>
              <a:t> inherit Sprite since they do not use images.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9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design slides (Level design)</Template>
  <TotalTime>0</TotalTime>
  <Words>3123</Words>
  <Application>Microsoft Office PowerPoint</Application>
  <PresentationFormat>화면 슬라이드 쇼(4:3)</PresentationFormat>
  <Paragraphs>521</Paragraphs>
  <Slides>85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85</vt:i4>
      </vt:variant>
    </vt:vector>
  </HeadingPairs>
  <TitlesOfParts>
    <vt:vector size="98" baseType="lpstr">
      <vt:lpstr>微软雅黑</vt:lpstr>
      <vt:lpstr>黑体</vt:lpstr>
      <vt:lpstr>SimSun-ExtB</vt:lpstr>
      <vt:lpstr>굴림</vt:lpstr>
      <vt:lpstr>Arial</vt:lpstr>
      <vt:lpstr>Arial Black</vt:lpstr>
      <vt:lpstr>Century Gothic</vt:lpstr>
      <vt:lpstr>Courier New</vt:lpstr>
      <vt:lpstr>Symbol</vt:lpstr>
      <vt:lpstr>Times New Roman</vt:lpstr>
      <vt:lpstr>Traditional Arabic</vt:lpstr>
      <vt:lpstr>Wingdings</vt:lpstr>
      <vt:lpstr>Presentation level design</vt:lpstr>
      <vt:lpstr>12. More Games </vt:lpstr>
      <vt:lpstr>Outline</vt:lpstr>
      <vt:lpstr>1. Whack-a-Mole</vt:lpstr>
      <vt:lpstr>Classes Used</vt:lpstr>
      <vt:lpstr>Interesting Features</vt:lpstr>
      <vt:lpstr>2. Snake</vt:lpstr>
      <vt:lpstr>Classes Used</vt:lpstr>
      <vt:lpstr>Interesting Features</vt:lpstr>
      <vt:lpstr>PowerPoint 프레젠테이션</vt:lpstr>
      <vt:lpstr>3. Fred's Bad Day</vt:lpstr>
      <vt:lpstr>Start Screen</vt:lpstr>
      <vt:lpstr>Restart Screen</vt:lpstr>
      <vt:lpstr>Classes Used</vt:lpstr>
      <vt:lpstr>Interesting Features</vt:lpstr>
      <vt:lpstr>PowerPoint 프레젠테이션</vt:lpstr>
      <vt:lpstr>PowerPoint 프레젠테이션</vt:lpstr>
      <vt:lpstr>PowerPoint 프레젠테이션</vt:lpstr>
      <vt:lpstr>4. Breakout</vt:lpstr>
      <vt:lpstr>Classes Used</vt:lpstr>
      <vt:lpstr>Interesting Features</vt:lpstr>
      <vt:lpstr>PowerPoint 프레젠테이션</vt:lpstr>
      <vt:lpstr>PowerPoint 프레젠테이션</vt:lpstr>
      <vt:lpstr>5. Breakout with High Scores</vt:lpstr>
      <vt:lpstr>Name Entry at Game End</vt:lpstr>
      <vt:lpstr>High Scores List</vt:lpstr>
      <vt:lpstr>Classes Used</vt:lpstr>
      <vt:lpstr>Interesting Features</vt:lpstr>
      <vt:lpstr>PowerPoint 프레젠테이션</vt:lpstr>
      <vt:lpstr>6. Bomber Pilot</vt:lpstr>
      <vt:lpstr>Start Screen</vt:lpstr>
      <vt:lpstr>Classes Used</vt:lpstr>
      <vt:lpstr>Interesting Features</vt:lpstr>
      <vt:lpstr>PowerPoint 프레젠테이션</vt:lpstr>
      <vt:lpstr>7. Tetrominoes</vt:lpstr>
      <vt:lpstr>Start Screen and Instructions</vt:lpstr>
      <vt:lpstr>Classes Used</vt:lpstr>
      <vt:lpstr>Interesting Features</vt:lpstr>
      <vt:lpstr>PowerPoint 프레젠테이션</vt:lpstr>
      <vt:lpstr>PowerPoint 프레젠테이션</vt:lpstr>
      <vt:lpstr>PowerPoint 프레젠테이션</vt:lpstr>
      <vt:lpstr>8. Tic-Tac-Toe</vt:lpstr>
      <vt:lpstr>Classes Used</vt:lpstr>
      <vt:lpstr>Interesting Features</vt:lpstr>
      <vt:lpstr>PowerPoint 프레젠테이션</vt:lpstr>
      <vt:lpstr>9. Menu Test</vt:lpstr>
      <vt:lpstr>Classes Used</vt:lpstr>
      <vt:lpstr>Interesting Features</vt:lpstr>
      <vt:lpstr>PowerPoint 프레젠테이션</vt:lpstr>
      <vt:lpstr>10. Card Game Basics</vt:lpstr>
      <vt:lpstr>Classes Used</vt:lpstr>
      <vt:lpstr>Interesting Features</vt:lpstr>
      <vt:lpstr>PowerPoint 프레젠테이션</vt:lpstr>
      <vt:lpstr>11. Tank</vt:lpstr>
      <vt:lpstr>Classes Used</vt:lpstr>
      <vt:lpstr>Interesting Features</vt:lpstr>
      <vt:lpstr>PowerPoint 프레젠테이션</vt:lpstr>
      <vt:lpstr>12. Platformer</vt:lpstr>
      <vt:lpstr>Classes Used</vt:lpstr>
      <vt:lpstr>Interesting Features</vt:lpstr>
      <vt:lpstr>PowerPoint 프레젠테이션</vt:lpstr>
      <vt:lpstr>PowerPoint 프레젠테이션</vt:lpstr>
      <vt:lpstr>PowerPoint 프레젠테이션</vt:lpstr>
      <vt:lpstr>13. 15-Puzzle</vt:lpstr>
      <vt:lpstr>Classes Used</vt:lpstr>
      <vt:lpstr>Interesting Features</vt:lpstr>
      <vt:lpstr>14. 15-Puzzle with Tweening</vt:lpstr>
      <vt:lpstr>Classes Used</vt:lpstr>
      <vt:lpstr>Interesting Features</vt:lpstr>
      <vt:lpstr>PowerPoint 프레젠테이션</vt:lpstr>
      <vt:lpstr>Some Easing Equations</vt:lpstr>
      <vt:lpstr>Animating with Easing Functions</vt:lpstr>
      <vt:lpstr>Tweening as a Game State</vt:lpstr>
      <vt:lpstr>15. Cannon</vt:lpstr>
      <vt:lpstr>Classes Used</vt:lpstr>
      <vt:lpstr>Rotating the Cannon</vt:lpstr>
      <vt:lpstr>PowerPoint 프레젠테이션</vt:lpstr>
      <vt:lpstr>PowerPoint 프레젠테이션</vt:lpstr>
      <vt:lpstr>Firing a Shell</vt:lpstr>
      <vt:lpstr>16. Cannon with Physics</vt:lpstr>
      <vt:lpstr>Classes Used</vt:lpstr>
      <vt:lpstr>Pymunk</vt:lpstr>
      <vt:lpstr>Pymunk Info</vt:lpstr>
      <vt:lpstr>Chipmunk Tutorials</vt:lpstr>
      <vt:lpstr>Pymunk Ideas</vt:lpstr>
      <vt:lpstr>Pymunk and Pygame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2015-10-02T20:02:04Z</dcterms:created>
  <dcterms:modified xsi:type="dcterms:W3CDTF">2022-09-17T12:03:52Z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</Properties>
</file>