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0" r:id="rId4"/>
    <p:sldId id="2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3398230" cy="81076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3861424" y="6363218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AI_13_A  </a:t>
            </a:r>
            <a:r>
              <a:rPr lang="ko-KR" altLang="en-US" sz="2000" dirty="0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안도윤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48071" y="671403"/>
            <a:ext cx="51294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Prediction</a:t>
            </a:r>
          </a:p>
          <a:p>
            <a:r>
              <a:rPr lang="en-US" altLang="ko-KR" sz="7200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Of </a:t>
            </a:r>
          </a:p>
          <a:p>
            <a:r>
              <a:rPr lang="en-US" altLang="ko-KR" sz="7200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Bad credit </a:t>
            </a:r>
          </a:p>
          <a:p>
            <a:r>
              <a:rPr lang="en-US" altLang="ko-KR" sz="7200" b="1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Customer</a:t>
            </a:r>
            <a:endParaRPr lang="ko-KR" altLang="en-US" sz="7200" b="1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25BDA-7299-1C82-A110-4ACEA25DCAA6}"/>
              </a:ext>
            </a:extLst>
          </p:cNvPr>
          <p:cNvSpPr txBox="1"/>
          <p:nvPr/>
        </p:nvSpPr>
        <p:spPr>
          <a:xfrm>
            <a:off x="4574761" y="599388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2022.05.24</a:t>
            </a:r>
            <a:endParaRPr lang="ko-KR" altLang="en-US" dirty="0">
              <a:solidFill>
                <a:schemeClr val="bg1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12017" y="237684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598468" y="1861733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62733" y="3105287"/>
            <a:ext cx="2014235" cy="5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데이터 정보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누락값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및 크기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598464" y="1861734"/>
            <a:ext cx="2443386" cy="877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78B56-A831-9223-6C76-2F0D9BC995AF}"/>
              </a:ext>
            </a:extLst>
          </p:cNvPr>
          <p:cNvSpPr txBox="1"/>
          <p:nvPr/>
        </p:nvSpPr>
        <p:spPr>
          <a:xfrm>
            <a:off x="854047" y="2124939"/>
            <a:ext cx="18385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전처리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73B55-C076-83C7-406F-A26F695B6AFA}"/>
              </a:ext>
            </a:extLst>
          </p:cNvPr>
          <p:cNvSpPr txBox="1"/>
          <p:nvPr/>
        </p:nvSpPr>
        <p:spPr>
          <a:xfrm>
            <a:off x="339536" y="1264666"/>
            <a:ext cx="820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93939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Dataset </a:t>
            </a:r>
            <a:r>
              <a:rPr lang="en-US" altLang="ko-KR" sz="1400" b="1" dirty="0" err="1">
                <a:solidFill>
                  <a:srgbClr val="393939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url</a:t>
            </a:r>
            <a:r>
              <a:rPr lang="en-US" altLang="ko-KR" sz="1400" b="1" dirty="0">
                <a:solidFill>
                  <a:srgbClr val="393939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: </a:t>
            </a:r>
            <a:r>
              <a:rPr lang="en-US" altLang="ko-KR" sz="1400" dirty="0">
                <a:solidFill>
                  <a:srgbClr val="393939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https://www.kaggle.com/datasets/rikdifos/credit-card-approval-prediction</a:t>
            </a:r>
            <a:endParaRPr lang="ko-KR" altLang="en-US" sz="1400" dirty="0">
              <a:solidFill>
                <a:srgbClr val="393939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0C4399-4680-F890-3F50-1AEDE497F3BE}"/>
              </a:ext>
            </a:extLst>
          </p:cNvPr>
          <p:cNvSpPr/>
          <p:nvPr/>
        </p:nvSpPr>
        <p:spPr>
          <a:xfrm>
            <a:off x="252918" y="1261467"/>
            <a:ext cx="86617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02EF17-286A-D267-9ADB-CA8474873EDC}"/>
              </a:ext>
            </a:extLst>
          </p:cNvPr>
          <p:cNvSpPr/>
          <p:nvPr/>
        </p:nvSpPr>
        <p:spPr>
          <a:xfrm>
            <a:off x="3475715" y="1861733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BBEC96-8EA0-0F09-09D9-B2D15BCAF649}"/>
              </a:ext>
            </a:extLst>
          </p:cNvPr>
          <p:cNvSpPr/>
          <p:nvPr/>
        </p:nvSpPr>
        <p:spPr>
          <a:xfrm>
            <a:off x="3475711" y="1861734"/>
            <a:ext cx="2443386" cy="911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59A852-E348-D47C-B639-2AFEFA64C2D1}"/>
              </a:ext>
            </a:extLst>
          </p:cNvPr>
          <p:cNvSpPr/>
          <p:nvPr/>
        </p:nvSpPr>
        <p:spPr>
          <a:xfrm>
            <a:off x="6352954" y="1861733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866C7A-32C9-9ED5-65CD-C33619E31CE3}"/>
              </a:ext>
            </a:extLst>
          </p:cNvPr>
          <p:cNvSpPr/>
          <p:nvPr/>
        </p:nvSpPr>
        <p:spPr>
          <a:xfrm>
            <a:off x="6352950" y="1861734"/>
            <a:ext cx="2443386" cy="911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341F02-8910-BE16-5870-F89CA2784A7D}"/>
              </a:ext>
            </a:extLst>
          </p:cNvPr>
          <p:cNvSpPr txBox="1"/>
          <p:nvPr/>
        </p:nvSpPr>
        <p:spPr>
          <a:xfrm>
            <a:off x="3731236" y="2112930"/>
            <a:ext cx="18385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Wrangling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55167E-0699-1236-4557-3CA0218A042B}"/>
              </a:ext>
            </a:extLst>
          </p:cNvPr>
          <p:cNvSpPr txBox="1"/>
          <p:nvPr/>
        </p:nvSpPr>
        <p:spPr>
          <a:xfrm>
            <a:off x="3662838" y="3027463"/>
            <a:ext cx="2014235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데이터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cleaning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데이터 변환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데이터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merge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F61909-7DC3-87B7-1AE6-5970E997AA05}"/>
              </a:ext>
            </a:extLst>
          </p:cNvPr>
          <p:cNvSpPr txBox="1"/>
          <p:nvPr/>
        </p:nvSpPr>
        <p:spPr>
          <a:xfrm>
            <a:off x="6630220" y="1908647"/>
            <a:ext cx="189434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3. EDA &amp; Feature Engineering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016FF0-E688-AF82-C3B3-255302C1CBFE}"/>
              </a:ext>
            </a:extLst>
          </p:cNvPr>
          <p:cNvSpPr txBox="1"/>
          <p:nvPr/>
        </p:nvSpPr>
        <p:spPr>
          <a:xfrm>
            <a:off x="6570276" y="3125267"/>
            <a:ext cx="2014235" cy="5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이상치 확인 및 제거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데이터 시각화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F25B5B-7327-49BF-D729-954610BC2FA7}"/>
              </a:ext>
            </a:extLst>
          </p:cNvPr>
          <p:cNvSpPr/>
          <p:nvPr/>
        </p:nvSpPr>
        <p:spPr>
          <a:xfrm>
            <a:off x="9230189" y="1861733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CE85B8-4FC9-BA27-F9D2-40F16E9338CD}"/>
              </a:ext>
            </a:extLst>
          </p:cNvPr>
          <p:cNvSpPr/>
          <p:nvPr/>
        </p:nvSpPr>
        <p:spPr>
          <a:xfrm>
            <a:off x="9230185" y="1861734"/>
            <a:ext cx="2443386" cy="911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3CED8B-2781-F052-1BD6-F4900C8BAE5C}"/>
              </a:ext>
            </a:extLst>
          </p:cNvPr>
          <p:cNvSpPr txBox="1"/>
          <p:nvPr/>
        </p:nvSpPr>
        <p:spPr>
          <a:xfrm>
            <a:off x="9345906" y="1931886"/>
            <a:ext cx="2208713" cy="81560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4. Modeling</a:t>
            </a:r>
          </a:p>
          <a:p>
            <a:pPr algn="ctr"/>
            <a:endParaRPr lang="en-US" altLang="ko-KR" sz="3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(Without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Hyperparameter)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EEDFF2F-17C7-2B09-3A26-E014276C62D6}"/>
              </a:ext>
            </a:extLst>
          </p:cNvPr>
          <p:cNvSpPr txBox="1"/>
          <p:nvPr/>
        </p:nvSpPr>
        <p:spPr>
          <a:xfrm>
            <a:off x="9415032" y="2924267"/>
            <a:ext cx="2014235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SMOTE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   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데이터불균형 해결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Baseline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설정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716F3D-F517-CEE5-E289-F4E8CBD9A7A2}"/>
              </a:ext>
            </a:extLst>
          </p:cNvPr>
          <p:cNvSpPr/>
          <p:nvPr/>
        </p:nvSpPr>
        <p:spPr>
          <a:xfrm>
            <a:off x="598463" y="4407187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CBF5D4-7D32-11B2-CD02-C30BAC6A76CF}"/>
              </a:ext>
            </a:extLst>
          </p:cNvPr>
          <p:cNvSpPr txBox="1"/>
          <p:nvPr/>
        </p:nvSpPr>
        <p:spPr>
          <a:xfrm>
            <a:off x="854047" y="5421808"/>
            <a:ext cx="2161780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XGBoost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RandomizedSearchCV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ROC curve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2A83A38-DCEB-DFCF-D3F5-67E21DA15E36}"/>
              </a:ext>
            </a:extLst>
          </p:cNvPr>
          <p:cNvSpPr/>
          <p:nvPr/>
        </p:nvSpPr>
        <p:spPr>
          <a:xfrm>
            <a:off x="598464" y="4407188"/>
            <a:ext cx="2443386" cy="877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5DD958-3496-2872-80AD-21D91092DBFD}"/>
              </a:ext>
            </a:extLst>
          </p:cNvPr>
          <p:cNvSpPr txBox="1"/>
          <p:nvPr/>
        </p:nvSpPr>
        <p:spPr>
          <a:xfrm>
            <a:off x="715800" y="4433272"/>
            <a:ext cx="2208713" cy="81560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5. Modeling</a:t>
            </a:r>
          </a:p>
          <a:p>
            <a:pPr algn="ctr"/>
            <a:endParaRPr lang="en-US" altLang="ko-KR" sz="3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(With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Hyperparameter)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D10928-A3DA-1961-D1E4-19D572A7A6B7}"/>
              </a:ext>
            </a:extLst>
          </p:cNvPr>
          <p:cNvSpPr txBox="1"/>
          <p:nvPr/>
        </p:nvSpPr>
        <p:spPr>
          <a:xfrm>
            <a:off x="9579297" y="4535051"/>
            <a:ext cx="2014235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DecisionTree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RandomForest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GradientBoosting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XGBoost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ACE912-1808-1E42-05CD-80D8E0497A47}"/>
              </a:ext>
            </a:extLst>
          </p:cNvPr>
          <p:cNvCxnSpPr>
            <a:stCxn id="96" idx="0"/>
          </p:cNvCxnSpPr>
          <p:nvPr/>
        </p:nvCxnSpPr>
        <p:spPr>
          <a:xfrm flipH="1" flipV="1">
            <a:off x="10586414" y="4143982"/>
            <a:ext cx="1" cy="3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682DE1-FAE2-54A2-8A25-112801990806}"/>
              </a:ext>
            </a:extLst>
          </p:cNvPr>
          <p:cNvSpPr/>
          <p:nvPr/>
        </p:nvSpPr>
        <p:spPr>
          <a:xfrm>
            <a:off x="3463996" y="4407187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49215-598D-ECB9-E42A-66667DE31A4E}"/>
              </a:ext>
            </a:extLst>
          </p:cNvPr>
          <p:cNvSpPr txBox="1"/>
          <p:nvPr/>
        </p:nvSpPr>
        <p:spPr>
          <a:xfrm>
            <a:off x="3731236" y="5476979"/>
            <a:ext cx="2161780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Eli5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PDP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SHAP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880F714-BB5E-5B1C-6057-DE39CD9AB9AC}"/>
              </a:ext>
            </a:extLst>
          </p:cNvPr>
          <p:cNvSpPr/>
          <p:nvPr/>
        </p:nvSpPr>
        <p:spPr>
          <a:xfrm>
            <a:off x="3463997" y="4407188"/>
            <a:ext cx="2443386" cy="877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D0DE8A-6E81-056F-5BFB-EFA9439FD7BE}"/>
              </a:ext>
            </a:extLst>
          </p:cNvPr>
          <p:cNvSpPr txBox="1"/>
          <p:nvPr/>
        </p:nvSpPr>
        <p:spPr>
          <a:xfrm>
            <a:off x="3565598" y="4553763"/>
            <a:ext cx="2208713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6. Permutation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Importance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9A979F3-57B1-9413-6546-399021E1C0CF}"/>
              </a:ext>
            </a:extLst>
          </p:cNvPr>
          <p:cNvSpPr/>
          <p:nvPr/>
        </p:nvSpPr>
        <p:spPr>
          <a:xfrm>
            <a:off x="6329528" y="4407187"/>
            <a:ext cx="2443386" cy="2282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741ED0-A0FB-721E-5ACE-0D3C119AB98D}"/>
              </a:ext>
            </a:extLst>
          </p:cNvPr>
          <p:cNvSpPr txBox="1"/>
          <p:nvPr/>
        </p:nvSpPr>
        <p:spPr>
          <a:xfrm>
            <a:off x="6499491" y="5506163"/>
            <a:ext cx="2161780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상관관계와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EDA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바탕으로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결론 도출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971AB6-0A68-4B53-38CB-D747877110EA}"/>
              </a:ext>
            </a:extLst>
          </p:cNvPr>
          <p:cNvSpPr/>
          <p:nvPr/>
        </p:nvSpPr>
        <p:spPr>
          <a:xfrm>
            <a:off x="6329529" y="4407188"/>
            <a:ext cx="2443386" cy="877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A2535B-09F6-7C63-2A9B-88B67B0FB472}"/>
              </a:ext>
            </a:extLst>
          </p:cNvPr>
          <p:cNvSpPr txBox="1"/>
          <p:nvPr/>
        </p:nvSpPr>
        <p:spPr>
          <a:xfrm>
            <a:off x="6395254" y="4659963"/>
            <a:ext cx="220871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7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결론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130357"/>
            <a:ext cx="12192001" cy="257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0" y="2921168"/>
            <a:ext cx="12196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2074625" y="2921168"/>
            <a:ext cx="7770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결혼을 하지 않은 </a:t>
            </a:r>
            <a:r>
              <a:rPr lang="ko-KR" altLang="en-US" sz="2400" b="0" i="0" dirty="0">
                <a:effectLst/>
                <a:highlight>
                  <a:srgbClr val="FFFF00"/>
                </a:highlight>
                <a:latin typeface="양진체 " panose="02020503000000000000" pitchFamily="18" charset="-127"/>
                <a:ea typeface="양진체 " panose="02020503000000000000" pitchFamily="18" charset="-127"/>
              </a:rPr>
              <a:t>싱글</a:t>
            </a:r>
            <a:r>
              <a:rPr lang="ko-KR" altLang="en-US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일수록</a:t>
            </a:r>
            <a:r>
              <a:rPr lang="en-US" altLang="ko-KR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</a:p>
          <a:p>
            <a:pPr algn="ctr"/>
            <a:r>
              <a:rPr lang="en-US" altLang="ko-KR" sz="2400" b="0" i="0" dirty="0">
                <a:effectLst/>
                <a:highlight>
                  <a:srgbClr val="FFFF00"/>
                </a:highlight>
                <a:latin typeface="양진체 " panose="02020503000000000000" pitchFamily="18" charset="-127"/>
                <a:ea typeface="양진체 " panose="02020503000000000000" pitchFamily="18" charset="-127"/>
              </a:rPr>
              <a:t>30</a:t>
            </a:r>
            <a:r>
              <a:rPr lang="ko-KR" altLang="en-US" sz="2400" b="0" i="0" dirty="0">
                <a:effectLst/>
                <a:highlight>
                  <a:srgbClr val="FFFF00"/>
                </a:highlight>
                <a:latin typeface="양진체 " panose="02020503000000000000" pitchFamily="18" charset="-127"/>
                <a:ea typeface="양진체 " panose="02020503000000000000" pitchFamily="18" charset="-127"/>
              </a:rPr>
              <a:t>대 이하</a:t>
            </a:r>
            <a:r>
              <a:rPr lang="ko-KR" altLang="en-US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가 연체 가능성이 높으므로 </a:t>
            </a:r>
            <a:endParaRPr lang="en-US" altLang="ko-KR" sz="2400" b="0" i="0" dirty="0">
              <a:effectLst/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algn="ctr"/>
            <a:r>
              <a:rPr lang="ko-KR" altLang="en-US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카드 발급을 할 때 </a:t>
            </a:r>
            <a:r>
              <a:rPr lang="ko-KR" altLang="en-US" sz="2400" b="0" i="0" dirty="0">
                <a:effectLst/>
                <a:highlight>
                  <a:srgbClr val="FF00FF"/>
                </a:highlight>
                <a:latin typeface="양진체 " panose="02020503000000000000" pitchFamily="18" charset="-127"/>
                <a:ea typeface="양진체 " panose="02020503000000000000" pitchFamily="18" charset="-127"/>
              </a:rPr>
              <a:t>나이 항목과 결혼 여부를 확인</a:t>
            </a:r>
            <a:r>
              <a:rPr lang="ko-KR" altLang="en-US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할 필요가 있음</a:t>
            </a:r>
            <a:r>
              <a:rPr lang="en-US" altLang="ko-KR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ko-KR" altLang="en-US" sz="60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F638B-EA00-9901-5EC3-3809B3DE8F7C}"/>
              </a:ext>
            </a:extLst>
          </p:cNvPr>
          <p:cNvSpPr txBox="1"/>
          <p:nvPr/>
        </p:nvSpPr>
        <p:spPr>
          <a:xfrm>
            <a:off x="0" y="2274837"/>
            <a:ext cx="379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Accuracy score : 0.74</a:t>
            </a:r>
            <a:endParaRPr lang="ko-KR" altLang="en-US" sz="60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374655" y="3173853"/>
            <a:ext cx="309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2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146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고도 B</vt:lpstr>
      <vt:lpstr>나눔스퀘어 ExtraBold</vt:lpstr>
      <vt:lpstr>나눔스퀘어 Light</vt:lpstr>
      <vt:lpstr>양진체 </vt:lpstr>
      <vt:lpstr>페이북 Bold</vt:lpstr>
      <vt:lpstr>페이북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안 도윤</cp:lastModifiedBy>
  <cp:revision>20</cp:revision>
  <dcterms:created xsi:type="dcterms:W3CDTF">2020-09-07T02:34:06Z</dcterms:created>
  <dcterms:modified xsi:type="dcterms:W3CDTF">2022-05-24T06:56:31Z</dcterms:modified>
</cp:coreProperties>
</file>