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78" r:id="rId1"/>
    <p:sldMasterId id="2147483779" r:id="rId2"/>
    <p:sldMasterId id="2147483780" r:id="rId3"/>
    <p:sldMasterId id="2147483781" r:id="rId4"/>
    <p:sldMasterId id="214748378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x="9136063" cy="685006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srgbClr val="ff0000">
        <a:alpha val="100000"/>
      </a:srgbClr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 horzBarState="maximized">
    <p:restoredLeft sz="20802"/>
    <p:restoredTop sz="90000"/>
  </p:normalViewPr>
  <p:slideViewPr>
    <p:cSldViewPr>
      <p:cViewPr varScale="1">
        <p:scale>
          <a:sx n="100" d="100"/>
          <a:sy n="100" d="100"/>
        </p:scale>
        <p:origin x="1238" y="72"/>
      </p:cViewPr>
      <p:guideLst>
        <p:guide orient="horz" pos="2153"/>
        <p:guide pos="28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27" cy="72027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1" Type="http://schemas.openxmlformats.org/officeDocument/2006/relationships/slide" Target="slides/slide5.xml"  /><Relationship Id="rId12" Type="http://schemas.openxmlformats.org/officeDocument/2006/relationships/slide" Target="slides/slide6.xml"  /><Relationship Id="rId13" Type="http://schemas.openxmlformats.org/officeDocument/2006/relationships/slide" Target="slides/slide7.xml"  /><Relationship Id="rId14" Type="http://schemas.openxmlformats.org/officeDocument/2006/relationships/slide" Target="slides/slide8.xml"  /><Relationship Id="rId15" Type="http://schemas.openxmlformats.org/officeDocument/2006/relationships/slide" Target="slides/slide9.xml"  /><Relationship Id="rId16" Type="http://schemas.openxmlformats.org/officeDocument/2006/relationships/slide" Target="slides/slide10.xml"  /><Relationship Id="rId17" Type="http://schemas.openxmlformats.org/officeDocument/2006/relationships/slide" Target="slides/slide11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slide" Target="slides/slide27.xml"  /><Relationship Id="rId34" Type="http://schemas.openxmlformats.org/officeDocument/2006/relationships/slide" Target="slides/slide28.xml"  /><Relationship Id="rId35" Type="http://schemas.openxmlformats.org/officeDocument/2006/relationships/slide" Target="slides/slide29.xml"  /><Relationship Id="rId36" Type="http://schemas.openxmlformats.org/officeDocument/2006/relationships/slide" Target="slides/slide30.xml"  /><Relationship Id="rId37" Type="http://schemas.openxmlformats.org/officeDocument/2006/relationships/slide" Target="slides/slide31.xml"  /><Relationship Id="rId38" Type="http://schemas.openxmlformats.org/officeDocument/2006/relationships/slide" Target="slides/slide32.xml"  /><Relationship Id="rId39" Type="http://schemas.openxmlformats.org/officeDocument/2006/relationships/slide" Target="slides/slide33.xml"  /><Relationship Id="rId4" Type="http://schemas.openxmlformats.org/officeDocument/2006/relationships/slideMaster" Target="slideMasters/slideMaster4.xml"  /><Relationship Id="rId40" Type="http://schemas.openxmlformats.org/officeDocument/2006/relationships/presProps" Target="presProps.xml"  /><Relationship Id="rId41" Type="http://schemas.openxmlformats.org/officeDocument/2006/relationships/viewProps" Target="viewProps.xml"  /><Relationship Id="rId42" Type="http://schemas.openxmlformats.org/officeDocument/2006/relationships/theme" Target="theme/theme1.xml"  /><Relationship Id="rId43" Type="http://schemas.openxmlformats.org/officeDocument/2006/relationships/tableStyles" Target="tableStyles.xml"  /><Relationship Id="rId5" Type="http://schemas.openxmlformats.org/officeDocument/2006/relationships/slideMaster" Target="slideMasters/slideMaster5.xml"  /><Relationship Id="rId6" Type="http://schemas.openxmlformats.org/officeDocument/2006/relationships/notesMaster" Target="notesMasters/notesMaster1.xml"  /><Relationship Id="rId7" Type="http://schemas.openxmlformats.org/officeDocument/2006/relationships/slide" Target="slides/slide1.xml"  /><Relationship Id="rId8" Type="http://schemas.openxmlformats.org/officeDocument/2006/relationships/slide" Target="slides/slide2.xml"  /><Relationship Id="rId9" Type="http://schemas.openxmlformats.org/officeDocument/2006/relationships/slide" Target="slides/slide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2460" y="685800"/>
            <a:ext cx="457308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6798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4126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628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2956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089" y="6355215"/>
            <a:ext cx="2133234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2023-08-16</a:t>
            </a:fld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2028" y="6615492"/>
            <a:ext cx="2133178" cy="196812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8A90BAC1-DD5C-4824-A951-A70E56E946F8}" type="slidenum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pPr marL="0" lvl="0" indent="0" algn="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6798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4126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628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2956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5526" y="6352034"/>
            <a:ext cx="2133234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Arial"/>
                <a:ea typeface="+mn-ea"/>
                <a:cs typeface="+mn-cs"/>
              </a:rPr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2023-08-16</a:t>
            </a:fld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2041" y="6352034"/>
            <a:ext cx="2893468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48846" y="6612311"/>
            <a:ext cx="2133178" cy="196812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C4B79DC4-FC15-497D-8D7D-7C76CD2762F1}" type="slidenum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Arial"/>
              </a:rPr>
              <a:pPr marL="0" lvl="0" indent="0" algn="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Arial"/>
            </a:endParaRP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6798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4126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628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2956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3963" y="6348852"/>
            <a:ext cx="2133178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</a:defRPr>
            </a:lvl1pPr>
          </a:lstStyle>
          <a:p>
            <a:pPr marL="0" lvl="0" indent="0" algn="l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+mn-ea"/>
                <a:cs typeface="+mn-cs"/>
              </a:rPr>
              <a:pPr marL="0" lvl="0" indent="0" algn="l" defTabSz="393752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2023-08-16</a:t>
            </a:fld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맑은 고딕"/>
              <a:ea typeface="+mn-ea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0478" y="6348852"/>
            <a:ext cx="2891850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</a:defRPr>
            </a:lvl1pPr>
          </a:lstStyle>
          <a:p>
            <a:pPr marL="0" lvl="0" indent="0" algn="ct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맑은 고딕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45664" y="6609129"/>
            <a:ext cx="2133178" cy="196812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A8C5EE94-8D7C-4419-ADF6-17D5BC8DC77E}" type="slidenum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pPr marL="0" lvl="0" indent="0" algn="r" defTabSz="393752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6798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4126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628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2956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5526" y="6352034"/>
            <a:ext cx="2133234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</a:defRPr>
            </a:lvl1pPr>
          </a:lstStyle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  <a:cs typeface="+mn-cs"/>
              </a:rPr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2023-08-16</a:t>
            </a:fld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2041" y="6352034"/>
            <a:ext cx="2893468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</a:defRPr>
            </a:lvl1pPr>
          </a:lstStyle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48846" y="6612311"/>
            <a:ext cx="2133178" cy="196812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</a:defRPr>
            </a:lvl1pPr>
          </a:lstStyle>
          <a:p>
            <a: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6284B512-2BAD-4190-A027-D26666CF8C67}" type="slidenum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</a:rPr>
              <a:pPr marL="0" lvl="0" indent="0" algn="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굴림"/>
              <a:ea typeface="굴림"/>
            </a:endParaRPr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6798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4126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628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2956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089" y="6355215"/>
            <a:ext cx="2133234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2023-08-16</a:t>
            </a:fld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2028" y="6355215"/>
            <a:ext cx="2133178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616742F1-2B50-455C-915E-92593A963FFD}" type="slidenum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pPr marL="0" lvl="0" indent="0" algn="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10" Type="http://schemas.openxmlformats.org/officeDocument/2006/relationships/slideLayout" Target="../slideLayouts/slideLayout22.xml"  /><Relationship Id="rId11" Type="http://schemas.openxmlformats.org/officeDocument/2006/relationships/slideLayout" Target="../slideLayouts/slideLayout23.xml"  /><Relationship Id="rId12" Type="http://schemas.openxmlformats.org/officeDocument/2006/relationships/slideLayout" Target="../slideLayouts/slideLayout24.xml"  /><Relationship Id="rId13" Type="http://schemas.openxmlformats.org/officeDocument/2006/relationships/theme" Target="../theme/theme2.xml"  /><Relationship Id="rId2" Type="http://schemas.openxmlformats.org/officeDocument/2006/relationships/slideLayout" Target="../slideLayouts/slideLayout14.xml"  /><Relationship Id="rId3" Type="http://schemas.openxmlformats.org/officeDocument/2006/relationships/slideLayout" Target="../slideLayouts/slideLayout15.xml"  /><Relationship Id="rId4" Type="http://schemas.openxmlformats.org/officeDocument/2006/relationships/slideLayout" Target="../slideLayouts/slideLayout16.xml"  /><Relationship Id="rId5" Type="http://schemas.openxmlformats.org/officeDocument/2006/relationships/slideLayout" Target="../slideLayouts/slideLayout17.xml"  /><Relationship Id="rId6" Type="http://schemas.openxmlformats.org/officeDocument/2006/relationships/slideLayout" Target="../slideLayouts/slideLayout18.xml"  /><Relationship Id="rId7" Type="http://schemas.openxmlformats.org/officeDocument/2006/relationships/slideLayout" Target="../slideLayouts/slideLayout19.xml"  /><Relationship Id="rId8" Type="http://schemas.openxmlformats.org/officeDocument/2006/relationships/slideLayout" Target="../slideLayouts/slideLayout20.xml"  /><Relationship Id="rId9" Type="http://schemas.openxmlformats.org/officeDocument/2006/relationships/slideLayout" Target="../slideLayouts/slideLayout21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5.xml"  /><Relationship Id="rId10" Type="http://schemas.openxmlformats.org/officeDocument/2006/relationships/slideLayout" Target="../slideLayouts/slideLayout34.xml"  /><Relationship Id="rId11" Type="http://schemas.openxmlformats.org/officeDocument/2006/relationships/slideLayout" Target="../slideLayouts/slideLayout35.xml"  /><Relationship Id="rId12" Type="http://schemas.openxmlformats.org/officeDocument/2006/relationships/slideLayout" Target="../slideLayouts/slideLayout36.xml"  /><Relationship Id="rId13" Type="http://schemas.openxmlformats.org/officeDocument/2006/relationships/theme" Target="../theme/theme3.xml"  /><Relationship Id="rId2" Type="http://schemas.openxmlformats.org/officeDocument/2006/relationships/slideLayout" Target="../slideLayouts/slideLayout26.xml"  /><Relationship Id="rId3" Type="http://schemas.openxmlformats.org/officeDocument/2006/relationships/slideLayout" Target="../slideLayouts/slideLayout27.xml"  /><Relationship Id="rId4" Type="http://schemas.openxmlformats.org/officeDocument/2006/relationships/slideLayout" Target="../slideLayouts/slideLayout28.xml"  /><Relationship Id="rId5" Type="http://schemas.openxmlformats.org/officeDocument/2006/relationships/slideLayout" Target="../slideLayouts/slideLayout29.xml"  /><Relationship Id="rId6" Type="http://schemas.openxmlformats.org/officeDocument/2006/relationships/slideLayout" Target="../slideLayouts/slideLayout30.xml"  /><Relationship Id="rId7" Type="http://schemas.openxmlformats.org/officeDocument/2006/relationships/slideLayout" Target="../slideLayouts/slideLayout31.xml"  /><Relationship Id="rId8" Type="http://schemas.openxmlformats.org/officeDocument/2006/relationships/slideLayout" Target="../slideLayouts/slideLayout32.xml"  /><Relationship Id="rId9" Type="http://schemas.openxmlformats.org/officeDocument/2006/relationships/slideLayout" Target="../slideLayouts/slideLayout33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7.xml"  /><Relationship Id="rId10" Type="http://schemas.openxmlformats.org/officeDocument/2006/relationships/slideLayout" Target="../slideLayouts/slideLayout46.xml"  /><Relationship Id="rId11" Type="http://schemas.openxmlformats.org/officeDocument/2006/relationships/slideLayout" Target="../slideLayouts/slideLayout47.xml"  /><Relationship Id="rId12" Type="http://schemas.openxmlformats.org/officeDocument/2006/relationships/slideLayout" Target="../slideLayouts/slideLayout48.xml"  /><Relationship Id="rId13" Type="http://schemas.openxmlformats.org/officeDocument/2006/relationships/theme" Target="../theme/theme4.xml"  /><Relationship Id="rId2" Type="http://schemas.openxmlformats.org/officeDocument/2006/relationships/slideLayout" Target="../slideLayouts/slideLayout38.xml"  /><Relationship Id="rId3" Type="http://schemas.openxmlformats.org/officeDocument/2006/relationships/slideLayout" Target="../slideLayouts/slideLayout39.xml"  /><Relationship Id="rId4" Type="http://schemas.openxmlformats.org/officeDocument/2006/relationships/slideLayout" Target="../slideLayouts/slideLayout40.xml"  /><Relationship Id="rId5" Type="http://schemas.openxmlformats.org/officeDocument/2006/relationships/slideLayout" Target="../slideLayouts/slideLayout41.xml"  /><Relationship Id="rId6" Type="http://schemas.openxmlformats.org/officeDocument/2006/relationships/slideLayout" Target="../slideLayouts/slideLayout42.xml"  /><Relationship Id="rId7" Type="http://schemas.openxmlformats.org/officeDocument/2006/relationships/slideLayout" Target="../slideLayouts/slideLayout43.xml"  /><Relationship Id="rId8" Type="http://schemas.openxmlformats.org/officeDocument/2006/relationships/slideLayout" Target="../slideLayouts/slideLayout44.xml"  /><Relationship Id="rId9" Type="http://schemas.openxmlformats.org/officeDocument/2006/relationships/slideLayout" Target="../slideLayouts/slideLayout45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9.xml"  /><Relationship Id="rId10" Type="http://schemas.openxmlformats.org/officeDocument/2006/relationships/slideLayout" Target="../slideLayouts/slideLayout58.xml"  /><Relationship Id="rId11" Type="http://schemas.openxmlformats.org/officeDocument/2006/relationships/slideLayout" Target="../slideLayouts/slideLayout59.xml"  /><Relationship Id="rId12" Type="http://schemas.openxmlformats.org/officeDocument/2006/relationships/slideLayout" Target="../slideLayouts/slideLayout60.xml"  /><Relationship Id="rId13" Type="http://schemas.openxmlformats.org/officeDocument/2006/relationships/theme" Target="../theme/theme5.xml"  /><Relationship Id="rId2" Type="http://schemas.openxmlformats.org/officeDocument/2006/relationships/slideLayout" Target="../slideLayouts/slideLayout50.xml"  /><Relationship Id="rId3" Type="http://schemas.openxmlformats.org/officeDocument/2006/relationships/slideLayout" Target="../slideLayouts/slideLayout51.xml"  /><Relationship Id="rId4" Type="http://schemas.openxmlformats.org/officeDocument/2006/relationships/slideLayout" Target="../slideLayouts/slideLayout52.xml"  /><Relationship Id="rId5" Type="http://schemas.openxmlformats.org/officeDocument/2006/relationships/slideLayout" Target="../slideLayouts/slideLayout53.xml"  /><Relationship Id="rId6" Type="http://schemas.openxmlformats.org/officeDocument/2006/relationships/slideLayout" Target="../slideLayouts/slideLayout54.xml"  /><Relationship Id="rId7" Type="http://schemas.openxmlformats.org/officeDocument/2006/relationships/slideLayout" Target="../slideLayouts/slideLayout55.xml"  /><Relationship Id="rId8" Type="http://schemas.openxmlformats.org/officeDocument/2006/relationships/slideLayout" Target="../slideLayouts/slideLayout56.xml"  /><Relationship Id="rId9" Type="http://schemas.openxmlformats.org/officeDocument/2006/relationships/slideLayout" Target="../slideLayouts/slideLayout57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089" y="274566"/>
            <a:ext cx="8228117" cy="11428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400" b="0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089" y="1599897"/>
            <a:ext cx="8228117" cy="45251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2945" lvl="0" indent="-342945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</a:p>
          <a:p>
            <a:pPr marL="743048" lvl="0" indent="-285787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–"/>
              <a:defRPr/>
            </a:pPr>
            <a:r>
              <a:rPr kumimoji="0" lang="ko-KR" altLang="en-US" sz="2800" b="0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둘째 수준</a:t>
            </a:r>
          </a:p>
          <a:p>
            <a:pPr marL="1143151" lvl="0" indent="-22863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2400" b="0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셋째 수준</a:t>
            </a:r>
          </a:p>
          <a:p>
            <a:pPr marL="1600411" lvl="0" indent="-22863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–"/>
              <a:defRPr/>
            </a:pPr>
            <a:r>
              <a:rPr kumimoji="0" lang="ko-KR" altLang="en-US" sz="2000" b="0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넷째 수준</a:t>
            </a:r>
          </a:p>
          <a:p>
            <a:pPr marL="2057672" lvl="0" indent="-22863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»"/>
              <a:defRPr/>
            </a:pPr>
            <a:r>
              <a:rPr kumimoji="0" lang="ko-KR" altLang="en-US" sz="2000" b="0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089" y="6355215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2023-08-16</a:t>
            </a:fld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3604" y="6355215"/>
            <a:ext cx="2895087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2028" y="6355215"/>
            <a:ext cx="213317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5E067981-25CB-479B-A4E2-57725A63C0E9}" type="slidenum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1_Office 테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089" y="274566"/>
            <a:ext cx="8228117" cy="11428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400" b="0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089" y="1599897"/>
            <a:ext cx="8228117" cy="45251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2945" lvl="0" indent="-342945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</a:p>
          <a:p>
            <a:pPr marL="743048" lvl="0" indent="-285787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–"/>
              <a:defRPr/>
            </a:pPr>
            <a:r>
              <a:rPr kumimoji="0" lang="ko-KR" altLang="en-US" sz="2800" b="0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둘째 수준</a:t>
            </a:r>
          </a:p>
          <a:p>
            <a:pPr marL="1143151" lvl="0" indent="-22863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2400" b="0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셋째 수준</a:t>
            </a:r>
          </a:p>
          <a:p>
            <a:pPr marL="1600411" lvl="0" indent="-22863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–"/>
              <a:defRPr/>
            </a:pPr>
            <a:r>
              <a:rPr kumimoji="0" lang="ko-KR" altLang="en-US" sz="2000" b="0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넷째 수준</a:t>
            </a:r>
          </a:p>
          <a:p>
            <a:pPr marL="2057672" lvl="0" indent="-22863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»"/>
              <a:defRPr/>
            </a:pPr>
            <a:r>
              <a:rPr kumimoji="0" lang="ko-KR" altLang="en-US" sz="2000" b="0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089" y="6355215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2023-08-16</a:t>
            </a:fld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3604" y="6355215"/>
            <a:ext cx="2895087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2028" y="6615492"/>
            <a:ext cx="2133178" cy="1968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8C95A6B5-A15D-41CC-AE3E-634837CDE229}" type="slidenum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5526" y="273003"/>
            <a:ext cx="8226497" cy="11428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400" b="0" i="0" baseline="0">
                <a:solidFill>
                  <a:schemeClr val="tx2"/>
                </a:solidFill>
                <a:latin typeface="맑은 고딕"/>
                <a:ea typeface="맑은 고딕"/>
                <a:sym typeface="맑은 고딕"/>
              </a:rPr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44185" y="3980738"/>
            <a:ext cx="4036276" cy="219507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마스터 텍스트 스타일을 편집합니다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둘째 수준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셋째 수준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넷째 수준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5526" y="635203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Arial"/>
                <a:ea typeface="+mn-ea"/>
                <a:cs typeface="+mn-cs"/>
              </a:rPr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2023-08-16</a:t>
            </a:fld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48846" y="6612311"/>
            <a:ext cx="2133178" cy="1968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44DA32FB-B5FF-4DC8-A49A-30EAA5739DCA}" type="slidenum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Arial"/>
                <a:ea typeface="+mn-ea"/>
                <a:cs typeface="+mn-cs"/>
              </a:rPr>
              <a:pPr marL="0" lvl="0" indent="0" algn="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3963" y="271440"/>
            <a:ext cx="8224879" cy="114275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400" b="0" i="0" baseline="0">
                <a:solidFill>
                  <a:schemeClr val="tx2"/>
                </a:solidFill>
                <a:latin typeface="맑은 고딕"/>
                <a:ea typeface="맑은 고딕"/>
                <a:sym typeface="맑은 고딕"/>
              </a:rPr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42566" y="3979119"/>
            <a:ext cx="4034714" cy="219513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마스터 텍스트 스타일을 편집합니다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둘째 수준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셋째 수준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넷째 수준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3963" y="6348852"/>
            <a:ext cx="213317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</a:defRPr>
            </a:lvl1pPr>
          </a:lstStyle>
          <a:p>
            <a:pPr marL="0" lvl="0" indent="0" algn="l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+mn-ea"/>
                <a:cs typeface="+mn-cs"/>
              </a:rPr>
              <a:pPr marL="0" lvl="0" indent="0" algn="l" defTabSz="393752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2023-08-16</a:t>
            </a:fld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맑은 고딕"/>
              <a:ea typeface="+mn-ea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0478" y="6348852"/>
            <a:ext cx="2891850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</a:defRPr>
            </a:lvl1pPr>
          </a:lstStyle>
          <a:p>
            <a:pPr marL="0" lvl="0" indent="0" algn="ct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맑은 고딕"/>
              <a:ea typeface="+mn-ea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45664" y="6609129"/>
            <a:ext cx="2133178" cy="1968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0355875-7A16-40A7-A092-E09EE6229640}" type="slidenum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r" defTabSz="393752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5526" y="273003"/>
            <a:ext cx="8226497" cy="11428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400" b="0" i="0" baseline="0">
                <a:solidFill>
                  <a:schemeClr val="tx2"/>
                </a:solidFill>
                <a:latin typeface="맑은 고딕"/>
                <a:ea typeface="맑은 고딕"/>
                <a:sym typeface="맑은 고딕"/>
              </a:rPr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42566" y="3979119"/>
            <a:ext cx="4034714" cy="219513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마스터 텍스트 스타일을 편집합니다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둘째 수준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셋째 수준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넷째 수준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5526" y="635203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</a:defRPr>
            </a:lvl1pPr>
          </a:lstStyle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  <a:cs typeface="+mn-cs"/>
              </a:rPr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2023-08-16</a:t>
            </a:fld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</a:defRPr>
            </a:lvl1pPr>
          </a:lstStyle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48846" y="6612311"/>
            <a:ext cx="2133178" cy="1968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</a:defRPr>
            </a:lvl1pPr>
          </a:lstStyle>
          <a:p>
            <a: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3A83F9C8-EA8A-48C7-99DB-1A11AE3C41BD}" type="slidenum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  <a:cs typeface="+mn-cs"/>
              </a:rPr>
              <a:pPr marL="0" lvl="0" indent="0" algn="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굴림"/>
              <a:ea typeface="굴림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emf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4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17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1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19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20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21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22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23.png"  /><Relationship Id="rId5" Type="http://schemas.openxmlformats.org/officeDocument/2006/relationships/image" Target="../media/image24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24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2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6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26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25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27.png"  /><Relationship Id="rId5" Type="http://schemas.openxmlformats.org/officeDocument/2006/relationships/image" Target="../media/image28.png"  /><Relationship Id="rId6" Type="http://schemas.openxmlformats.org/officeDocument/2006/relationships/image" Target="../media/image29.png"  /><Relationship Id="rId7" Type="http://schemas.openxmlformats.org/officeDocument/2006/relationships/image" Target="../media/image30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31.png"  /><Relationship Id="rId5" Type="http://schemas.openxmlformats.org/officeDocument/2006/relationships/image" Target="../media/image32.png"  /><Relationship Id="rId6" Type="http://schemas.openxmlformats.org/officeDocument/2006/relationships/image" Target="../media/image33.png"  /><Relationship Id="rId7" Type="http://schemas.openxmlformats.org/officeDocument/2006/relationships/image" Target="../media/image34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35.png"  /><Relationship Id="rId3" Type="http://schemas.openxmlformats.org/officeDocument/2006/relationships/image" Target="../media/image4.png"  /><Relationship Id="rId4" Type="http://schemas.openxmlformats.org/officeDocument/2006/relationships/image" Target="../media/image3.emf"  /><Relationship Id="rId5" Type="http://schemas.openxmlformats.org/officeDocument/2006/relationships/image" Target="../media/image36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36.png"  /><Relationship Id="rId5" Type="http://schemas.openxmlformats.org/officeDocument/2006/relationships/image" Target="../media/image37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38.png"  /><Relationship Id="rId3" Type="http://schemas.openxmlformats.org/officeDocument/2006/relationships/image" Target="../media/image4.png"  /><Relationship Id="rId4" Type="http://schemas.openxmlformats.org/officeDocument/2006/relationships/image" Target="../media/image3.emf"  /><Relationship Id="rId5" Type="http://schemas.openxmlformats.org/officeDocument/2006/relationships/image" Target="../media/image36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36.png"  /><Relationship Id="rId5" Type="http://schemas.openxmlformats.org/officeDocument/2006/relationships/image" Target="../media/image39.png"  /><Relationship Id="rId6" Type="http://schemas.openxmlformats.org/officeDocument/2006/relationships/image" Target="../media/image40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1.png"  /><Relationship Id="rId3" Type="http://schemas.openxmlformats.org/officeDocument/2006/relationships/image" Target="../media/image42.png"  /><Relationship Id="rId4" Type="http://schemas.openxmlformats.org/officeDocument/2006/relationships/image" Target="../media/image4.png"  /><Relationship Id="rId5" Type="http://schemas.openxmlformats.org/officeDocument/2006/relationships/image" Target="../media/image3.emf"  /><Relationship Id="rId6" Type="http://schemas.openxmlformats.org/officeDocument/2006/relationships/image" Target="../media/image36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10" Type="http://schemas.openxmlformats.org/officeDocument/2006/relationships/image" Target="../media/image11.png"  /><Relationship Id="rId11" Type="http://schemas.openxmlformats.org/officeDocument/2006/relationships/image" Target="../media/image12.png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5.png"  /><Relationship Id="rId5" Type="http://schemas.openxmlformats.org/officeDocument/2006/relationships/image" Target="../media/image6.jpeg"  /><Relationship Id="rId6" Type="http://schemas.openxmlformats.org/officeDocument/2006/relationships/image" Target="../media/image7.png"  /><Relationship Id="rId7" Type="http://schemas.openxmlformats.org/officeDocument/2006/relationships/image" Target="../media/image8.png"  /><Relationship Id="rId8" Type="http://schemas.openxmlformats.org/officeDocument/2006/relationships/image" Target="../media/image9.png"  /><Relationship Id="rId9" Type="http://schemas.openxmlformats.org/officeDocument/2006/relationships/image" Target="../media/image10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43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44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4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46.png"  /><Relationship Id="rId3" Type="http://schemas.openxmlformats.org/officeDocument/2006/relationships/image" Target="../media/image2.png"  /><Relationship Id="rId4" Type="http://schemas.openxmlformats.org/officeDocument/2006/relationships/image" Target="../media/image3.emf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1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32.xml"  /><Relationship Id="rId3" Type="http://schemas.openxmlformats.org/officeDocument/2006/relationships/image" Target="../media/image4.png"  /><Relationship Id="rId4" Type="http://schemas.openxmlformats.org/officeDocument/2006/relationships/image" Target="../media/image3.emf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32.xml"  /><Relationship Id="rId3" Type="http://schemas.openxmlformats.org/officeDocument/2006/relationships/image" Target="../media/image4.png"  /><Relationship Id="rId4" Type="http://schemas.openxmlformats.org/officeDocument/2006/relationships/image" Target="../media/image3.emf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1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1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1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098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99" name="그림 4098"/>
          <p:cNvPicPr/>
          <p:nvPr/>
        </p:nvPicPr>
        <p:blipFill rotWithShape="1">
          <a:blip r:embed="rId2">
            <a:lum/>
          </a:blip>
          <a:srcRect l="1040"/>
          <a:stretch>
            <a:fillRect/>
          </a:stretch>
        </p:blipFill>
        <p:spPr>
          <a:xfrm>
            <a:off x="0" y="765035"/>
            <a:ext cx="4715576" cy="352359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4100" name="TextBox 18"/>
          <p:cNvSpPr txBox="1"/>
          <p:nvPr/>
        </p:nvSpPr>
        <p:spPr>
          <a:xfrm>
            <a:off x="1115616" y="1916832"/>
            <a:ext cx="7082388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5000" b="1" i="0" u="none" strike="noStrike" kern="1200" cap="none" spc="-150" normalizeH="0" baseline="0"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SW</a:t>
            </a:r>
            <a:r>
              <a:rPr kumimoji="0" lang="ko-KR" altLang="en-US" sz="5000" b="1" i="0" u="none" strike="noStrike" kern="1200" cap="none" spc="-150" normalizeH="0" baseline="0"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개발</a:t>
            </a:r>
            <a:r>
              <a:rPr kumimoji="0" lang="en-US" altLang="ko-KR" sz="5000" b="1" i="0" u="none" strike="noStrike" kern="1200" cap="none" spc="-150" normalizeH="0" baseline="0"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/HW</a:t>
            </a:r>
            <a:r>
              <a:rPr kumimoji="0" lang="ko-KR" altLang="en-US" sz="5000" b="1" i="0" u="none" strike="noStrike" kern="1200" cap="none" spc="-150" normalizeH="0" baseline="0"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제작 설계서</a:t>
            </a:r>
            <a:endParaRPr kumimoji="0" lang="ko-KR" altLang="en-US" sz="5000" b="1" i="0" u="none" strike="noStrike" kern="1200" cap="none" spc="-150" normalizeH="0" baseline="0">
              <a:solidFill>
                <a:schemeClr val="accent2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01" name="TextBox 8"/>
          <p:cNvSpPr txBox="1"/>
          <p:nvPr/>
        </p:nvSpPr>
        <p:spPr>
          <a:xfrm>
            <a:off x="714549" y="3954277"/>
            <a:ext cx="7706889" cy="55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100" b="1" i="0" u="none" strike="noStrike" kern="1200" cap="none" spc="-150" normalizeH="0" baseline="0">
                <a:solidFill>
                  <a:srgbClr val="7778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프로젝트 명 </a:t>
            </a:r>
            <a:r>
              <a:rPr kumimoji="0" lang="en-US" altLang="ko-KR" sz="2100" b="1" i="0" u="none" strike="noStrike" kern="1200" cap="none" spc="-150" normalizeH="0" baseline="0">
                <a:solidFill>
                  <a:srgbClr val="7778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ko-KR" altLang="en-US" sz="2100" b="1" i="0" u="none" strike="noStrike" kern="1200" cap="none" spc="-150" normalizeH="0" baseline="0">
                <a:solidFill>
                  <a:srgbClr val="7778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서버 운영 모니터링 및 빅데이터 기반 이상탐지 시스템 </a:t>
            </a:r>
            <a:endParaRPr sz="2100" b="0" i="0" u="none" strike="noStrike"/>
          </a:p>
        </p:txBody>
      </p:sp>
      <p:grpSp>
        <p:nvGrpSpPr>
          <p:cNvPr id="4103" name="Group 1"/>
          <p:cNvGrpSpPr/>
          <p:nvPr/>
        </p:nvGrpSpPr>
        <p:grpSpPr>
          <a:xfrm rot="0">
            <a:off x="76190" y="166671"/>
            <a:ext cx="2191954" cy="599926"/>
            <a:chOff x="76190" y="166671"/>
            <a:chExt cx="2191954" cy="599926"/>
          </a:xfrm>
        </p:grpSpPr>
        <p:grpSp>
          <p:nvGrpSpPr>
            <p:cNvPr id="4106" name="Group 1"/>
            <p:cNvGrpSpPr/>
            <p:nvPr/>
          </p:nvGrpSpPr>
          <p:grpSpPr>
            <a:xfrm rot="0">
              <a:off x="682480" y="198375"/>
              <a:ext cx="1585664" cy="461890"/>
              <a:chOff x="682480" y="198375"/>
              <a:chExt cx="1585664" cy="461890"/>
            </a:xfrm>
          </p:grpSpPr>
          <p:cxnSp>
            <p:nvCxnSpPr>
              <p:cNvPr id="4108" name="직선 연결선 4107"/>
              <p:cNvCxnSpPr/>
              <p:nvPr/>
            </p:nvCxnSpPr>
            <p:spPr>
              <a:xfrm>
                <a:off x="726967" y="204738"/>
                <a:ext cx="1541177" cy="0"/>
              </a:xfrm>
              <a:prstGeom prst="line">
                <a:avLst/>
              </a:prstGeom>
              <a:ln w="38235" cap="flat" cmpd="sng" algn="ctr">
                <a:solidFill>
                  <a:srgbClr val="3b5aa8"/>
                </a:solidFill>
                <a:prstDash val="solid"/>
                <a:round/>
                <a:headEnd w="med" len="med"/>
                <a:tailEnd w="med" len="med"/>
              </a:ln>
            </p:spPr>
          </p:cxnSp>
          <p:sp>
            <p:nvSpPr>
              <p:cNvPr id="4109" name="TextBox 23"/>
              <p:cNvSpPr txBox="1"/>
              <p:nvPr/>
            </p:nvSpPr>
            <p:spPr>
              <a:xfrm>
                <a:off x="682480" y="198375"/>
                <a:ext cx="1453879" cy="46189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내가 기획한 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ICT</a:t>
                </a:r>
                <a:r>
                  <a:rPr kumimoji="0" lang="ko-KR" altLang="en-US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가</a:t>
                </a:r>
                <a:endParaRPr kumimoji="0" lang="ko-KR" altLang="en-US" sz="1200" b="1" i="0" u="none" strike="noStrike" kern="1200" cap="none" spc="0" normalizeH="0" baseline="0">
                  <a:solidFill>
                    <a:srgbClr val="3b5aa8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  <a:p>
                <a:pPr marL="0" marR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세상을 바꾼다면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?</a:t>
                </a:r>
                <a:endParaRPr kumimoji="0" lang="ko-KR" altLang="en-US" sz="1200" b="1" i="0" u="none" strike="noStrike" kern="1200" cap="none" spc="0" normalizeH="0" baseline="0">
                  <a:solidFill>
                    <a:srgbClr val="3b5aa8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</p:grpSp>
        <p:pic>
          <p:nvPicPr>
            <p:cNvPr id="4107" name="그림 4106"/>
            <p:cNvPicPr/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76190" y="166671"/>
              <a:ext cx="606289" cy="59992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4104" name="TextBox 4103"/>
          <p:cNvSpPr txBox="1"/>
          <p:nvPr/>
        </p:nvSpPr>
        <p:spPr>
          <a:xfrm>
            <a:off x="807902" y="4753699"/>
            <a:ext cx="7526546" cy="8165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rtl="0" eaLnBrk="0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600" b="0" i="0" baseline="0">
                <a:solidFill>
                  <a:srgbClr val="404040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2023. 0</a:t>
            </a:r>
            <a:r>
              <a:rPr kumimoji="0" lang="en-US" altLang="ko-KR" sz="1600" b="0" i="0" baseline="0">
                <a:solidFill>
                  <a:srgbClr val="404040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9</a:t>
            </a:r>
            <a:r>
              <a:rPr kumimoji="0" lang="ko-KR" altLang="en-US" sz="1600" b="0" i="0" baseline="0">
                <a:solidFill>
                  <a:srgbClr val="404040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. </a:t>
            </a:r>
            <a:r>
              <a:rPr kumimoji="0" lang="en-US" altLang="ko-KR" sz="1600" b="0" i="0" baseline="0">
                <a:solidFill>
                  <a:srgbClr val="404040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22</a:t>
            </a:r>
            <a:endParaRPr kumimoji="0" lang="en-US" altLang="ko-KR" sz="1600" b="0" i="0" baseline="0">
              <a:solidFill>
                <a:srgbClr val="404040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  <a:p>
            <a:pPr marL="0" lvl="0" indent="0" algn="ctr" rtl="0" eaLnBrk="0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600" b="0" i="0" baseline="0">
                <a:solidFill>
                  <a:srgbClr val="404040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(팀명) </a:t>
            </a:r>
            <a:r>
              <a:rPr kumimoji="0" lang="en-US" altLang="ko-KR" sz="1600" b="0" i="0" baseline="0">
                <a:solidFill>
                  <a:srgbClr val="404040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modetec</a:t>
            </a:r>
            <a:endParaRPr kumimoji="0" lang="en-US" altLang="ko-KR" sz="1600" b="0" i="0" baseline="0">
              <a:solidFill>
                <a:srgbClr val="404040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pic>
        <p:nvPicPr>
          <p:cNvPr id="4105" name="그림 4104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8113802" y="290474"/>
            <a:ext cx="868241" cy="2793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TextBox 68611"/>
          <p:cNvSpPr txBox="1"/>
          <p:nvPr/>
        </p:nvSpPr>
        <p:spPr>
          <a:xfrm>
            <a:off x="104769" y="0"/>
            <a:ext cx="3095025" cy="1122155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68613" name="직선 연결선 68612"/>
          <p:cNvCxnSpPr/>
          <p:nvPr/>
        </p:nvCxnSpPr>
        <p:spPr>
          <a:xfrm>
            <a:off x="420585" y="538080"/>
            <a:ext cx="2591942" cy="0"/>
          </a:xfrm>
          <a:prstGeom prst="line">
            <a:avLst/>
          </a:prstGeom>
          <a:ln w="28746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68614" name="직선 연결선 68613"/>
          <p:cNvCxnSpPr/>
          <p:nvPr/>
        </p:nvCxnSpPr>
        <p:spPr>
          <a:xfrm>
            <a:off x="3272804" y="546007"/>
            <a:ext cx="5323540" cy="0"/>
          </a:xfrm>
          <a:prstGeom prst="line">
            <a:avLst/>
          </a:prstGeom>
          <a:ln w="28746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68615" name="TextBox 68614"/>
          <p:cNvSpPr txBox="1"/>
          <p:nvPr/>
        </p:nvSpPr>
        <p:spPr>
          <a:xfrm>
            <a:off x="320615" y="690462"/>
            <a:ext cx="2952188" cy="2713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메뉴 구성도</a:t>
            </a:r>
            <a:endParaRPr kumimoji="0" lang="ko-KR" altLang="en-US" sz="17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8616" name="그림 68615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67735" y="472997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8617" name="자유형: 도형 68616"/>
          <p:cNvSpPr/>
          <p:nvPr/>
        </p:nvSpPr>
        <p:spPr>
          <a:xfrm>
            <a:off x="3181" y="6363"/>
            <a:ext cx="596800" cy="584074"/>
          </a:xfrm>
          <a:custGeom>
            <a:avLst/>
            <a:gdLst>
              <a:gd name="T0" fmla="*/ 0 w 376"/>
              <a:gd name="T1" fmla="*/ 0 h 368"/>
              <a:gd name="T2" fmla="*/ 376 w 376"/>
              <a:gd name="T3" fmla="*/ 368 h 368"/>
            </a:gdLst>
            <a:rect l="T0" t="T1" r="T2" b="T3"/>
            <a:pathLst>
              <a:path w="376" h="368">
                <a:moveTo>
                  <a:pt x="0" y="366"/>
                </a:moveTo>
                <a:cubicBezTo>
                  <a:pt x="99" y="368"/>
                  <a:pt x="194" y="330"/>
                  <a:pt x="264" y="262"/>
                </a:cubicBezTo>
                <a:cubicBezTo>
                  <a:pt x="336" y="193"/>
                  <a:pt x="376" y="98"/>
                  <a:pt x="376" y="0"/>
                </a:cubicBezTo>
                <a:lnTo>
                  <a:pt x="193" y="0"/>
                </a:lnTo>
                <a:cubicBezTo>
                  <a:pt x="193" y="49"/>
                  <a:pt x="172" y="97"/>
                  <a:pt x="135" y="131"/>
                </a:cubicBezTo>
                <a:cubicBezTo>
                  <a:pt x="100" y="165"/>
                  <a:pt x="52" y="183"/>
                  <a:pt x="2" y="183"/>
                </a:cubicBezTo>
                <a:cubicBezTo>
                  <a:pt x="2" y="244"/>
                  <a:pt x="1" y="305"/>
                  <a:pt x="0" y="366"/>
                </a:cubicBezTo>
                <a:lnTo>
                  <a:pt x="0" y="366"/>
                </a:lnTo>
                <a:close/>
              </a:path>
            </a:pathLst>
          </a:custGeom>
          <a:solidFill>
            <a:srgbClr val="ffffff"/>
          </a:solidFill>
          <a:ln w="25564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8618" name="TextBox 68617"/>
          <p:cNvSpPr txBox="1"/>
          <p:nvPr/>
        </p:nvSpPr>
        <p:spPr>
          <a:xfrm>
            <a:off x="3120478" y="6348852"/>
            <a:ext cx="2891850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8619" name="그림 68618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07495" y="122240"/>
            <a:ext cx="868185" cy="2793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pSp>
        <p:nvGrpSpPr>
          <p:cNvPr id="68647" name=""/>
          <p:cNvGrpSpPr/>
          <p:nvPr/>
        </p:nvGrpSpPr>
        <p:grpSpPr>
          <a:xfrm rot="0">
            <a:off x="102320" y="1336403"/>
            <a:ext cx="8931348" cy="4897681"/>
            <a:chOff x="102320" y="1336403"/>
            <a:chExt cx="8931348" cy="4897681"/>
          </a:xfrm>
        </p:grpSpPr>
        <p:sp>
          <p:nvSpPr>
            <p:cNvPr id="68637" name="직사각형 68636"/>
            <p:cNvSpPr/>
            <p:nvPr/>
          </p:nvSpPr>
          <p:spPr>
            <a:xfrm>
              <a:off x="102320" y="1336403"/>
              <a:ext cx="8931348" cy="4897681"/>
            </a:xfrm>
            <a:prstGeom prst="rect">
              <a:avLst/>
            </a:prstGeom>
            <a:solidFill>
              <a:srgbClr val="f0f0f0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/>
            </a:p>
          </p:txBody>
        </p:sp>
        <p:cxnSp>
          <p:nvCxnSpPr>
            <p:cNvPr id="68634" name="직선 연결선 68633"/>
            <p:cNvCxnSpPr>
              <a:stCxn id="68626" idx="2"/>
              <a:endCxn id="68631" idx="0"/>
            </p:cNvCxnSpPr>
            <p:nvPr/>
          </p:nvCxnSpPr>
          <p:spPr>
            <a:xfrm rot="16200000" flipH="1">
              <a:off x="5540358" y="3497213"/>
              <a:ext cx="2448918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632" name="직선 연결선 68631"/>
            <p:cNvCxnSpPr>
              <a:stCxn id="68621" idx="3"/>
              <a:endCxn id="68627" idx="1"/>
            </p:cNvCxnSpPr>
            <p:nvPr/>
          </p:nvCxnSpPr>
          <p:spPr>
            <a:xfrm>
              <a:off x="1470833" y="2785947"/>
              <a:ext cx="4681755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621" name="직사각형 68620"/>
            <p:cNvSpPr/>
            <p:nvPr/>
          </p:nvSpPr>
          <p:spPr>
            <a:xfrm>
              <a:off x="246374" y="2533852"/>
              <a:ext cx="1224459" cy="504189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>
                <a:defRPr/>
              </a:pPr>
              <a:r>
                <a:rPr lang="ko-KR" altLang="en-US" sz="1200" b="1">
                  <a:solidFill>
                    <a:schemeClr val="tx1"/>
                  </a:solidFill>
                </a:rPr>
                <a:t>스플래시 화면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68622" name="직사각형 68621"/>
            <p:cNvSpPr/>
            <p:nvPr/>
          </p:nvSpPr>
          <p:spPr>
            <a:xfrm>
              <a:off x="1740934" y="2533852"/>
              <a:ext cx="1224459" cy="504189"/>
            </a:xfrm>
            <a:prstGeom prst="rect">
              <a:avLst/>
            </a:prstGeom>
            <a:solidFill>
              <a:schemeClr val="lt1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로그인</a:t>
              </a: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23" name="직사각형 68622"/>
            <p:cNvSpPr/>
            <p:nvPr/>
          </p:nvSpPr>
          <p:spPr>
            <a:xfrm>
              <a:off x="1740934" y="3353159"/>
              <a:ext cx="1224459" cy="504189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회원가입</a:t>
              </a: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24" name="직사각형 68623"/>
            <p:cNvSpPr/>
            <p:nvPr/>
          </p:nvSpPr>
          <p:spPr>
            <a:xfrm>
              <a:off x="3199481" y="2533852"/>
              <a:ext cx="1224459" cy="504189"/>
            </a:xfrm>
            <a:prstGeom prst="rect">
              <a:avLst/>
            </a:prstGeom>
            <a:solidFill>
              <a:schemeClr val="lt1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프로젝트 등록</a:t>
              </a: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25" name="직사각형 68624"/>
            <p:cNvSpPr/>
            <p:nvPr/>
          </p:nvSpPr>
          <p:spPr>
            <a:xfrm>
              <a:off x="4676034" y="2533852"/>
              <a:ext cx="1224459" cy="504189"/>
            </a:xfrm>
            <a:prstGeom prst="rect">
              <a:avLst/>
            </a:prstGeom>
            <a:solidFill>
              <a:schemeClr val="lt1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에이전트 등록</a:t>
              </a: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26" name="직사각형 68625"/>
            <p:cNvSpPr/>
            <p:nvPr/>
          </p:nvSpPr>
          <p:spPr>
            <a:xfrm>
              <a:off x="6152588" y="1768565"/>
              <a:ext cx="1224459" cy="504189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리소스 모니터</a:t>
              </a: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27" name="직사각형 68626"/>
            <p:cNvSpPr/>
            <p:nvPr/>
          </p:nvSpPr>
          <p:spPr>
            <a:xfrm>
              <a:off x="6152588" y="2533852"/>
              <a:ext cx="1224459" cy="504189"/>
            </a:xfrm>
            <a:prstGeom prst="rect">
              <a:avLst/>
            </a:prstGeom>
            <a:solidFill>
              <a:schemeClr val="lt1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웹 액세스</a:t>
              </a: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 모니터</a:t>
              </a: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28" name="직사각형 68627"/>
            <p:cNvSpPr/>
            <p:nvPr/>
          </p:nvSpPr>
          <p:spPr>
            <a:xfrm>
              <a:off x="6152588" y="3280977"/>
              <a:ext cx="1224459" cy="504189"/>
            </a:xfrm>
            <a:prstGeom prst="rect">
              <a:avLst/>
            </a:prstGeom>
            <a:solidFill>
              <a:schemeClr val="lt1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이상탐지</a:t>
              </a: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29" name="직사각형 68628"/>
            <p:cNvSpPr/>
            <p:nvPr/>
          </p:nvSpPr>
          <p:spPr>
            <a:xfrm>
              <a:off x="6152588" y="3983395"/>
              <a:ext cx="1224459" cy="504189"/>
            </a:xfrm>
            <a:prstGeom prst="rect">
              <a:avLst/>
            </a:prstGeom>
            <a:solidFill>
              <a:schemeClr val="lt1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웹 취약점</a:t>
              </a: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스캐닝</a:t>
              </a: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30" name="직사각형 68629"/>
            <p:cNvSpPr/>
            <p:nvPr/>
          </p:nvSpPr>
          <p:spPr>
            <a:xfrm>
              <a:off x="7665155" y="1768565"/>
              <a:ext cx="1224459" cy="504189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서버 상세 정보</a:t>
              </a: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31" name="직사각형 68630"/>
            <p:cNvSpPr/>
            <p:nvPr/>
          </p:nvSpPr>
          <p:spPr>
            <a:xfrm>
              <a:off x="6152588" y="4721672"/>
              <a:ext cx="1224459" cy="504189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보고서</a:t>
              </a: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cxnSp>
          <p:nvCxnSpPr>
            <p:cNvPr id="68633" name="연결선: 꺾임 68632"/>
            <p:cNvCxnSpPr>
              <a:endCxn id="68623" idx="1"/>
            </p:cNvCxnSpPr>
            <p:nvPr/>
          </p:nvCxnSpPr>
          <p:spPr>
            <a:xfrm rot="16200000" flipH="1">
              <a:off x="1263755" y="3128075"/>
              <a:ext cx="828311" cy="126047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635" name="직선 연결선 68634"/>
            <p:cNvCxnSpPr>
              <a:stCxn id="68626" idx="3"/>
              <a:endCxn id="68630" idx="1"/>
            </p:cNvCxnSpPr>
            <p:nvPr/>
          </p:nvCxnSpPr>
          <p:spPr>
            <a:xfrm>
              <a:off x="7377047" y="2020660"/>
              <a:ext cx="288108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639" name="직사각형 68626"/>
            <p:cNvSpPr/>
            <p:nvPr/>
          </p:nvSpPr>
          <p:spPr>
            <a:xfrm>
              <a:off x="7665192" y="2560707"/>
              <a:ext cx="1224459" cy="50418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액세스 상세 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정보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cxnSp>
          <p:nvCxnSpPr>
            <p:cNvPr id="68640" name="직선 연결선 68634"/>
            <p:cNvCxnSpPr/>
            <p:nvPr/>
          </p:nvCxnSpPr>
          <p:spPr>
            <a:xfrm>
              <a:off x="7377084" y="2776788"/>
              <a:ext cx="288108" cy="0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sp>
          <p:nvSpPr>
            <p:cNvPr id="68641" name="직사각형 68627"/>
            <p:cNvSpPr/>
            <p:nvPr/>
          </p:nvSpPr>
          <p:spPr>
            <a:xfrm>
              <a:off x="7665192" y="3280977"/>
              <a:ext cx="1224459" cy="50418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이상탐지 알림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cxnSp>
          <p:nvCxnSpPr>
            <p:cNvPr id="68642" name="직선 연결선 68634"/>
            <p:cNvCxnSpPr>
              <a:stCxn id="68628" idx="3"/>
              <a:endCxn id="68641" idx="1"/>
            </p:cNvCxnSpPr>
            <p:nvPr/>
          </p:nvCxnSpPr>
          <p:spPr>
            <a:xfrm>
              <a:off x="7377047" y="3533072"/>
              <a:ext cx="288145" cy="0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sp>
          <p:nvSpPr>
            <p:cNvPr id="68643" name="직사각형 68627"/>
            <p:cNvSpPr/>
            <p:nvPr/>
          </p:nvSpPr>
          <p:spPr>
            <a:xfrm>
              <a:off x="7665192" y="4721518"/>
              <a:ext cx="1224459" cy="50418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서버 통합 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보고서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44" name="직사각형 68627"/>
            <p:cNvSpPr/>
            <p:nvPr/>
          </p:nvSpPr>
          <p:spPr>
            <a:xfrm>
              <a:off x="7665192" y="5441787"/>
              <a:ext cx="1224459" cy="50418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위험도별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보고서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cxnSp>
          <p:nvCxnSpPr>
            <p:cNvPr id="68645" name="직선 연결선 68634"/>
            <p:cNvCxnSpPr>
              <a:stCxn id="68631" idx="3"/>
              <a:endCxn id="68643" idx="1"/>
            </p:cNvCxnSpPr>
            <p:nvPr/>
          </p:nvCxnSpPr>
          <p:spPr>
            <a:xfrm flipV="1">
              <a:off x="7377047" y="4973612"/>
              <a:ext cx="288145" cy="154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68646" name=""/>
            <p:cNvCxnSpPr>
              <a:stCxn id="68631" idx="3"/>
              <a:endCxn id="68644" idx="1"/>
            </p:cNvCxnSpPr>
            <p:nvPr/>
          </p:nvCxnSpPr>
          <p:spPr>
            <a:xfrm>
              <a:off x="7377047" y="4973766"/>
              <a:ext cx="288145" cy="72011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TextBox 57347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57349" name="직선 연결선 57348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</a:ln>
        </p:spPr>
      </p:cxnSp>
      <p:cxnSp>
        <p:nvCxnSpPr>
          <p:cNvPr id="57350" name="직선 연결선 57349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</a:ln>
        </p:spPr>
      </p:cxnSp>
      <p:sp>
        <p:nvSpPr>
          <p:cNvPr id="57351" name="TextBox 57350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kumimoji="0" lang="ko-KR" altLang="en-US" sz="17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7352" name="그림 57351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57353" name="자유형: 도형 57352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7354" name="TextBox 57353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7355" name="그림 57354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aphicFrame>
        <p:nvGraphicFramePr>
          <p:cNvPr id="57356" name="표 57355"/>
          <p:cNvGraphicFramePr/>
          <p:nvPr/>
        </p:nvGraphicFramePr>
        <p:xfrm>
          <a:off x="249169" y="1303786"/>
          <a:ext cx="8639155" cy="4714217"/>
        </p:xfrm>
        <a:graphic>
          <a:graphicData uri="http://schemas.openxmlformats.org/drawingml/2006/table">
            <a:tbl>
              <a:tblPr firstRow="1" bandRow="1"/>
              <a:tblGrid>
                <a:gridCol w="3958727"/>
                <a:gridCol w="717161"/>
                <a:gridCol w="3963267"/>
              </a:tblGrid>
              <a:tr h="315871">
                <a:tc rowSpan="5">
                  <a:txBody>
                    <a:bodyPr vert="horz" lIns="91440" tIns="45720" rIns="91440" bIns="45720" anchor="t" anchorCtr="0"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0" lang="ko-KR" altLang="en-US" sz="18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DASHBOARD_01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15871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 메인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 모니터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966592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 메인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리소스의 종합적 정보를 출력하는 메인 보드 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추가 버튼을 통해 서버를 추가로 등록할 수 있음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95068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 메인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∎리소스의 정보 출력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서버의 CPU/Memory/Disk와 관련된 종합적인 정보를 출력 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CPU Total core 개수, CPU/MEM/DISK의 평균 퍼센트지, CPU/MEM/DISK TOP5, 프로세스 CPU/메모리 TOP5, 서버 리스트와 서버 상태 맵을 포함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* 서버의 상태는 이상 탐지의 결과에 따라 색상이 변경됨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∎새로운 에이전트 등록 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‘+에이전트’ 버튼을 눌러 새로운 에이전트 등록 화면으로 넘어감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0" lang="ko-KR" altLang="en-US" sz="1000" b="0" i="0" baseline="0">
                        <a:solidFill>
                          <a:srgbClr val="008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15871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 메인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 메인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7408" name="그림 57407"/>
          <p:cNvPicPr/>
          <p:nvPr/>
        </p:nvPicPr>
        <p:blipFill rotWithShape="1">
          <a:blip r:embed="rId4">
            <a:lum/>
          </a:blip>
          <a:srcRect/>
          <a:stretch>
            <a:fillRect/>
          </a:stretch>
        </p:blipFill>
        <p:spPr>
          <a:xfrm>
            <a:off x="255898" y="2362633"/>
            <a:ext cx="3951998" cy="21247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TextBox 58371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58373" name="직선 연결선 58372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</a:ln>
        </p:spPr>
      </p:cxnSp>
      <p:cxnSp>
        <p:nvCxnSpPr>
          <p:cNvPr id="58374" name="직선 연결선 58373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</a:ln>
        </p:spPr>
      </p:cxnSp>
      <p:sp>
        <p:nvSpPr>
          <p:cNvPr id="58375" name="TextBox 58374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kumimoji="0" lang="ko-KR" altLang="en-US" sz="17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8376" name="그림 58375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58377" name="자유형: 도형 58376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8378" name="TextBox 58377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8379" name="그림 58378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aphicFrame>
        <p:nvGraphicFramePr>
          <p:cNvPr id="58380" name="표 58379"/>
          <p:cNvGraphicFramePr/>
          <p:nvPr/>
        </p:nvGraphicFramePr>
        <p:xfrm>
          <a:off x="249169" y="1315600"/>
          <a:ext cx="8639211" cy="4557807"/>
        </p:xfrm>
        <a:graphic>
          <a:graphicData uri="http://schemas.openxmlformats.org/drawingml/2006/table">
            <a:tbl>
              <a:tblPr firstRow="1" bandRow="1"/>
              <a:tblGrid>
                <a:gridCol w="3958727"/>
                <a:gridCol w="717217"/>
                <a:gridCol w="3963267"/>
              </a:tblGrid>
              <a:tr h="258396">
                <a:tc rowSpan="5">
                  <a:txBody>
                    <a:bodyPr vert="horz" lIns="91440" tIns="45720" rIns="91440" bIns="45720" anchor="t" anchorCtr="0"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0" lang="ko-KR" altLang="en-US" sz="18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DASHOBOARD_MORE_INFO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66086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 상세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 상세 정보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542079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 상세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서버의 리소스를 실시간(5초 단위 갱신)으로 출력함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각 서버의 상세 정보를 오른쪽 하단에 출력함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929533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 상세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∎서버의 실시간 리소스 정보</a:t>
                      </a:r>
                      <a:b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</a:b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CPU/Memory/Di나 사용량을 나타내는 퍼센트지를 원형 그래프와 선 그래프로 출력함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서버에서 작동하는 프로세스에 대한 정보( 프로세스 명, CPU, 메모리, DISK I/O, 개수)를 정렬하여 테이블 형태로 출력함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해당 내용들은 5초 단위로 갱신됨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∎서버의 상세 정보 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 명, IP 주소, OS 정보, 에이전트, CPU core  개수, 메모리 총량 등을 테이블 형태로 나타냄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0" lang="ko-KR" altLang="en-US" sz="1000" b="0" i="0" baseline="0">
                        <a:solidFill>
                          <a:srgbClr val="ff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490225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 상세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 상세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8432" name="그림 58431"/>
          <p:cNvPicPr/>
          <p:nvPr/>
        </p:nvPicPr>
        <p:blipFill rotWithShape="1">
          <a:blip r:embed="rId4">
            <a:lum/>
          </a:blip>
          <a:srcRect/>
          <a:stretch>
            <a:fillRect/>
          </a:stretch>
        </p:blipFill>
        <p:spPr>
          <a:xfrm>
            <a:off x="246411" y="2371636"/>
            <a:ext cx="3961485" cy="21067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TextBox 59395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59397" name="직선 연결선 59396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</a:ln>
        </p:spPr>
      </p:cxnSp>
      <p:cxnSp>
        <p:nvCxnSpPr>
          <p:cNvPr id="59398" name="직선 연결선 59397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</a:ln>
        </p:spPr>
      </p:cxnSp>
      <p:sp>
        <p:nvSpPr>
          <p:cNvPr id="59399" name="TextBox 59398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kumimoji="0" lang="ko-KR" altLang="en-US" sz="17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9400" name="그림 59399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59401" name="자유형: 도형 59400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9402" name="TextBox 59401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9403" name="그림 59402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aphicFrame>
        <p:nvGraphicFramePr>
          <p:cNvPr id="59404" name="표 59403"/>
          <p:cNvGraphicFramePr/>
          <p:nvPr/>
        </p:nvGraphicFramePr>
        <p:xfrm>
          <a:off x="249169" y="1166586"/>
          <a:ext cx="8642337" cy="5187100"/>
        </p:xfrm>
        <a:graphic>
          <a:graphicData uri="http://schemas.openxmlformats.org/drawingml/2006/table">
            <a:tbl>
              <a:tblPr firstRow="1" bandRow="1"/>
              <a:tblGrid>
                <a:gridCol w="3958727"/>
                <a:gridCol w="718780"/>
                <a:gridCol w="3964830"/>
              </a:tblGrid>
              <a:tr h="273932">
                <a:tc rowSpan="5">
                  <a:txBody>
                    <a:bodyPr vert="horz" lIns="91440" tIns="45720" rIns="91440" bIns="45720" anchor="t" anchorCtr="0"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0" lang="ko-KR" altLang="en-US" sz="18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DASHBOARD_02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68762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액세스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액세스 모니터 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73932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액세스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액세스 로그로부터 확인이 가능한 정보들을 출력하는 대시보드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818215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액세스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∎접속 IP 분포맵</a:t>
                      </a:r>
                      <a:endParaRPr kumimoji="0" lang="ko-KR" altLang="en-US" sz="9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서버에 접속한 IP의 분포 현황을 지도에 표시(접속 IP 수에 따라 다른 크기의 원형 표시)</a:t>
                      </a:r>
                      <a:endParaRPr kumimoji="0" lang="ko-KR" altLang="en-US" sz="9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화면 상단 화살표 버튼을 통해 국가별 IP의 수와 순위를 알 수 있음   </a:t>
                      </a:r>
                      <a:endParaRPr kumimoji="0" lang="ko-KR" altLang="en-US" sz="9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 접속 IP TOP 10</a:t>
                      </a:r>
                      <a:endParaRPr kumimoji="0" lang="ko-KR" altLang="en-US" sz="9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접속량이 많은 IP 10개를 Packet Count 및 국가와 함께 출력 </a:t>
                      </a:r>
                      <a:endParaRPr kumimoji="0" lang="ko-KR" altLang="en-US" sz="9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 IP TOP 10 HTTP Status</a:t>
                      </a:r>
                      <a:endParaRPr kumimoji="0" lang="ko-KR" altLang="en-US" sz="9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접속량이 많은 IP 10개의 HTTP Status를 출력</a:t>
                      </a:r>
                      <a:endParaRPr kumimoji="0" lang="ko-KR" altLang="en-US" sz="9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status를 get/post별 100단위로 분류하여 다른 색상으로 구성 </a:t>
                      </a:r>
                      <a:endParaRPr kumimoji="0" lang="ko-KR" altLang="en-US" sz="9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∎HTTP Request List</a:t>
                      </a:r>
                      <a:endParaRPr kumimoji="0" lang="ko-KR" altLang="en-US" sz="9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접속한 서버의 Request를 시도한 횟수가 누적되어 높은순으로 출력</a:t>
                      </a:r>
                      <a:endParaRPr kumimoji="0" lang="ko-KR" altLang="en-US" sz="9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Request 경로는 사용자가 modetec에 들어오는 순간부터 누적되며, 새로고침 버튼을 통해 누적을 초기화시킬 수 있음</a:t>
                      </a:r>
                      <a:endParaRPr kumimoji="0" lang="ko-KR" altLang="en-US" sz="9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∎Network Traffic</a:t>
                      </a:r>
                      <a:endParaRPr kumimoji="0" lang="ko-KR" altLang="en-US" sz="9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x축-4시간 간격*5일 , y축-http body bytes (default y축 50,000,000)</a:t>
                      </a:r>
                      <a:endParaRPr kumimoji="0" lang="ko-KR" altLang="en-US" sz="9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∎HTTP Status Timeline</a:t>
                      </a:r>
                      <a:endParaRPr kumimoji="0" lang="ko-KR" altLang="en-US" sz="9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시간대별 HTTP Status를 표시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504681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액세스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액세스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9457" name="그림 5945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46411" y="2372020"/>
            <a:ext cx="3961484" cy="21060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TextBox 60419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60421" name="직선 연결선 60420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60422" name="직선 연결선 60421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60423" name="TextBox 60422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kumimoji="0" lang="ko-KR" altLang="en-US" sz="17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0424" name="그림 60423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0425" name="자유형: 도형 60424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0426" name="TextBox 60425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0427" name="그림 60426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aphicFrame>
        <p:nvGraphicFramePr>
          <p:cNvPr id="60428" name="표 60427"/>
          <p:cNvGraphicFramePr/>
          <p:nvPr/>
        </p:nvGraphicFramePr>
        <p:xfrm>
          <a:off x="249169" y="1262505"/>
          <a:ext cx="8641205" cy="4848546"/>
        </p:xfrm>
        <a:graphic>
          <a:graphicData uri="http://schemas.openxmlformats.org/drawingml/2006/table">
            <a:tbl>
              <a:tblPr firstRow="1" bandRow="1"/>
              <a:tblGrid>
                <a:gridCol w="3958727"/>
                <a:gridCol w="717161"/>
                <a:gridCol w="3965317"/>
              </a:tblGrid>
              <a:tr h="361851">
                <a:tc rowSpan="5">
                  <a:txBody>
                    <a:bodyPr vert="horz" lIns="91440" tIns="45720" rIns="91440" bIns="45720" anchor="t" anchorCtr="0"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0" lang="ko-KR" altLang="en-US" sz="18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ANOMALY DETECTION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60135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810948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실시간으로 각종 로그의 이상 탐지를 진행하고, 탐지된 결과를 출력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794798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 네트워크 트래픽 그래프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x축-4시간 간격*5일 , y축-http body bytes (default y축 최댓값 50,000,000)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이상이 탐지되는 부분에 해당 위험도 색상으로 표시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∎이상 탐지 결과 리스트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탐지가 발견할 경우 발생 시간, 이상 탐지 내용, 발생시킨 IP, 위험도를 출력 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위험도는 웹 취약점 스캐닝에서 분류된 위험도와 동일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시간 조절 탭을 통해 원하는 기간 내에 발생한 이상 탐지를 확인 가능 ( 저장은 최대 2달까지 가능)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09941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0480" name="그림 6047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46411" y="2344665"/>
            <a:ext cx="3961522" cy="21607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TextBox 61443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61445" name="직선 연결선 61444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61446" name="직선 연결선 61445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61447" name="TextBox 61446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kumimoji="0" lang="ko-KR" altLang="en-US" sz="17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1448" name="그림 61447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1449" name="자유형: 도형 61448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1450" name="TextBox 61449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1451" name="그림 61450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aphicFrame>
        <p:nvGraphicFramePr>
          <p:cNvPr id="61452" name="표 61451"/>
          <p:cNvGraphicFramePr/>
          <p:nvPr/>
        </p:nvGraphicFramePr>
        <p:xfrm>
          <a:off x="248454" y="1334850"/>
          <a:ext cx="8639155" cy="4755180"/>
        </p:xfrm>
        <a:graphic>
          <a:graphicData uri="http://schemas.openxmlformats.org/drawingml/2006/table">
            <a:tbl>
              <a:tblPr firstRow="1" bandRow="1"/>
              <a:tblGrid>
                <a:gridCol w="3958727"/>
                <a:gridCol w="717161"/>
                <a:gridCol w="3963267"/>
              </a:tblGrid>
              <a:tr h="268669">
                <a:tc rowSpan="5">
                  <a:txBody>
                    <a:bodyPr vert="horz" lIns="63371" tIns="17520" rIns="63371" bIns="17520" anchor="ctr" anchorCtr="0"/>
                    <a:p>
                      <a:pPr marL="0" lvl="0" indent="0" algn="just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WEB_SCANNING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68669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 대시 보드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30350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 대시 보드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 실시가 가능한 화면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화면에 표시되는 정보들은 가장 최근에 실시한 웹 취약점 스캐닝 결과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900520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 대시 보드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∎스캐닝 결과 테이블 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발견된 취약점의 총 개수와 스캐닝을 진행할때 사용된 request sent의 개수를 출력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취약점의 결과를 각각의 위험도 별로 나타냄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∎Scanning Info.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각각의 취약점에 대한 설명과 예방법에 대한 설명 제공 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94982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 대시 보드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 대시 보드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145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46411" y="2380640"/>
            <a:ext cx="3940906" cy="20887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TextBox 60419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60421" name="직선 연결선 60420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</a:ln>
        </p:spPr>
      </p:cxnSp>
      <p:cxnSp>
        <p:nvCxnSpPr>
          <p:cNvPr id="60422" name="직선 연결선 60421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</a:ln>
        </p:spPr>
      </p:cxnSp>
      <p:sp>
        <p:nvSpPr>
          <p:cNvPr id="60423" name="TextBox 60422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kumimoji="0" lang="ko-KR" altLang="en-US" sz="17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0424" name="그림 60423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60425" name="자유형: 도형 60424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0426" name="TextBox 60425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0427" name="그림 60426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aphicFrame>
        <p:nvGraphicFramePr>
          <p:cNvPr id="60428" name="표 60427"/>
          <p:cNvGraphicFramePr/>
          <p:nvPr/>
        </p:nvGraphicFramePr>
        <p:xfrm>
          <a:off x="247429" y="1342342"/>
          <a:ext cx="8641205" cy="4531604"/>
        </p:xfrm>
        <a:graphic>
          <a:graphicData uri="http://schemas.openxmlformats.org/drawingml/2006/table">
            <a:tbl>
              <a:tblPr firstRow="1" bandRow="1"/>
              <a:tblGrid>
                <a:gridCol w="3961522"/>
                <a:gridCol w="714366"/>
                <a:gridCol w="3965317"/>
              </a:tblGrid>
              <a:tr h="296844">
                <a:tc rowSpan="5">
                  <a:txBody>
                    <a:bodyPr vert="horz" lIns="91440" tIns="45720" rIns="91440" bIns="45720" anchor="t" anchorCtr="0"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0" lang="ko-KR" altLang="en-US" sz="18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REPORT</a:t>
                      </a:r>
                      <a:endParaRPr kumimoji="0" lang="en-US" altLang="ko-KR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96844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보고서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833378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latin typeface="맑은 고딕"/>
                          <a:ea typeface="맑은 고딕"/>
                        </a:rPr>
                        <a:t> 사용자가 요청하는 정보에 맞는 서버 형환에 대한 보고서를 생성하여 제공하는 기능 </a:t>
                      </a:r>
                      <a:endParaRPr kumimoji="0" lang="ko-KR" altLang="en-US" sz="1000" b="0" i="0" baseline="0"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7646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 서버 통합 보고서 </a:t>
                      </a:r>
                      <a:r>
                        <a:rPr kumimoji="0" lang="en-US" altLang="ko-KR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:</a:t>
                      </a: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kumimoji="0" lang="ko-KR" altLang="en-US" sz="10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사용자가 원하는 일자의 일간 서버 상태 보고서 출력 </a:t>
                      </a:r>
                      <a:br>
                        <a:rPr kumimoji="0" lang="ko-KR" altLang="en-US" sz="1000" b="0" i="0" baseline="0">
                          <a:latin typeface="맑은 고딕"/>
                          <a:ea typeface="맑은 고딕"/>
                        </a:rPr>
                      </a:br>
                      <a:endParaRPr kumimoji="0" lang="ko-KR" altLang="en-US" sz="1000" b="0" i="0" baseline="0">
                        <a:latin typeface="맑은 고딕"/>
                        <a:ea typeface="맑은 고딕"/>
                      </a:endParaRPr>
                    </a:p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 </a:t>
                      </a:r>
                      <a:r>
                        <a:rPr kumimoji="0" lang="ko-KR" altLang="en-US" sz="1000" b="0" i="0" baseline="0">
                          <a:latin typeface="맑은 고딕"/>
                          <a:ea typeface="맑은 고딕"/>
                        </a:rPr>
                        <a:t>위험도별 보고서 : </a:t>
                      </a:r>
                      <a:r>
                        <a:rPr kumimoji="0" lang="ko-KR" altLang="en-US" sz="10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사용자가 원하는 시간대의 위험도별로 필터링된 보고서 출력 </a:t>
                      </a:r>
                      <a:endParaRPr kumimoji="0" lang="ko-KR" altLang="en-US" sz="10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546892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보고서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0481" name=""/>
          <p:cNvPicPr/>
          <p:nvPr/>
        </p:nvPicPr>
        <p:blipFill rotWithShape="1">
          <a:blip r:embed="rId4">
            <a:lum/>
          </a:blip>
          <a:srcRect/>
          <a:stretch>
            <a:fillRect/>
          </a:stretch>
        </p:blipFill>
        <p:spPr>
          <a:xfrm>
            <a:off x="246411" y="2365081"/>
            <a:ext cx="3961485" cy="21199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TextBox 63491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63493" name="직선 연결선 63492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</a:ln>
        </p:spPr>
      </p:cxnSp>
      <p:cxnSp>
        <p:nvCxnSpPr>
          <p:cNvPr id="63494" name="직선 연결선 63493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</a:ln>
        </p:spPr>
      </p:cxnSp>
      <p:sp>
        <p:nvSpPr>
          <p:cNvPr id="63495" name="TextBox 63494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kumimoji="0" lang="ko-KR" altLang="en-US" sz="17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3496" name="그림 63495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63497" name="자유형: 도형 63496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3498" name="TextBox 63497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3499" name="그림 63498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aphicFrame>
        <p:nvGraphicFramePr>
          <p:cNvPr id="63500" name="표 63499"/>
          <p:cNvGraphicFramePr/>
          <p:nvPr/>
        </p:nvGraphicFramePr>
        <p:xfrm>
          <a:off x="249169" y="1296881"/>
          <a:ext cx="8639156" cy="5009230"/>
        </p:xfrm>
        <a:graphic>
          <a:graphicData uri="http://schemas.openxmlformats.org/drawingml/2006/table">
            <a:tbl>
              <a:tblPr firstRow="1" bandRow="1"/>
              <a:tblGrid>
                <a:gridCol w="3815630"/>
                <a:gridCol w="860259"/>
                <a:gridCol w="3963267"/>
              </a:tblGrid>
              <a:tr h="292037">
                <a:tc rowSpan="5">
                  <a:txBody>
                    <a:bodyPr vert="horz" lIns="91440" tIns="45720" rIns="91440" bIns="45720" anchor="t" anchorCtr="0"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0" lang="ko-KR" altLang="en-US" sz="18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PROJECT_REGISTRATION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92037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등록 화면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등록 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782505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등록 화면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등록 화면 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‘프로젝트</a:t>
                      </a:r>
                      <a:r>
                        <a:rPr kumimoji="0" lang="en-US" altLang="ko-KR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+</a:t>
                      </a: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’버튼 클릭시 에이전트를 위 단계별로 추가할 수 있음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350614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등록 화면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∎프로젝트 정보 설정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등록을 원하는 프로젝트의 이름과 프로젝트에 대한 설명을 기재하도록 함 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 에이전트 등록 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다음 버튼을 통해 프로젝트에 해당하는 에이전트를 등록하는 화면으로 이어짐 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</a:t>
                      </a:r>
                      <a:r>
                        <a:rPr kumimoji="0" lang="en-US" altLang="ko-KR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IP</a:t>
                      </a: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주소</a:t>
                      </a:r>
                      <a:r>
                        <a:rPr kumimoji="0" lang="en-US" altLang="ko-KR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에이전트명</a:t>
                      </a:r>
                      <a:r>
                        <a:rPr kumimoji="0" lang="en-US" altLang="ko-KR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에이전트에 대한 설명을 기재하도록 함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92037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등록 화면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등록 화면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3553" name="그림 6355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38671" y="1336248"/>
            <a:ext cx="2232837" cy="2429629"/>
          </a:xfrm>
          <a:prstGeom prst="rect">
            <a:avLst/>
          </a:prstGeom>
        </p:spPr>
      </p:pic>
      <p:pic>
        <p:nvPicPr>
          <p:cNvPr id="63554" name="그림 6355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26349" y="3778919"/>
            <a:ext cx="2245158" cy="24551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TextBox 62467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62469" name="직선 연결선 62468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</a:ln>
        </p:spPr>
      </p:cxnSp>
      <p:cxnSp>
        <p:nvCxnSpPr>
          <p:cNvPr id="62470" name="직선 연결선 62469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</a:ln>
        </p:spPr>
      </p:cxnSp>
      <p:sp>
        <p:nvSpPr>
          <p:cNvPr id="62471" name="TextBox 62470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kumimoji="0" lang="ko-KR" altLang="en-US" sz="17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2472" name="그림 62471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62473" name="자유형: 도형 62472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2474" name="TextBox 62473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2475" name="그림 62474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aphicFrame>
        <p:nvGraphicFramePr>
          <p:cNvPr id="62476" name="표 62475"/>
          <p:cNvGraphicFramePr/>
          <p:nvPr/>
        </p:nvGraphicFramePr>
        <p:xfrm>
          <a:off x="249169" y="1336248"/>
          <a:ext cx="8639156" cy="4872781"/>
        </p:xfrm>
        <a:graphic>
          <a:graphicData uri="http://schemas.openxmlformats.org/drawingml/2006/table">
            <a:tbl>
              <a:tblPr firstRow="1" bandRow="1"/>
              <a:tblGrid>
                <a:gridCol w="3815630"/>
                <a:gridCol w="860259"/>
                <a:gridCol w="3963267"/>
              </a:tblGrid>
              <a:tr h="351539">
                <a:tc rowSpan="5">
                  <a:txBody>
                    <a:bodyPr vert="horz" lIns="91440" tIns="45720" rIns="91440" bIns="45720" anchor="t" anchorCtr="0"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0" lang="ko-KR" altLang="en-US" sz="18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AGENT_REGISTRATION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79512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등록 화면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등록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748945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등록 화면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등록화면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‘에이전트</a:t>
                      </a:r>
                      <a:r>
                        <a:rPr kumimoji="0" lang="en-US" altLang="ko-KR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+</a:t>
                      </a: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’버튼 클릭시 에이전트를 위 단계별로 추가할 수 있음 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06917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등록 화면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∎새로운 에이전트 등록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에이전트를 추가하고자하는 프로젝트를 선택한 뒤</a:t>
                      </a:r>
                      <a:r>
                        <a:rPr kumimoji="0" lang="en-US" altLang="ko-KR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등록하려는 에이전트의 </a:t>
                      </a:r>
                      <a:r>
                        <a:rPr kumimoji="0" lang="en-US" altLang="ko-KR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IP</a:t>
                      </a: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주소</a:t>
                      </a:r>
                      <a:r>
                        <a:rPr kumimoji="0" lang="en-US" altLang="ko-KR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에이전트명</a:t>
                      </a:r>
                      <a:r>
                        <a:rPr kumimoji="0" lang="en-US" altLang="ko-KR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에이전트에 대한 설명을 기재하도록 함 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79512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등록 화면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등록 화면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2529" name="그림 6252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58713" y="1635651"/>
            <a:ext cx="3612446" cy="39503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</a:p>
        </p:txBody>
      </p:sp>
      <p:sp>
        <p:nvSpPr>
          <p:cNvPr id="23554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3555" name="직선 연결선 23554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23556" name="직선 연결선 23555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23557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엔티티관계도 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- ERD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23558" name="그림 23557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23559" name="자유형: 도형 23558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561" name="TextBox 23560"/>
          <p:cNvSpPr txBox="1"/>
          <p:nvPr/>
        </p:nvSpPr>
        <p:spPr>
          <a:xfrm>
            <a:off x="0" y="0"/>
            <a:ext cx="9142352" cy="4570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23564" name="그림 23563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23567" name="그림 2356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98882" y="1480457"/>
            <a:ext cx="7938223" cy="46097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122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5123" name="직선 연결선 5122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5124" name="직선 연결선 5123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5125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700" b="1" i="0" u="none" strike="noStrike" kern="1200" cap="none" spc="-5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수행 단계별 주요 산출물</a:t>
            </a:r>
            <a:endParaRPr kumimoji="0" lang="ko-KR" altLang="en-US" sz="1700" b="1" i="0" u="none" strike="noStrike" kern="1200" cap="none" spc="-50" normalizeH="0" baseline="0"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pic>
        <p:nvPicPr>
          <p:cNvPr id="5126" name="그림 5125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127" name="자유형: 도형 5126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5128" name="표 5127"/>
          <p:cNvGraphicFramePr/>
          <p:nvPr/>
        </p:nvGraphicFramePr>
        <p:xfrm>
          <a:off x="1562649" y="1286315"/>
          <a:ext cx="6010764" cy="5091826"/>
        </p:xfrm>
        <a:graphic>
          <a:graphicData uri="http://schemas.openxmlformats.org/drawingml/2006/table">
            <a:tbl>
              <a:tblPr firstRow="1" bandRow="1"/>
              <a:tblGrid>
                <a:gridCol w="1288826"/>
                <a:gridCol w="2033209"/>
                <a:gridCol w="896764"/>
                <a:gridCol w="895201"/>
                <a:gridCol w="896764"/>
              </a:tblGrid>
              <a:tr h="250788">
                <a:tc rowSpan="2">
                  <a:txBody>
                    <a:bodyPr vert="horz" lIns="46460" tIns="12845" rIns="46460" bIns="12845" anchor="ctr" anchorCtr="0"/>
                    <a:p>
                      <a:pPr marL="0" lvl="0" indent="0" algn="ctr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단계</a:t>
                      </a:r>
                      <a:endParaRPr kumimoji="0" lang="ko-KR" altLang="en-US" sz="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a">
                        <a:alpha val="100000"/>
                      </a:srgbClr>
                    </a:solidFill>
                  </a:tcPr>
                </a:tc>
                <a:tc rowSpan="2">
                  <a:txBody>
                    <a:bodyPr vert="horz" lIns="46460" tIns="12845" rIns="46460" bIns="12845" anchor="ctr" anchorCtr="0"/>
                    <a:p>
                      <a:pPr marL="0" lvl="0" indent="0" algn="ctr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산출물</a:t>
                      </a:r>
                      <a:endParaRPr kumimoji="0" lang="ko-KR" altLang="en-US" sz="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a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0" lvl="0" indent="0" algn="ctr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일반</a:t>
                      </a:r>
                      <a:endParaRPr kumimoji="0" lang="ko-KR" altLang="en-US" sz="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ac090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0" lvl="0" indent="0" algn="ctr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응용 소프트웨어</a:t>
                      </a:r>
                      <a:endParaRPr kumimoji="0" lang="ko-KR" altLang="en-US" sz="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cd5b5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0" lvl="0" indent="0" algn="ctr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응용 하드웨어</a:t>
                      </a:r>
                      <a:endParaRPr kumimoji="0" lang="ko-KR" altLang="en-US" sz="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cd5b5">
                        <a:alpha val="100000"/>
                      </a:srgbClr>
                    </a:solidFill>
                  </a:tcPr>
                </a:tc>
              </a:tr>
              <a:tr h="445982">
                <a:tc vMerge="1">
                  <a:txBody>
                    <a:bodyPr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∙모바일 APP</a:t>
                      </a:r>
                      <a:endParaRPr kumimoji="0" lang="ko-KR" altLang="en-US" sz="7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∙Web 등</a:t>
                      </a:r>
                      <a:endParaRPr kumimoji="0" lang="ko-KR" altLang="en-US" sz="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ac090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∙빅데이터</a:t>
                      </a:r>
                      <a:endParaRPr kumimoji="0" lang="ko-KR" altLang="en-US" sz="7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∙인공지능</a:t>
                      </a:r>
                      <a:endParaRPr kumimoji="0" lang="ko-KR" altLang="en-US" sz="7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∙블록체인 등</a:t>
                      </a:r>
                      <a:endParaRPr kumimoji="0" lang="ko-KR" altLang="en-US" sz="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cd5b5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∙IoT</a:t>
                      </a:r>
                      <a:endParaRPr kumimoji="0" lang="ko-KR" altLang="en-US" sz="7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∙로봇</a:t>
                      </a:r>
                      <a:endParaRPr kumimoji="0" lang="ko-KR" altLang="en-US" sz="7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∙드론 등</a:t>
                      </a:r>
                      <a:endParaRPr kumimoji="0" lang="ko-KR" altLang="en-US" sz="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cd5b5">
                        <a:alpha val="100000"/>
                      </a:srgbClr>
                    </a:solidFill>
                  </a:tcPr>
                </a:tc>
              </a:tr>
              <a:tr h="199994">
                <a:tc rowSpan="3">
                  <a:txBody>
                    <a:bodyPr vert="horz" lIns="46460" tIns="12845" rIns="46460" bIns="12845" anchor="ctr" anchorCtr="0"/>
                    <a:p>
                      <a:pPr marL="0" lvl="0" indent="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환경 분석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시장/기술 환경 분석서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설문조사 결과서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인터뷰 결과서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rowSpan="2">
                  <a:txBody>
                    <a:bodyPr vert="horz" lIns="46460" tIns="12845" rIns="46460" bIns="12845" anchor="ctr" anchorCtr="0"/>
                    <a:p>
                      <a:pPr marL="0" lvl="0" indent="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요구사항</a:t>
                      </a:r>
                      <a:endParaRPr kumimoji="0" lang="ko-KR" altLang="en-US" sz="9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lvl="0" indent="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분석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요구사항 정의서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유즈케이스 정의서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9027">
                <a:tc rowSpan="4">
                  <a:txBody>
                    <a:bodyPr vert="horz" lIns="46460" tIns="12845" rIns="46460" bIns="12845" anchor="ctr" anchorCtr="0"/>
                    <a:p>
                      <a:pPr marL="0" lvl="0" indent="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아키텍처 설계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서비스 구성도(시스템 구성도)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서비스 흐름도(데이터 흐름도)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UI/UX 정의서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하드웨어/센서 구성도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rowSpan="7">
                  <a:txBody>
                    <a:bodyPr vert="horz" lIns="46460" tIns="12845" rIns="46460" bIns="12845" anchor="ctr" anchorCtr="0"/>
                    <a:p>
                      <a:pPr marL="0" lvl="0" indent="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기능 설계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메뉴 구성도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화면 설계서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엔티티 관계도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기능 처리도(기능 흐름도)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알고리즘 명세서/설명서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데이터 수집처리 정의서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하드웨어 설계도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rowSpan="3">
                  <a:txBody>
                    <a:bodyPr vert="horz" lIns="46460" tIns="12845" rIns="46460" bIns="12845" anchor="ctr" anchorCtr="0"/>
                    <a:p>
                      <a:pPr marL="0" lvl="0" indent="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개발 / 구현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프로그램 목록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테이블 정의서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핵심 소스코드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246" name="TextBox 5245"/>
          <p:cNvSpPr txBox="1"/>
          <p:nvPr/>
        </p:nvSpPr>
        <p:spPr>
          <a:xfrm>
            <a:off x="1187238" y="6452003"/>
            <a:ext cx="3455327" cy="32379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500" b="0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※ ○ 필수, △ 선택</a:t>
            </a:r>
            <a:endParaRPr kumimoji="0" lang="ko-KR" altLang="en-US" sz="1500" b="0" i="0" baseline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pic>
        <p:nvPicPr>
          <p:cNvPr id="5247" name="그림 5246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248" name=""/>
          <p:cNvSpPr/>
          <p:nvPr/>
        </p:nvSpPr>
        <p:spPr>
          <a:xfrm>
            <a:off x="4784112" y="1120167"/>
            <a:ext cx="1152432" cy="547405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TextBox 69635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69637" name="직선 연결선 69636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69638" name="직선 연결선 69637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69639" name="TextBox 69638"/>
          <p:cNvSpPr txBox="1"/>
          <p:nvPr/>
        </p:nvSpPr>
        <p:spPr>
          <a:xfrm>
            <a:off x="322178" y="692025"/>
            <a:ext cx="2807788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기능 처리도(기능 흐름도)</a:t>
            </a:r>
            <a:endParaRPr kumimoji="0" lang="ko-KR" altLang="en-US" sz="17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9640" name="그림 69639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9641" name="자유형: 도형 69640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ahLst/>
            <a:cxnLst/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69642" name="그림 69641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9643" name="TextBox 69642"/>
          <p:cNvSpPr txBox="1"/>
          <p:nvPr/>
        </p:nvSpPr>
        <p:spPr>
          <a:xfrm>
            <a:off x="3120478" y="6348852"/>
            <a:ext cx="2891850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9644" name="그림 69643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1326894" y="1320399"/>
            <a:ext cx="6480582" cy="4553705"/>
          </a:xfrm>
          <a:prstGeom prst="rect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2867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8675" name="직선 연결선 28674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28676" name="직선 연결선 28675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28677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프로그램 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28678" name="그림 28677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28679" name="자유형: 도형 28678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8730" name="그림 28729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aphicFrame>
        <p:nvGraphicFramePr>
          <p:cNvPr id="28732" name="표 28731"/>
          <p:cNvGraphicFramePr/>
          <p:nvPr/>
        </p:nvGraphicFramePr>
        <p:xfrm>
          <a:off x="570495" y="1192349"/>
          <a:ext cx="7994997" cy="5185784"/>
        </p:xfrm>
        <a:graphic>
          <a:graphicData uri="http://schemas.openxmlformats.org/drawingml/2006/table">
            <a:tbl>
              <a:tblPr firstRow="1" bandRow="1"/>
              <a:tblGrid>
                <a:gridCol w="2078698"/>
                <a:gridCol w="2359344"/>
                <a:gridCol w="3556955"/>
              </a:tblGrid>
              <a:tr h="374367"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분류</a:t>
                      </a:r>
                      <a:endParaRPr kumimoji="0" lang="ko-KR" altLang="en-US" sz="11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기능번호</a:t>
                      </a:r>
                      <a:endParaRPr kumimoji="0" lang="ko-KR" altLang="en-US" sz="11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기능명</a:t>
                      </a:r>
                      <a:endParaRPr kumimoji="0" lang="ko-KR" altLang="en-US" sz="11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</a:tr>
              <a:tr h="363082">
                <a:tc rowSpan="2">
                  <a:txBody>
                    <a:bodyPr vert="horz" lIns="91440" tIns="45720" rIns="91440" bIns="45720" anchor="ctr" anchorCtr="0"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로그인 및 회원가입</a:t>
                      </a:r>
                      <a:endParaRPr kumimoji="0" lang="ko-KR" altLang="en-US" sz="1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A-001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로그인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63082">
                <a:tc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A-002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회원가입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63082">
                <a:tc rowSpan="2">
                  <a:txBody>
                    <a:bodyPr vert="horz" lIns="91440" tIns="45720" rIns="91440" bIns="45720" anchor="ctr" anchorCtr="0"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및 에이전트 등록</a:t>
                      </a:r>
                      <a:endParaRPr kumimoji="0" lang="ko-KR" altLang="en-US" sz="1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B-001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 등록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63082">
                <a:tc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B-002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에이전트 등록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63082">
                <a:tc rowSpan="4"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모니터링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C-001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리소스 모니터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63082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C-002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서버 상세 정보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4367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C-003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액세스 모니터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4367">
                <a:tc vMerge="1"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C-004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액세스 상세 정보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80546">
                <a:tc rowSpan="2"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이상탐지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D-001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이상탐지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80546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D-002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이상탐지 실시간 알림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4367"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취약점 스캐닝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E-001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취약점 스캐닝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4366">
                <a:tc rowSpan="2"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보고서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F-001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서버 통합 보고서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4366">
                <a:tc vMerge="1"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F-002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위험도별 보고서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</a:p>
        </p:txBody>
      </p:sp>
      <p:sp>
        <p:nvSpPr>
          <p:cNvPr id="29698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9699" name="직선 연결선 29698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29700" name="직선 연결선 29699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29701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테이블 정의서 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- 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29702" name="그림 29701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29703" name="자유형: 도형 29702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705" name="TextBox 29704"/>
          <p:cNvSpPr txBox="1"/>
          <p:nvPr/>
        </p:nvSpPr>
        <p:spPr>
          <a:xfrm>
            <a:off x="0" y="0"/>
            <a:ext cx="9142352" cy="4570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29711" name="그림 29710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29713" name="그림 2971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62458" y="1338213"/>
            <a:ext cx="7811071" cy="45358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0723" name="직선 연결선 30722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0724" name="직선 연결선 30723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0725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(2)</a:t>
            </a:r>
            <a:endParaRPr kumimoji="0" lang="en-US" altLang="ko-KR" sz="1700" b="1" i="0" u="none" strike="noStrike" kern="1200" cap="none" spc="0" normalizeH="0" baseline="0"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pic>
        <p:nvPicPr>
          <p:cNvPr id="30726" name="그림 30725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27" name="자유형: 도형 30726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732" name="그림 30731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40" name="TextBox 30739"/>
          <p:cNvSpPr txBox="1"/>
          <p:nvPr/>
        </p:nvSpPr>
        <p:spPr>
          <a:xfrm>
            <a:off x="714550" y="1241152"/>
            <a:ext cx="7706889" cy="823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/>
              <a:t>▶</a:t>
            </a:r>
            <a:r>
              <a:rPr lang="en-US" altLang="ko-KR" sz="1600"/>
              <a:t>WebServer(nginx) -</a:t>
            </a:r>
            <a:r>
              <a:rPr lang="ko-KR" altLang="en-US" sz="1600"/>
              <a:t> </a:t>
            </a:r>
            <a:r>
              <a:rPr lang="en-US" altLang="ko-KR" sz="1600"/>
              <a:t>filebeat.yml</a:t>
            </a:r>
            <a:endParaRPr lang="en-US" altLang="ko-KR" sz="1600"/>
          </a:p>
          <a:p>
            <a:pPr>
              <a:defRPr/>
            </a:pPr>
            <a:endParaRPr lang="en-US" altLang="ko-KR" sz="1600"/>
          </a:p>
          <a:p>
            <a:pPr>
              <a:defRPr/>
            </a:pPr>
            <a:endParaRPr lang="ko-KR" altLang="en-US" sz="1600"/>
          </a:p>
        </p:txBody>
      </p:sp>
      <p:sp>
        <p:nvSpPr>
          <p:cNvPr id="3074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898989"/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 u="none" strike="noStrike" kern="1200" cap="none" spc="0" normalizeH="0" baseline="0">
              <a:solidFill>
                <a:srgbClr val="898989"/>
              </a:solidFill>
              <a:latin typeface="맑은 고딕"/>
              <a:ea typeface="맑은 고딕"/>
            </a:endParaRPr>
          </a:p>
        </p:txBody>
      </p:sp>
      <p:pic>
        <p:nvPicPr>
          <p:cNvPr id="30747" name="그림 30746"/>
          <p:cNvPicPr/>
          <p:nvPr/>
        </p:nvPicPr>
        <p:blipFill rotWithShape="1">
          <a:blip r:embed="rId4"/>
          <a:srcRect t="13810" r="20750"/>
          <a:stretch>
            <a:fillRect/>
          </a:stretch>
        </p:blipFill>
        <p:spPr>
          <a:xfrm>
            <a:off x="678536" y="1696538"/>
            <a:ext cx="4185337" cy="1654104"/>
          </a:xfrm>
          <a:prstGeom prst="rect">
            <a:avLst/>
          </a:prstGeom>
        </p:spPr>
      </p:pic>
      <p:pic>
        <p:nvPicPr>
          <p:cNvPr id="30748" name="그림 30747"/>
          <p:cNvPicPr/>
          <p:nvPr/>
        </p:nvPicPr>
        <p:blipFill rotWithShape="1">
          <a:blip r:embed="rId5"/>
          <a:srcRect t="14070" r="23340" b="29660"/>
          <a:stretch>
            <a:fillRect/>
          </a:stretch>
        </p:blipFill>
        <p:spPr>
          <a:xfrm>
            <a:off x="685925" y="3353159"/>
            <a:ext cx="4177947" cy="1060108"/>
          </a:xfrm>
          <a:prstGeom prst="rect">
            <a:avLst/>
          </a:prstGeom>
        </p:spPr>
      </p:pic>
      <p:sp>
        <p:nvSpPr>
          <p:cNvPr id="30749" name="직사각형 30748"/>
          <p:cNvSpPr/>
          <p:nvPr/>
        </p:nvSpPr>
        <p:spPr>
          <a:xfrm>
            <a:off x="690767" y="3577794"/>
            <a:ext cx="2876619" cy="33128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b="1"/>
          </a:p>
        </p:txBody>
      </p:sp>
      <p:sp>
        <p:nvSpPr>
          <p:cNvPr id="30751" name="TextBox 30750"/>
          <p:cNvSpPr txBox="1"/>
          <p:nvPr/>
        </p:nvSpPr>
        <p:spPr>
          <a:xfrm>
            <a:off x="5368062" y="3608088"/>
            <a:ext cx="3097161" cy="30099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Access log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를 가져올 경로 설정 </a:t>
            </a:r>
            <a:endParaRPr kumimoji="0" lang="ko-KR" altLang="en-US" sz="1400" b="0" i="0" u="none" strike="noStrike" kern="1200" cap="none" spc="0" normalizeH="0" baseline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30752" name="그림 30751"/>
          <p:cNvPicPr/>
          <p:nvPr/>
        </p:nvPicPr>
        <p:blipFill rotWithShape="1">
          <a:blip r:embed="rId6"/>
          <a:srcRect r="23880" b="23620"/>
          <a:stretch>
            <a:fillRect/>
          </a:stretch>
        </p:blipFill>
        <p:spPr>
          <a:xfrm>
            <a:off x="678536" y="4433565"/>
            <a:ext cx="4185337" cy="857084"/>
          </a:xfrm>
          <a:prstGeom prst="rect">
            <a:avLst/>
          </a:prstGeom>
        </p:spPr>
      </p:pic>
      <p:sp>
        <p:nvSpPr>
          <p:cNvPr id="30753" name="직사각형 30752"/>
          <p:cNvSpPr/>
          <p:nvPr/>
        </p:nvSpPr>
        <p:spPr>
          <a:xfrm>
            <a:off x="690767" y="4865726"/>
            <a:ext cx="2876619" cy="394385"/>
          </a:xfrm>
          <a:prstGeom prst="rect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1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0754" name="직선 화살표 연결선 30753"/>
          <p:cNvCxnSpPr/>
          <p:nvPr/>
        </p:nvCxnSpPr>
        <p:spPr>
          <a:xfrm>
            <a:off x="3567387" y="5079192"/>
            <a:ext cx="1800675" cy="0"/>
          </a:xfrm>
          <a:prstGeom prst="straightConnector1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30755" name="직선 화살표 연결선 30754"/>
          <p:cNvCxnSpPr/>
          <p:nvPr/>
        </p:nvCxnSpPr>
        <p:spPr>
          <a:xfrm>
            <a:off x="3567387" y="3765024"/>
            <a:ext cx="1800675" cy="0"/>
          </a:xfrm>
          <a:prstGeom prst="straightConnector1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30756" name="TextBox 30755"/>
          <p:cNvSpPr txBox="1"/>
          <p:nvPr/>
        </p:nvSpPr>
        <p:spPr>
          <a:xfrm>
            <a:off x="5288264" y="4793699"/>
            <a:ext cx="3623872" cy="520065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인덱스가 가져야할 기본 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shard 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수를 세팅하고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세그먼트 병합을 강제로 설정</a:t>
            </a:r>
            <a:endParaRPr kumimoji="0" lang="ko-KR" altLang="en-US" sz="1400" b="0" i="0" u="none" strike="noStrike" kern="1200" cap="none" spc="0" normalizeH="0" baseline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30757" name="그림 30756"/>
          <p:cNvPicPr/>
          <p:nvPr/>
        </p:nvPicPr>
        <p:blipFill rotWithShape="1">
          <a:blip r:embed="rId7"/>
          <a:srcRect t="14070" r="25830" b="63860"/>
          <a:stretch>
            <a:fillRect/>
          </a:stretch>
        </p:blipFill>
        <p:spPr>
          <a:xfrm>
            <a:off x="678536" y="5329998"/>
            <a:ext cx="4177566" cy="832214"/>
          </a:xfrm>
          <a:prstGeom prst="rect">
            <a:avLst/>
          </a:prstGeom>
        </p:spPr>
      </p:pic>
      <p:sp>
        <p:nvSpPr>
          <p:cNvPr id="30758" name="직사각형 30757"/>
          <p:cNvSpPr/>
          <p:nvPr/>
        </p:nvSpPr>
        <p:spPr>
          <a:xfrm>
            <a:off x="678536" y="5441942"/>
            <a:ext cx="2876619" cy="360135"/>
          </a:xfrm>
          <a:prstGeom prst="rect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1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0759" name="직선 화살표 연결선 30758"/>
          <p:cNvCxnSpPr/>
          <p:nvPr/>
        </p:nvCxnSpPr>
        <p:spPr>
          <a:xfrm>
            <a:off x="3559616" y="5585996"/>
            <a:ext cx="1800675" cy="0"/>
          </a:xfrm>
          <a:prstGeom prst="straightConnector1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30760" name="TextBox 30759"/>
          <p:cNvSpPr txBox="1"/>
          <p:nvPr/>
        </p:nvSpPr>
        <p:spPr>
          <a:xfrm>
            <a:off x="5288264" y="5535930"/>
            <a:ext cx="3623872" cy="30099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Access log 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시각화를 위해 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kibana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와 연결</a:t>
            </a:r>
            <a:endParaRPr kumimoji="0" lang="ko-KR" altLang="en-US" sz="1400" b="0" i="0" u="none" strike="noStrike" kern="1200" cap="none" spc="0" normalizeH="0" baseline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0722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0723" name="직선 연결선 30722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0724" name="직선 연결선 30723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0725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(1)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30726" name="그림 30725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27" name="자유형: 도형 30726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732" name="그림 30731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40" name="TextBox 30739"/>
          <p:cNvSpPr txBox="1"/>
          <p:nvPr/>
        </p:nvSpPr>
        <p:spPr>
          <a:xfrm>
            <a:off x="534482" y="1272534"/>
            <a:ext cx="7994997" cy="2040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600"/>
              <a:t>Metricbeat</a:t>
            </a:r>
            <a:r>
              <a:rPr lang="ko-KR" altLang="en-US" sz="1600"/>
              <a:t>와 </a:t>
            </a:r>
            <a:r>
              <a:rPr lang="en-US" altLang="ko-KR" sz="1600"/>
              <a:t>Filebeat</a:t>
            </a:r>
            <a:r>
              <a:rPr lang="ko-KR" altLang="en-US" sz="1600"/>
              <a:t>는 사용자가 서버에 설지하여 운영체제 및 서버에서 실행되는 서비스로부터 주기적으로 매트릭을 수집할 수 있는 경량 수집기이다</a:t>
            </a:r>
            <a:r>
              <a:rPr lang="en-US" altLang="ko-KR" sz="1600"/>
              <a:t>.</a:t>
            </a:r>
            <a:r>
              <a:rPr lang="ko-KR" altLang="en-US" sz="1600"/>
              <a:t> 아래코드는 </a:t>
            </a:r>
            <a:r>
              <a:rPr lang="en-US" altLang="ko-KR" sz="1600" b="1" u="sng"/>
              <a:t>Metricbeat</a:t>
            </a:r>
            <a:r>
              <a:rPr lang="ko-KR" altLang="en-US" sz="1600" b="1" u="sng"/>
              <a:t>와</a:t>
            </a:r>
            <a:r>
              <a:rPr lang="en-US" altLang="ko-KR" sz="1600" b="1" u="sng"/>
              <a:t> Filebeat</a:t>
            </a:r>
            <a:r>
              <a:rPr lang="ko-KR" altLang="en-US" sz="1600" b="1" u="sng"/>
              <a:t>를 활용하여 데이터를 수집</a:t>
            </a:r>
            <a:r>
              <a:rPr lang="ko-KR" altLang="en-US" sz="1600"/>
              <a:t>하고</a:t>
            </a:r>
            <a:r>
              <a:rPr lang="en-US" altLang="ko-KR" sz="1600"/>
              <a:t>,</a:t>
            </a:r>
            <a:r>
              <a:rPr lang="ko-KR" altLang="en-US" sz="1600"/>
              <a:t> 수집된</a:t>
            </a:r>
            <a:r>
              <a:rPr lang="en-US" altLang="ko-KR" sz="1600"/>
              <a:t> metric data</a:t>
            </a:r>
            <a:r>
              <a:rPr lang="ko-KR" altLang="en-US" sz="1600"/>
              <a:t>를 시각화하기 위해 </a:t>
            </a:r>
            <a:r>
              <a:rPr lang="en-US" altLang="ko-KR" sz="1600" b="1" u="sng"/>
              <a:t>Kibana</a:t>
            </a:r>
            <a:r>
              <a:rPr lang="ko-KR" altLang="en-US" sz="1600" b="1" u="sng"/>
              <a:t>와 연동하는 과정</a:t>
            </a:r>
            <a:r>
              <a:rPr lang="ko-KR" altLang="en-US" sz="1600"/>
              <a:t>을 나타낸다</a:t>
            </a:r>
            <a:r>
              <a:rPr lang="en-US" altLang="ko-KR" sz="1600"/>
              <a:t>.</a:t>
            </a:r>
            <a:endParaRPr lang="en-US" altLang="ko-KR" sz="1600"/>
          </a:p>
          <a:p>
            <a:pPr>
              <a:lnSpc>
                <a:spcPct val="120000"/>
              </a:lnSpc>
              <a:defRPr/>
            </a:pPr>
            <a:r>
              <a:rPr lang="ko-KR" altLang="en-US" sz="1600"/>
              <a:t> </a:t>
            </a:r>
            <a:endParaRPr lang="ko-KR" altLang="en-US" sz="1600"/>
          </a:p>
          <a:p>
            <a:pPr>
              <a:defRPr/>
            </a:pPr>
            <a:r>
              <a:rPr lang="ko-KR" altLang="en-US" sz="1600"/>
              <a:t>▶</a:t>
            </a:r>
            <a:r>
              <a:rPr lang="en-US" altLang="ko-KR" sz="1600"/>
              <a:t>WebServer(nginx) - metricbeat.yml</a:t>
            </a:r>
            <a:endParaRPr lang="en-US" altLang="ko-KR" sz="1600"/>
          </a:p>
          <a:p>
            <a:pPr>
              <a:defRPr/>
            </a:pPr>
            <a:endParaRPr lang="en-US" altLang="ko-KR" sz="1600"/>
          </a:p>
        </p:txBody>
      </p:sp>
      <p:pic>
        <p:nvPicPr>
          <p:cNvPr id="30741" name="그림 30740"/>
          <p:cNvPicPr/>
          <p:nvPr/>
        </p:nvPicPr>
        <p:blipFill rotWithShape="1">
          <a:blip r:embed="rId4"/>
          <a:srcRect r="41470" b="24860"/>
          <a:stretch>
            <a:fillRect/>
          </a:stretch>
        </p:blipFill>
        <p:spPr>
          <a:xfrm>
            <a:off x="462455" y="3065051"/>
            <a:ext cx="3385269" cy="1512567"/>
          </a:xfrm>
          <a:prstGeom prst="rect">
            <a:avLst/>
          </a:prstGeom>
        </p:spPr>
      </p:pic>
      <p:pic>
        <p:nvPicPr>
          <p:cNvPr id="30742" name="그림 30741"/>
          <p:cNvPicPr/>
          <p:nvPr/>
        </p:nvPicPr>
        <p:blipFill rotWithShape="1">
          <a:blip r:embed="rId5"/>
          <a:srcRect r="40940"/>
          <a:stretch>
            <a:fillRect/>
          </a:stretch>
        </p:blipFill>
        <p:spPr>
          <a:xfrm>
            <a:off x="462455" y="4592765"/>
            <a:ext cx="3385269" cy="1137285"/>
          </a:xfrm>
          <a:prstGeom prst="rect">
            <a:avLst/>
          </a:prstGeom>
        </p:spPr>
      </p:pic>
      <p:pic>
        <p:nvPicPr>
          <p:cNvPr id="30743" name="그림 30742"/>
          <p:cNvPicPr/>
          <p:nvPr/>
        </p:nvPicPr>
        <p:blipFill rotWithShape="1">
          <a:blip r:embed="rId6"/>
          <a:srcRect t="8920" r="22090" b="31600"/>
          <a:stretch>
            <a:fillRect/>
          </a:stretch>
        </p:blipFill>
        <p:spPr>
          <a:xfrm>
            <a:off x="4135832" y="3065051"/>
            <a:ext cx="4465674" cy="1440540"/>
          </a:xfrm>
          <a:prstGeom prst="rect">
            <a:avLst/>
          </a:prstGeom>
        </p:spPr>
      </p:pic>
      <p:pic>
        <p:nvPicPr>
          <p:cNvPr id="30744" name="그림 30743"/>
          <p:cNvPicPr/>
          <p:nvPr/>
        </p:nvPicPr>
        <p:blipFill rotWithShape="1">
          <a:blip r:embed="rId7"/>
          <a:srcRect r="42190" b="67650"/>
          <a:stretch>
            <a:fillRect/>
          </a:stretch>
        </p:blipFill>
        <p:spPr>
          <a:xfrm>
            <a:off x="4135832" y="4505591"/>
            <a:ext cx="4465674" cy="12244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b="8640"/>
          <a:stretch>
            <a:fillRect/>
          </a:stretch>
        </p:blipFill>
        <p:spPr>
          <a:xfrm>
            <a:off x="995752" y="2175480"/>
            <a:ext cx="7029575" cy="3636493"/>
          </a:xfrm>
          <a:prstGeom prst="rect">
            <a:avLst/>
          </a:prstGeom>
        </p:spPr>
      </p:pic>
      <p:sp>
        <p:nvSpPr>
          <p:cNvPr id="30722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0723" name="직선 연결선 30722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0724" name="직선 연결선 30723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0725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(4)</a:t>
            </a:r>
            <a:endParaRPr kumimoji="0" lang="en-US" altLang="ko-KR" sz="1700" b="1" i="0" u="none" strike="noStrike" kern="1200" cap="none" spc="0" normalizeH="0" baseline="0"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pic>
        <p:nvPicPr>
          <p:cNvPr id="30726" name="그림 30725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27" name="자유형: 도형 30726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732" name="그림 30731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40" name="TextBox 30739"/>
          <p:cNvSpPr txBox="1"/>
          <p:nvPr/>
        </p:nvSpPr>
        <p:spPr>
          <a:xfrm>
            <a:off x="714550" y="1241152"/>
            <a:ext cx="7706889" cy="949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600"/>
              <a:t>▶</a:t>
            </a:r>
            <a:r>
              <a:rPr lang="en-US" altLang="ko-KR" sz="1600"/>
              <a:t>MlService.saveAllDifferenceInMetricData</a:t>
            </a:r>
            <a:endParaRPr lang="en-US" altLang="ko-KR" sz="1600"/>
          </a:p>
          <a:p>
            <a:pPr>
              <a:lnSpc>
                <a:spcPct val="120000"/>
              </a:lnSpc>
              <a:defRPr/>
            </a:pPr>
            <a:r>
              <a:rPr lang="ko-KR" altLang="en-US" sz="1600"/>
              <a:t> </a:t>
            </a:r>
            <a:r>
              <a:rPr lang="en-US" altLang="ko-KR" sz="1600"/>
              <a:t>Elk </a:t>
            </a:r>
            <a:r>
              <a:rPr lang="ko-KR" altLang="en-US" sz="1600"/>
              <a:t>서버에 접근해서 최신</a:t>
            </a:r>
            <a:r>
              <a:rPr lang="en-US" altLang="ko-KR" sz="1600"/>
              <a:t> </a:t>
            </a:r>
            <a:r>
              <a:rPr lang="ko-KR" altLang="en-US" sz="1600"/>
              <a:t>이상탐지 데이터가 존재하면 </a:t>
            </a:r>
            <a:r>
              <a:rPr lang="en-US" altLang="ko-KR" sz="1600"/>
              <a:t>DB</a:t>
            </a:r>
            <a:r>
              <a:rPr lang="ko-KR" altLang="en-US" sz="1600"/>
              <a:t>에 저장</a:t>
            </a:r>
            <a:endParaRPr lang="ko-KR" altLang="en-US" sz="1600"/>
          </a:p>
          <a:p>
            <a:pPr>
              <a:lnSpc>
                <a:spcPct val="120000"/>
              </a:lnSpc>
              <a:defRPr/>
            </a:pPr>
            <a:r>
              <a:rPr lang="ko-KR" altLang="en-US" sz="1600"/>
              <a:t> 현재 </a:t>
            </a:r>
            <a:r>
              <a:rPr lang="en-US" altLang="ko-KR" sz="1600"/>
              <a:t>DB</a:t>
            </a:r>
            <a:r>
              <a:rPr lang="ko-KR" altLang="en-US" sz="1600"/>
              <a:t>에 저장된 이상탐지 데이터를 탐지 시간 기준으로 내침차순 정렬 후 반환</a:t>
            </a:r>
            <a:endParaRPr lang="ko-KR" altLang="en-US" sz="1600"/>
          </a:p>
        </p:txBody>
      </p:sp>
      <p:sp>
        <p:nvSpPr>
          <p:cNvPr id="3074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898989"/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 u="none" strike="noStrike" kern="1200" cap="none" spc="0" normalizeH="0" baseline="0">
              <a:solidFill>
                <a:srgbClr val="898989"/>
              </a:solidFill>
              <a:latin typeface="맑은 고딕"/>
              <a:ea typeface="맑은 고딕"/>
            </a:endParaRPr>
          </a:p>
        </p:txBody>
      </p:sp>
      <p:pic>
        <p:nvPicPr>
          <p:cNvPr id="30761" name="그림 3076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67994" y="3425186"/>
            <a:ext cx="0" cy="0"/>
          </a:xfrm>
          <a:prstGeom prst="rect">
            <a:avLst/>
          </a:prstGeom>
        </p:spPr>
      </p:pic>
      <p:sp>
        <p:nvSpPr>
          <p:cNvPr id="30762" name="직사각형 30764"/>
          <p:cNvSpPr/>
          <p:nvPr/>
        </p:nvSpPr>
        <p:spPr>
          <a:xfrm>
            <a:off x="1326816" y="3641112"/>
            <a:ext cx="6698511" cy="1008378"/>
          </a:xfrm>
          <a:prstGeom prst="rect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0763" name=""/>
          <p:cNvCxnSpPr>
            <a:stCxn id="30762" idx="2"/>
            <a:endCxn id="30764" idx="0"/>
          </p:cNvCxnSpPr>
          <p:nvPr/>
        </p:nvCxnSpPr>
        <p:spPr>
          <a:xfrm rot="16200000" flipH="1">
            <a:off x="4075690" y="5249872"/>
            <a:ext cx="1200763" cy="0"/>
          </a:xfrm>
          <a:prstGeom prst="straightConnector1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30764" name="TextBox 30750"/>
          <p:cNvSpPr txBox="1"/>
          <p:nvPr/>
        </p:nvSpPr>
        <p:spPr>
          <a:xfrm>
            <a:off x="2623302" y="5850254"/>
            <a:ext cx="4105540" cy="520066"/>
          </a:xfrm>
          <a:prstGeom prst="rect">
            <a:avLst/>
          </a:prstGeom>
        </p:spPr>
        <p:txBody>
          <a:bodyPr wrap="square" anchor="ctr" anchorCtr="0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서버 리소스 관련 최신 이상 탐지 데이터 확인 후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DB 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저장 과정 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0723" name="직선 연결선 30722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0724" name="직선 연결선 30723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0725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(3)</a:t>
            </a:r>
            <a:endParaRPr kumimoji="0" lang="en-US" altLang="ko-KR" sz="1700" b="1" i="0" u="none" strike="noStrike" kern="1200" cap="none" spc="0" normalizeH="0" baseline="0"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pic>
        <p:nvPicPr>
          <p:cNvPr id="30726" name="그림 30725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27" name="자유형: 도형 30726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732" name="그림 30731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40" name="TextBox 30739"/>
          <p:cNvSpPr txBox="1"/>
          <p:nvPr/>
        </p:nvSpPr>
        <p:spPr>
          <a:xfrm>
            <a:off x="714550" y="1241152"/>
            <a:ext cx="7706889" cy="1262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600"/>
              <a:t>▶</a:t>
            </a:r>
            <a:r>
              <a:rPr lang="en-US" altLang="ko-KR" sz="1600"/>
              <a:t>AnomalyDetection.js</a:t>
            </a:r>
            <a:endParaRPr lang="en-US" altLang="ko-KR" sz="1600"/>
          </a:p>
          <a:p>
            <a:pPr>
              <a:lnSpc>
                <a:spcPct val="120000"/>
              </a:lnSpc>
              <a:defRPr/>
            </a:pPr>
            <a:r>
              <a:rPr lang="ko-KR" altLang="en-US" sz="1600"/>
              <a:t> </a:t>
            </a:r>
            <a:r>
              <a:rPr lang="en-US" altLang="ko-KR" sz="1600"/>
              <a:t>axios</a:t>
            </a:r>
            <a:r>
              <a:rPr lang="ko-KR" altLang="en-US" sz="1600"/>
              <a:t> 라이브러리를 사용하여 서버에 저장된 실시간 이상탐지 결과를 </a:t>
            </a:r>
            <a:r>
              <a:rPr lang="en-US" altLang="ko-KR" sz="1600"/>
              <a:t>URL</a:t>
            </a:r>
            <a:r>
              <a:rPr lang="ko-KR" altLang="en-US" sz="1600"/>
              <a:t>을 통해 가져와 테이블 형태로 출력한다</a:t>
            </a:r>
            <a:r>
              <a:rPr lang="en-US" altLang="ko-KR" sz="1600"/>
              <a:t>.</a:t>
            </a:r>
            <a:r>
              <a:rPr lang="ko-KR" altLang="en-US" sz="1600"/>
              <a:t>  </a:t>
            </a:r>
            <a:endParaRPr lang="ko-KR" altLang="en-US" sz="1600"/>
          </a:p>
          <a:p>
            <a:pPr>
              <a:lnSpc>
                <a:spcPct val="120000"/>
              </a:lnSpc>
              <a:defRPr/>
            </a:pPr>
            <a:endParaRPr lang="ko-KR" altLang="en-US" sz="1600"/>
          </a:p>
        </p:txBody>
      </p:sp>
      <p:sp>
        <p:nvSpPr>
          <p:cNvPr id="3074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898989"/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 u="none" strike="noStrike" kern="1200" cap="none" spc="0" normalizeH="0" baseline="0">
              <a:solidFill>
                <a:srgbClr val="898989"/>
              </a:solidFill>
              <a:latin typeface="맑은 고딕"/>
              <a:ea typeface="맑은 고딕"/>
            </a:endParaRPr>
          </a:p>
        </p:txBody>
      </p:sp>
      <p:pic>
        <p:nvPicPr>
          <p:cNvPr id="30761" name="그림 3076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67994" y="3425186"/>
            <a:ext cx="0" cy="0"/>
          </a:xfrm>
          <a:prstGeom prst="rect">
            <a:avLst/>
          </a:prstGeom>
        </p:spPr>
      </p:pic>
      <p:pic>
        <p:nvPicPr>
          <p:cNvPr id="30764" name="그림 30763"/>
          <p:cNvPicPr>
            <a:picLocks noChangeAspect="1"/>
          </p:cNvPicPr>
          <p:nvPr/>
        </p:nvPicPr>
        <p:blipFill rotWithShape="1">
          <a:blip r:embed="rId5"/>
          <a:srcRect r="1980" b="12540"/>
          <a:stretch>
            <a:fillRect/>
          </a:stretch>
        </p:blipFill>
        <p:spPr>
          <a:xfrm>
            <a:off x="894654" y="2214127"/>
            <a:ext cx="7066176" cy="3515768"/>
          </a:xfrm>
          <a:prstGeom prst="rect">
            <a:avLst/>
          </a:prstGeom>
        </p:spPr>
      </p:pic>
      <p:sp>
        <p:nvSpPr>
          <p:cNvPr id="30765" name="직사각형 30764"/>
          <p:cNvSpPr/>
          <p:nvPr/>
        </p:nvSpPr>
        <p:spPr>
          <a:xfrm>
            <a:off x="1398806" y="3569085"/>
            <a:ext cx="5402025" cy="423608"/>
          </a:xfrm>
          <a:prstGeom prst="rect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1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0766" name=""/>
          <p:cNvCxnSpPr/>
          <p:nvPr/>
        </p:nvCxnSpPr>
        <p:spPr>
          <a:xfrm rot="5400000">
            <a:off x="3141202" y="4915333"/>
            <a:ext cx="1881256" cy="359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67" name="TextBox 30750"/>
          <p:cNvSpPr txBox="1"/>
          <p:nvPr/>
        </p:nvSpPr>
        <p:spPr>
          <a:xfrm>
            <a:off x="2767356" y="5933094"/>
            <a:ext cx="3097161" cy="300990"/>
          </a:xfrm>
          <a:prstGeom prst="rect">
            <a:avLst/>
          </a:prstGeom>
        </p:spPr>
        <p:txBody>
          <a:bodyPr wrap="square" anchor="ctr" anchorCtr="0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이상탐지 결과가 포함된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URL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과 연동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b="10310"/>
          <a:stretch>
            <a:fillRect/>
          </a:stretch>
        </p:blipFill>
        <p:spPr>
          <a:xfrm>
            <a:off x="808743" y="2190707"/>
            <a:ext cx="7518577" cy="3827296"/>
          </a:xfrm>
          <a:prstGeom prst="rect">
            <a:avLst/>
          </a:prstGeom>
        </p:spPr>
      </p:pic>
      <p:sp>
        <p:nvSpPr>
          <p:cNvPr id="30722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0723" name="직선 연결선 30722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0724" name="직선 연결선 30723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0725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(5)</a:t>
            </a:r>
            <a:endParaRPr kumimoji="0" lang="en-US" altLang="ko-KR" sz="1700" b="1" i="0" u="none" strike="noStrike" kern="1200" cap="none" spc="0" normalizeH="0" baseline="0"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pic>
        <p:nvPicPr>
          <p:cNvPr id="30726" name="그림 30725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27" name="자유형: 도형 30726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732" name="그림 30731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40" name="TextBox 30739"/>
          <p:cNvSpPr txBox="1"/>
          <p:nvPr/>
        </p:nvSpPr>
        <p:spPr>
          <a:xfrm>
            <a:off x="714550" y="1241152"/>
            <a:ext cx="7706889" cy="949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600"/>
              <a:t>▶</a:t>
            </a:r>
            <a:r>
              <a:rPr lang="en-US" altLang="ko-KR" sz="1600"/>
              <a:t>MlService.saveAllDifferenceInLogData</a:t>
            </a:r>
            <a:endParaRPr lang="en-US" altLang="ko-KR" sz="1600"/>
          </a:p>
          <a:p>
            <a:pPr>
              <a:lnSpc>
                <a:spcPct val="120000"/>
              </a:lnSpc>
              <a:defRPr/>
            </a:pPr>
            <a:r>
              <a:rPr lang="ko-KR" altLang="en-US" sz="1600"/>
              <a:t> </a:t>
            </a:r>
            <a:r>
              <a:rPr lang="en-US" altLang="ko-KR" sz="1600"/>
              <a:t>Elk </a:t>
            </a:r>
            <a:r>
              <a:rPr lang="ko-KR" altLang="en-US" sz="1600"/>
              <a:t>서버에 접근해서 최신</a:t>
            </a:r>
            <a:r>
              <a:rPr lang="en-US" altLang="ko-KR" sz="1600"/>
              <a:t> </a:t>
            </a:r>
            <a:r>
              <a:rPr lang="ko-KR" altLang="en-US" sz="1600"/>
              <a:t>이상탐지 데이터가 존재하면 </a:t>
            </a:r>
            <a:r>
              <a:rPr lang="en-US" altLang="ko-KR" sz="1600"/>
              <a:t>DB</a:t>
            </a:r>
            <a:r>
              <a:rPr lang="ko-KR" altLang="en-US" sz="1600"/>
              <a:t>에 저장</a:t>
            </a:r>
            <a:endParaRPr lang="ko-KR" altLang="en-US" sz="1600"/>
          </a:p>
          <a:p>
            <a:pPr>
              <a:lnSpc>
                <a:spcPct val="120000"/>
              </a:lnSpc>
              <a:defRPr/>
            </a:pPr>
            <a:r>
              <a:rPr lang="ko-KR" altLang="en-US" sz="1600"/>
              <a:t> 현재 </a:t>
            </a:r>
            <a:r>
              <a:rPr lang="en-US" altLang="ko-KR" sz="1600"/>
              <a:t>DB</a:t>
            </a:r>
            <a:r>
              <a:rPr lang="ko-KR" altLang="en-US" sz="1600"/>
              <a:t>에 저장된 이상탐지 데이터를 탐지 시간 기준으로 내침차순 정렬 후 반환</a:t>
            </a:r>
            <a:endParaRPr lang="ko-KR" altLang="en-US" sz="1600"/>
          </a:p>
        </p:txBody>
      </p:sp>
      <p:sp>
        <p:nvSpPr>
          <p:cNvPr id="3074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898989"/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 u="none" strike="noStrike" kern="1200" cap="none" spc="0" normalizeH="0" baseline="0">
              <a:solidFill>
                <a:srgbClr val="898989"/>
              </a:solidFill>
              <a:latin typeface="맑은 고딕"/>
              <a:ea typeface="맑은 고딕"/>
            </a:endParaRPr>
          </a:p>
        </p:txBody>
      </p:sp>
      <p:pic>
        <p:nvPicPr>
          <p:cNvPr id="30761" name="그림 3076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67994" y="3425186"/>
            <a:ext cx="0" cy="0"/>
          </a:xfrm>
          <a:prstGeom prst="rect">
            <a:avLst/>
          </a:prstGeom>
        </p:spPr>
      </p:pic>
      <p:sp>
        <p:nvSpPr>
          <p:cNvPr id="30762" name="직사각형 30764"/>
          <p:cNvSpPr/>
          <p:nvPr/>
        </p:nvSpPr>
        <p:spPr>
          <a:xfrm>
            <a:off x="1326816" y="3497058"/>
            <a:ext cx="6698511" cy="1008378"/>
          </a:xfrm>
          <a:prstGeom prst="rect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0763" name=""/>
          <p:cNvCxnSpPr>
            <a:stCxn id="30762" idx="2"/>
            <a:endCxn id="30764" idx="0"/>
          </p:cNvCxnSpPr>
          <p:nvPr/>
        </p:nvCxnSpPr>
        <p:spPr>
          <a:xfrm rot="16200000" flipH="1" flipV="1">
            <a:off x="3875075" y="5306432"/>
            <a:ext cx="1601993" cy="0"/>
          </a:xfrm>
          <a:prstGeom prst="straightConnector1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30764" name="TextBox 30750"/>
          <p:cNvSpPr txBox="1"/>
          <p:nvPr/>
        </p:nvSpPr>
        <p:spPr>
          <a:xfrm>
            <a:off x="1903032" y="6107430"/>
            <a:ext cx="5546078" cy="300990"/>
          </a:xfrm>
          <a:prstGeom prst="rect">
            <a:avLst/>
          </a:prstGeom>
        </p:spPr>
        <p:txBody>
          <a:bodyPr wrap="square" anchor="ctr" anchorCtr="0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액세스 로그 관련 최신 이상 탐지 데이터 확인 후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DB 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저장 과정 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0723" name="직선 연결선 30722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0724" name="직선 연결선 30723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0725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(6 - 1)</a:t>
            </a:r>
          </a:p>
        </p:txBody>
      </p:sp>
      <p:pic>
        <p:nvPicPr>
          <p:cNvPr id="30726" name="그림 30725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27" name="자유형: 도형 30726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732" name="그림 30731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40" name="TextBox 30739"/>
          <p:cNvSpPr txBox="1"/>
          <p:nvPr/>
        </p:nvSpPr>
        <p:spPr>
          <a:xfrm>
            <a:off x="714550" y="1241152"/>
            <a:ext cx="7706889" cy="654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600"/>
              <a:t>▶에이전트 등록</a:t>
            </a:r>
            <a:endParaRPr lang="en-US" altLang="ko-KR" sz="1600"/>
          </a:p>
          <a:p>
            <a:pPr>
              <a:lnSpc>
                <a:spcPct val="120000"/>
              </a:lnSpc>
              <a:defRPr/>
            </a:pPr>
            <a:r>
              <a:rPr lang="ko-KR" altLang="en-US" sz="1600"/>
              <a:t>클라이언트에서 받아온 요청을 토대로 </a:t>
            </a:r>
            <a:r>
              <a:rPr lang="en-US" altLang="ko-KR" sz="1600"/>
              <a:t>Agent</a:t>
            </a:r>
            <a:r>
              <a:rPr lang="ko-KR" altLang="en-US" sz="1600"/>
              <a:t>를 등록하는 코드 모음 </a:t>
            </a:r>
            <a:endParaRPr lang="en-US" altLang="ko-KR" sz="1600"/>
          </a:p>
        </p:txBody>
      </p:sp>
      <p:sp>
        <p:nvSpPr>
          <p:cNvPr id="3074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898989"/>
                </a:solidFill>
                <a:latin typeface="맑은 고딕"/>
                <a:ea typeface="맑은 고딕"/>
              </a:rPr>
              <a:t>한이음 ▶ 프로그램 설계서</a:t>
            </a:r>
          </a:p>
        </p:txBody>
      </p:sp>
      <p:pic>
        <p:nvPicPr>
          <p:cNvPr id="30761" name="그림 3076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67994" y="3425186"/>
            <a:ext cx="0" cy="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4755ED8-1E1A-E3D0-BBA7-7841AFE8D8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706" y="2190707"/>
            <a:ext cx="5487972" cy="202662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7B30F54-1BB4-B9BF-3925-04C1FCF30D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705" y="4328594"/>
            <a:ext cx="5487973" cy="202662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E193794-989C-516E-021A-B5FA05964B28}"/>
              </a:ext>
            </a:extLst>
          </p:cNvPr>
          <p:cNvSpPr/>
          <p:nvPr/>
        </p:nvSpPr>
        <p:spPr>
          <a:xfrm>
            <a:off x="1110734" y="3497058"/>
            <a:ext cx="5185943" cy="33128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b="1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4371F23-6446-DBF0-1EB3-66221617AFEE}"/>
              </a:ext>
            </a:extLst>
          </p:cNvPr>
          <p:cNvSpPr/>
          <p:nvPr/>
        </p:nvSpPr>
        <p:spPr>
          <a:xfrm>
            <a:off x="964172" y="5443269"/>
            <a:ext cx="5332506" cy="714097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b="1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B7D41CD-EAF7-3E3A-001E-816D8706A83E}"/>
              </a:ext>
            </a:extLst>
          </p:cNvPr>
          <p:cNvCxnSpPr>
            <a:cxnSpLocks/>
          </p:cNvCxnSpPr>
          <p:nvPr/>
        </p:nvCxnSpPr>
        <p:spPr>
          <a:xfrm>
            <a:off x="6296677" y="3641112"/>
            <a:ext cx="919903" cy="0"/>
          </a:xfrm>
          <a:prstGeom prst="straightConnector1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9BD628C-D89C-C8BB-EA3F-2CEC4E2F46EB}"/>
              </a:ext>
            </a:extLst>
          </p:cNvPr>
          <p:cNvCxnSpPr>
            <a:cxnSpLocks/>
          </p:cNvCxnSpPr>
          <p:nvPr/>
        </p:nvCxnSpPr>
        <p:spPr>
          <a:xfrm>
            <a:off x="6296677" y="5801922"/>
            <a:ext cx="919903" cy="0"/>
          </a:xfrm>
          <a:prstGeom prst="straightConnector1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02569F9-D0FD-110E-D76F-B887C1C3CC85}"/>
              </a:ext>
            </a:extLst>
          </p:cNvPr>
          <p:cNvSpPr txBox="1"/>
          <p:nvPr/>
        </p:nvSpPr>
        <p:spPr>
          <a:xfrm>
            <a:off x="7372137" y="5538707"/>
            <a:ext cx="1609906" cy="52322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DB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에 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Agent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정보 등록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E83246-9CD2-DE25-178B-9165A6CE4586}"/>
              </a:ext>
            </a:extLst>
          </p:cNvPr>
          <p:cNvSpPr txBox="1"/>
          <p:nvPr/>
        </p:nvSpPr>
        <p:spPr>
          <a:xfrm>
            <a:off x="7339510" y="3379502"/>
            <a:ext cx="1548581" cy="52322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40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클라이언트에서</a:t>
            </a:r>
            <a:endParaRPr lang="en-US" altLang="ko-KR" sz="140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40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받아온 요청</a:t>
            </a:r>
            <a:endParaRPr kumimoji="0" lang="ko-KR" altLang="en-US" sz="1400" b="0" i="0" u="none" strike="noStrike" kern="1200" cap="none" spc="0" normalizeH="0" baseline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16638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832C9AF0-054E-CAF6-24FE-E16452903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704" y="4328594"/>
            <a:ext cx="5487972" cy="202662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03E7346-23B1-8ADA-1CB4-4EBD64760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703" y="2190706"/>
            <a:ext cx="5487973" cy="2026617"/>
          </a:xfrm>
          <a:prstGeom prst="rect">
            <a:avLst/>
          </a:prstGeom>
        </p:spPr>
      </p:pic>
      <p:sp>
        <p:nvSpPr>
          <p:cNvPr id="30722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0723" name="직선 연결선 30722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0724" name="직선 연결선 30723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0725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(7 - 1)</a:t>
            </a:r>
          </a:p>
        </p:txBody>
      </p:sp>
      <p:pic>
        <p:nvPicPr>
          <p:cNvPr id="30726" name="그림 30725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27" name="자유형: 도형 30726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732" name="그림 30731"/>
          <p:cNvPicPr/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40" name="TextBox 30739"/>
          <p:cNvSpPr txBox="1"/>
          <p:nvPr/>
        </p:nvSpPr>
        <p:spPr>
          <a:xfrm>
            <a:off x="714550" y="1241152"/>
            <a:ext cx="7706889" cy="654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600"/>
              <a:t>▶프로젝트 등록</a:t>
            </a:r>
            <a:endParaRPr lang="en-US" altLang="ko-KR" sz="1600"/>
          </a:p>
          <a:p>
            <a:pPr>
              <a:lnSpc>
                <a:spcPct val="120000"/>
              </a:lnSpc>
              <a:defRPr/>
            </a:pPr>
            <a:r>
              <a:rPr lang="ko-KR" altLang="en-US" sz="1600"/>
              <a:t> 클라이언트에서 받아온 요청을 토대로 </a:t>
            </a:r>
            <a:r>
              <a:rPr lang="en-US" altLang="ko-KR" sz="1600"/>
              <a:t>Project</a:t>
            </a:r>
            <a:r>
              <a:rPr lang="ko-KR" altLang="en-US" sz="1600"/>
              <a:t>를 등록하는 코드</a:t>
            </a:r>
          </a:p>
        </p:txBody>
      </p:sp>
      <p:sp>
        <p:nvSpPr>
          <p:cNvPr id="3074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898989"/>
                </a:solidFill>
                <a:latin typeface="맑은 고딕"/>
                <a:ea typeface="맑은 고딕"/>
              </a:rPr>
              <a:t>한이음 ▶ 프로그램 설계서</a:t>
            </a:r>
          </a:p>
        </p:txBody>
      </p:sp>
      <p:pic>
        <p:nvPicPr>
          <p:cNvPr id="30761" name="그림 3076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567994" y="3425186"/>
            <a:ext cx="0" cy="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BCFA6DC-84EB-A6E5-7E1A-FA5FF3C6C34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567994" y="3425186"/>
            <a:ext cx="0" cy="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121C519-6850-B0EB-2021-0347E24A79E7}"/>
              </a:ext>
            </a:extLst>
          </p:cNvPr>
          <p:cNvSpPr/>
          <p:nvPr/>
        </p:nvSpPr>
        <p:spPr>
          <a:xfrm>
            <a:off x="1110734" y="3497058"/>
            <a:ext cx="5185943" cy="33128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b="1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D75E26-EC24-3F34-45F1-330DCD77B5AC}"/>
              </a:ext>
            </a:extLst>
          </p:cNvPr>
          <p:cNvSpPr/>
          <p:nvPr/>
        </p:nvSpPr>
        <p:spPr>
          <a:xfrm>
            <a:off x="964170" y="5437460"/>
            <a:ext cx="5332506" cy="714097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b="1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E2D2960-AAC6-F241-35AF-8F3C442E4084}"/>
              </a:ext>
            </a:extLst>
          </p:cNvPr>
          <p:cNvCxnSpPr>
            <a:cxnSpLocks/>
          </p:cNvCxnSpPr>
          <p:nvPr/>
        </p:nvCxnSpPr>
        <p:spPr>
          <a:xfrm>
            <a:off x="6296677" y="3641112"/>
            <a:ext cx="919903" cy="0"/>
          </a:xfrm>
          <a:prstGeom prst="straightConnector1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5CF2C46-5EDB-ACB7-F1D7-565970FCADA0}"/>
              </a:ext>
            </a:extLst>
          </p:cNvPr>
          <p:cNvCxnSpPr>
            <a:cxnSpLocks/>
          </p:cNvCxnSpPr>
          <p:nvPr/>
        </p:nvCxnSpPr>
        <p:spPr>
          <a:xfrm>
            <a:off x="6296677" y="5801922"/>
            <a:ext cx="919903" cy="0"/>
          </a:xfrm>
          <a:prstGeom prst="straightConnector1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FD4A9DA-2A2E-58AC-A40A-D43EDEEFF192}"/>
              </a:ext>
            </a:extLst>
          </p:cNvPr>
          <p:cNvSpPr txBox="1"/>
          <p:nvPr/>
        </p:nvSpPr>
        <p:spPr>
          <a:xfrm>
            <a:off x="7489486" y="5443269"/>
            <a:ext cx="1548581" cy="52322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40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클라이언트에서</a:t>
            </a:r>
            <a:endParaRPr lang="en-US" altLang="ko-KR" sz="140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40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받아온 요청</a:t>
            </a:r>
            <a:endParaRPr kumimoji="0" lang="ko-KR" altLang="en-US" sz="1400" b="0" i="0" u="none" strike="noStrike" kern="1200" cap="none" spc="0" normalizeH="0" baseline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50253D-5B96-8D3F-CDEF-8252CB7FD17D}"/>
              </a:ext>
            </a:extLst>
          </p:cNvPr>
          <p:cNvSpPr txBox="1"/>
          <p:nvPr/>
        </p:nvSpPr>
        <p:spPr>
          <a:xfrm>
            <a:off x="7489486" y="3368402"/>
            <a:ext cx="1548581" cy="52322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40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클라이언트에서</a:t>
            </a:r>
            <a:endParaRPr lang="en-US" altLang="ko-KR" sz="140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40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받아온 요청</a:t>
            </a:r>
            <a:endParaRPr kumimoji="0" lang="ko-KR" altLang="en-US" sz="1400" b="0" i="0" u="none" strike="noStrike" kern="1200" cap="none" spc="0" normalizeH="0" baseline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7776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</a:p>
        </p:txBody>
      </p:sp>
      <p:sp>
        <p:nvSpPr>
          <p:cNvPr id="6146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147" name="직선 연결선 6146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6148" name="직선 연결선 6147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6149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시장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/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6150" name="그림 6149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151" name="자유형: 도형 6150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156" name="그림 6155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6159" name="그림 615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45098" y="3918151"/>
            <a:ext cx="2056039" cy="1028019"/>
          </a:xfrm>
          <a:prstGeom prst="rect">
            <a:avLst/>
          </a:prstGeom>
        </p:spPr>
      </p:pic>
      <p:pic>
        <p:nvPicPr>
          <p:cNvPr id="6161" name="그림 6160"/>
          <p:cNvPicPr>
            <a:picLocks noChangeAspect="1"/>
          </p:cNvPicPr>
          <p:nvPr/>
        </p:nvPicPr>
        <p:blipFill rotWithShape="1">
          <a:blip r:embed="rId5"/>
          <a:srcRect l="5060" t="25720" r="8690" b="22250"/>
          <a:stretch>
            <a:fillRect/>
          </a:stretch>
        </p:blipFill>
        <p:spPr>
          <a:xfrm>
            <a:off x="545098" y="5214637"/>
            <a:ext cx="2592972" cy="587440"/>
          </a:xfrm>
          <a:prstGeom prst="rect">
            <a:avLst/>
          </a:prstGeom>
        </p:spPr>
      </p:pic>
      <p:sp>
        <p:nvSpPr>
          <p:cNvPr id="6162" name="TextBox 6161"/>
          <p:cNvSpPr txBox="1"/>
          <p:nvPr/>
        </p:nvSpPr>
        <p:spPr>
          <a:xfrm>
            <a:off x="3847724" y="1336403"/>
            <a:ext cx="4753782" cy="4729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/>
              <a:t>· 모니터링 도구</a:t>
            </a:r>
            <a:endParaRPr lang="ko-KR" altLang="en-US" sz="500" b="1"/>
          </a:p>
          <a:p>
            <a:pPr>
              <a:defRPr/>
            </a:pPr>
            <a:r>
              <a:rPr lang="ko-KR" altLang="en-US" sz="500" b="1"/>
              <a:t>      </a:t>
            </a:r>
            <a:endParaRPr lang="ko-KR" altLang="en-US" sz="1400" b="1"/>
          </a:p>
          <a:p>
            <a:pPr>
              <a:defRPr/>
            </a:pPr>
            <a:r>
              <a:rPr lang="ko-KR" altLang="en-US" sz="1400" b="0"/>
              <a:t> 여러 기업에서 데이터를 수집하거나 시스템을 운영할 때 </a:t>
            </a:r>
            <a:r>
              <a:rPr lang="en-US" altLang="ko-KR" sz="1400" b="0"/>
              <a:t>Nagios, Zabbix, Prometheus</a:t>
            </a:r>
            <a:r>
              <a:rPr lang="ko-KR" altLang="en-US" sz="1400" b="0"/>
              <a:t>와 같은 오픈 소스 기반의 모니터링 도구들이 널리 사용되고 있다</a:t>
            </a:r>
            <a:r>
              <a:rPr lang="en-US" altLang="ko-KR" sz="1400" b="0"/>
              <a:t>.</a:t>
            </a:r>
          </a:p>
          <a:p>
            <a:pPr>
              <a:defRPr/>
            </a:pPr>
            <a:endParaRPr lang="en-US" altLang="ko-KR" sz="1400" b="0"/>
          </a:p>
          <a:p>
            <a:pPr>
              <a:defRPr/>
            </a:pPr>
            <a:r>
              <a:rPr lang="ko-KR" altLang="en-US" sz="1400" b="0"/>
              <a:t> 또한</a:t>
            </a:r>
            <a:r>
              <a:rPr lang="en-US" altLang="ko-KR" sz="1400" b="0"/>
              <a:t>,</a:t>
            </a:r>
            <a:r>
              <a:rPr lang="ko-KR" altLang="en-US" sz="1400" b="0"/>
              <a:t> 상용 제품으로는 </a:t>
            </a:r>
            <a:r>
              <a:rPr lang="en-US" altLang="ko-KR" sz="1400" b="0"/>
              <a:t>SolarWinds, Dynatrace, New Relic</a:t>
            </a:r>
            <a:r>
              <a:rPr lang="ko-KR" altLang="en-US" sz="1400" b="0"/>
              <a:t> 등이 유명하다</a:t>
            </a:r>
            <a:r>
              <a:rPr lang="en-US" altLang="ko-KR" sz="1400" b="0"/>
              <a:t>.</a:t>
            </a:r>
            <a:r>
              <a:rPr lang="ko-KR" altLang="en-US" sz="1400" b="0"/>
              <a:t> </a:t>
            </a:r>
          </a:p>
          <a:p>
            <a:pPr>
              <a:defRPr/>
            </a:pPr>
            <a:endParaRPr lang="ko-KR" altLang="en-US" sz="1400" b="0"/>
          </a:p>
          <a:p>
            <a:pPr>
              <a:defRPr/>
            </a:pPr>
            <a:endParaRPr lang="ko-KR" altLang="en-US" sz="1400" b="0"/>
          </a:p>
          <a:p>
            <a:pPr>
              <a:defRPr/>
            </a:pPr>
            <a:endParaRPr lang="ko-KR" altLang="en-US" sz="1400" b="0"/>
          </a:p>
          <a:p>
            <a:pPr>
              <a:defRPr/>
            </a:pPr>
            <a:endParaRPr lang="ko-KR" altLang="en-US" sz="1400" b="0"/>
          </a:p>
          <a:p>
            <a:pPr>
              <a:defRPr/>
            </a:pPr>
            <a:r>
              <a:rPr lang="ko-KR" altLang="en-US" sz="1400" b="1"/>
              <a:t>· 데이터 시각화 도구</a:t>
            </a:r>
          </a:p>
          <a:p>
            <a:pPr>
              <a:defRPr/>
            </a:pPr>
            <a:r>
              <a:rPr lang="ko-KR" altLang="en-US" sz="500" b="1"/>
              <a:t> </a:t>
            </a:r>
            <a:endParaRPr lang="ko-KR" altLang="en-US" sz="1400" b="1"/>
          </a:p>
          <a:p>
            <a:pPr>
              <a:defRPr/>
            </a:pPr>
            <a:r>
              <a:rPr lang="ko-KR" altLang="en-US" sz="1400"/>
              <a:t> 데이터의 시각화 도구와 대시보드 기술이 발전하며 모니터링 데이터를 직관적으로 시각화하여 표현할 수 있게 되었다</a:t>
            </a:r>
            <a:r>
              <a:rPr lang="en-US" altLang="ko-KR" sz="1400"/>
              <a:t>.</a:t>
            </a:r>
          </a:p>
          <a:p>
            <a:pPr>
              <a:defRPr/>
            </a:pPr>
            <a:r>
              <a:rPr lang="ko-KR" altLang="en-US" sz="1400"/>
              <a:t>  </a:t>
            </a:r>
            <a:r>
              <a:rPr lang="en-US" altLang="ko-KR" sz="1400"/>
              <a:t>Kibana, Grafana, Tableau</a:t>
            </a:r>
            <a:r>
              <a:rPr lang="ko-KR" altLang="en-US" sz="1400"/>
              <a:t>와 같은 도구가 사용하여 데이터의 상태와 경향을 쉽게 파악할 수 있다</a:t>
            </a:r>
            <a:r>
              <a:rPr lang="en-US" altLang="ko-KR" sz="1400"/>
              <a:t>.</a:t>
            </a:r>
          </a:p>
          <a:p>
            <a:pPr>
              <a:defRPr/>
            </a:pPr>
            <a:endParaRPr lang="en-US" altLang="ko-KR" sz="1400"/>
          </a:p>
          <a:p>
            <a:pPr>
              <a:defRPr/>
            </a:pPr>
            <a:r>
              <a:rPr lang="ko-KR" altLang="en-US" sz="1400"/>
              <a:t> 하지만 모두 사용법이 복잡하고 데이터에 대한 지식과 각각의 도구의 사용법에 대한 이해를 필요로 하여 진입장벽이 높다는 단점이 있다</a:t>
            </a:r>
            <a:r>
              <a:rPr lang="en-US" altLang="ko-KR" sz="1400"/>
              <a:t>.</a:t>
            </a:r>
            <a:r>
              <a:rPr lang="ko-KR" altLang="en-US" sz="1400"/>
              <a:t> </a:t>
            </a:r>
          </a:p>
        </p:txBody>
      </p:sp>
      <p:pic>
        <p:nvPicPr>
          <p:cNvPr id="6164" name="그림 616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34482" y="1760922"/>
            <a:ext cx="1796437" cy="436478"/>
          </a:xfrm>
          <a:prstGeom prst="rect">
            <a:avLst/>
          </a:prstGeom>
        </p:spPr>
      </p:pic>
      <p:pic>
        <p:nvPicPr>
          <p:cNvPr id="6165" name="그림 6164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543008" y="1508184"/>
            <a:ext cx="872553" cy="864951"/>
          </a:xfrm>
          <a:prstGeom prst="rect">
            <a:avLst/>
          </a:prstGeom>
        </p:spPr>
      </p:pic>
      <p:pic>
        <p:nvPicPr>
          <p:cNvPr id="6163" name="그림 616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110698" y="2242873"/>
            <a:ext cx="1596833" cy="418370"/>
          </a:xfrm>
          <a:prstGeom prst="rect">
            <a:avLst/>
          </a:prstGeom>
        </p:spPr>
      </p:pic>
      <p:pic>
        <p:nvPicPr>
          <p:cNvPr id="6167" name="그림 6166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534482" y="2641977"/>
            <a:ext cx="631522" cy="639155"/>
          </a:xfrm>
          <a:prstGeom prst="rect">
            <a:avLst/>
          </a:prstGeom>
        </p:spPr>
      </p:pic>
      <p:pic>
        <p:nvPicPr>
          <p:cNvPr id="6166" name="그림 6165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894617" y="2491282"/>
            <a:ext cx="2461785" cy="558709"/>
          </a:xfrm>
          <a:prstGeom prst="rect">
            <a:avLst/>
          </a:prstGeom>
        </p:spPr>
      </p:pic>
      <p:pic>
        <p:nvPicPr>
          <p:cNvPr id="6160" name="그림 6159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1296073" y="4494367"/>
            <a:ext cx="2047461" cy="10237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6866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6867" name="직선 연결선 36866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6868" name="직선 연결선 36867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6869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참조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-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프로젝트 관리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36870" name="그림 36869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6871" name="자유형: 도형 36870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882" name="TextBox 36881"/>
          <p:cNvSpPr txBox="1"/>
          <p:nvPr/>
        </p:nvSpPr>
        <p:spPr>
          <a:xfrm>
            <a:off x="3742647" y="1182638"/>
            <a:ext cx="1650691" cy="3636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1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프로젝트 관리</a:t>
            </a:r>
            <a:endParaRPr kumimoji="1" lang="ko-KR" altLang="en-US" sz="1800" b="1" i="0" baseline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pic>
        <p:nvPicPr>
          <p:cNvPr id="36883" name="그림 36882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36885" name="그림 3688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91824" y="1552484"/>
            <a:ext cx="6552338" cy="3980575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36887" name="직사각형 36886"/>
          <p:cNvSpPr/>
          <p:nvPr/>
        </p:nvSpPr>
        <p:spPr>
          <a:xfrm>
            <a:off x="3559616" y="2200727"/>
            <a:ext cx="4249593" cy="3097162"/>
          </a:xfrm>
          <a:prstGeom prst="rect">
            <a:avLst/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1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889" name="TextBox 36888"/>
          <p:cNvSpPr txBox="1"/>
          <p:nvPr/>
        </p:nvSpPr>
        <p:spPr>
          <a:xfrm>
            <a:off x="1182725" y="5591611"/>
            <a:ext cx="6770538" cy="492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Trello </a:t>
            </a: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활용한 웹 기반 프로젝트 관리 진행</a:t>
            </a:r>
            <a:endParaRPr kumimoji="0" lang="ko-KR" altLang="en-US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칸반 보드 형태로 todo/doing/done 의 업무 관리 </a:t>
            </a:r>
            <a:endParaRPr kumimoji="0" lang="ko-KR" altLang="en-US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6891" name=""/>
          <p:cNvCxnSpPr/>
          <p:nvPr/>
        </p:nvCxnSpPr>
        <p:spPr>
          <a:xfrm rot="10800000" flipV="1">
            <a:off x="5216274" y="5297893"/>
            <a:ext cx="1440539" cy="64808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</a:p>
        </p:txBody>
      </p:sp>
      <p:sp>
        <p:nvSpPr>
          <p:cNvPr id="36866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6867" name="직선 연결선 36866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6868" name="직선 연결선 36867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6869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참조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-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형상 관리</a:t>
            </a:r>
          </a:p>
        </p:txBody>
      </p:sp>
      <p:pic>
        <p:nvPicPr>
          <p:cNvPr id="36870" name="그림 36869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6871" name="자유형: 도형 36870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882" name="TextBox 36881"/>
          <p:cNvSpPr txBox="1"/>
          <p:nvPr/>
        </p:nvSpPr>
        <p:spPr>
          <a:xfrm>
            <a:off x="3742648" y="1192349"/>
            <a:ext cx="1650691" cy="36666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1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형상 관리</a:t>
            </a:r>
          </a:p>
        </p:txBody>
      </p:sp>
      <p:pic>
        <p:nvPicPr>
          <p:cNvPr id="36883" name="그림 36882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36888" name="그림 3688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02562" y="1696538"/>
            <a:ext cx="7330862" cy="3961485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36889" name="TextBox 36888"/>
          <p:cNvSpPr txBox="1"/>
          <p:nvPr/>
        </p:nvSpPr>
        <p:spPr>
          <a:xfrm>
            <a:off x="1182725" y="5721051"/>
            <a:ext cx="6770538" cy="297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GitLab</a:t>
            </a: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을 활용한 형상 관리 진행</a:t>
            </a:r>
          </a:p>
        </p:txBody>
      </p:sp>
      <p:sp>
        <p:nvSpPr>
          <p:cNvPr id="36890" name="직사각형 36889"/>
          <p:cNvSpPr/>
          <p:nvPr/>
        </p:nvSpPr>
        <p:spPr>
          <a:xfrm>
            <a:off x="1038671" y="3857348"/>
            <a:ext cx="7058646" cy="1512567"/>
          </a:xfrm>
          <a:prstGeom prst="rect">
            <a:avLst/>
          </a:prstGeom>
          <a:noFill/>
          <a:ln w="12700" cap="flat" cmpd="sng" algn="ctr">
            <a:solidFill>
              <a:srgbClr val="FF0000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1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6866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6867" name="직선 연결선 36866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6868" name="직선 연결선 36867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6869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참조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-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이슈 관리</a:t>
            </a:r>
            <a:endParaRPr kumimoji="0" lang="ko-KR" altLang="en-US" sz="1700" b="1" i="0" u="none" strike="noStrike" kern="1200" cap="none" spc="0" normalizeH="0" baseline="0"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pic>
        <p:nvPicPr>
          <p:cNvPr id="36870" name="그림 36869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6871" name="자유형: 도형 36870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878" name="TextBox 36877"/>
          <p:cNvSpPr txBox="1"/>
          <p:nvPr/>
        </p:nvSpPr>
        <p:spPr>
          <a:xfrm>
            <a:off x="3971842" y="1188811"/>
            <a:ext cx="1192304" cy="3636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1" i="0" baseline="0">
                <a:solidFill>
                  <a:schemeClr val="tx1"/>
                </a:solidFill>
                <a:latin typeface="맑은 고딕"/>
                <a:ea typeface="맑은 고딕"/>
              </a:rPr>
              <a:t>이슈 관리</a:t>
            </a:r>
            <a:endParaRPr kumimoji="1" lang="ko-KR" altLang="en-US" sz="1800" b="1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36883" name="그림 36882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36886" name="그림 3688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66903" y="1624511"/>
            <a:ext cx="6802181" cy="388945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6887" name="TextBox 36886"/>
          <p:cNvSpPr txBox="1"/>
          <p:nvPr/>
        </p:nvSpPr>
        <p:spPr>
          <a:xfrm>
            <a:off x="1182725" y="5591611"/>
            <a:ext cx="6770538" cy="498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/>
              <a:t>-</a:t>
            </a:r>
            <a:r>
              <a:rPr lang="ko-KR" altLang="en-US" sz="1300"/>
              <a:t> </a:t>
            </a:r>
            <a:r>
              <a:rPr lang="en-US" altLang="ko-KR" sz="1300"/>
              <a:t>Google sheets</a:t>
            </a:r>
            <a:r>
              <a:rPr lang="ko-KR" altLang="en-US" sz="1300"/>
              <a:t>를 활용하여 주차별 계획표를 세우고</a:t>
            </a:r>
            <a:r>
              <a:rPr lang="en-US" altLang="ko-KR" sz="1300"/>
              <a:t>,</a:t>
            </a:r>
            <a:r>
              <a:rPr lang="ko-KR" altLang="en-US" sz="1300"/>
              <a:t> 매주 서로의 진행 상황을 확인하며 개발을 진행함</a:t>
            </a:r>
            <a:endParaRPr lang="en-US" altLang="ko-KR" sz="13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</a:p>
        </p:txBody>
      </p:sp>
      <p:pic>
        <p:nvPicPr>
          <p:cNvPr id="37890" name="그림 37889"/>
          <p:cNvPicPr/>
          <p:nvPr/>
        </p:nvPicPr>
        <p:blipFill rotWithShape="1">
          <a:blip r:embed="rId2">
            <a:lum/>
          </a:blip>
          <a:srcRect r="1040"/>
          <a:stretch>
            <a:fillRect/>
          </a:stretch>
        </p:blipFill>
        <p:spPr>
          <a:xfrm>
            <a:off x="4304535" y="3225192"/>
            <a:ext cx="4837816" cy="361569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7891" name="TextBox 18"/>
          <p:cNvSpPr txBox="1"/>
          <p:nvPr/>
        </p:nvSpPr>
        <p:spPr>
          <a:xfrm>
            <a:off x="2963451" y="2998113"/>
            <a:ext cx="3217099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5000" b="1" i="0" u="none" strike="noStrike" kern="1200" cap="none" spc="-150" normalizeH="0" baseline="0">
                <a:solidFill>
                  <a:srgbClr val="3B5AA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Thank you</a:t>
            </a:r>
            <a:endParaRPr kumimoji="0" lang="ko-KR" altLang="en-US" sz="5000" b="1" i="0" u="none" strike="noStrike" kern="1200" cap="none" spc="-150" normalizeH="0" baseline="0">
              <a:solidFill>
                <a:srgbClr val="3B5AA8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7892" name="Group 1"/>
          <p:cNvGrpSpPr/>
          <p:nvPr/>
        </p:nvGrpSpPr>
        <p:grpSpPr>
          <a:xfrm>
            <a:off x="76190" y="166671"/>
            <a:ext cx="2191954" cy="599926"/>
            <a:chOff x="76190" y="166671"/>
            <a:chExt cx="2191954" cy="599926"/>
          </a:xfrm>
        </p:grpSpPr>
        <p:grpSp>
          <p:nvGrpSpPr>
            <p:cNvPr id="37895" name="Group 1"/>
            <p:cNvGrpSpPr/>
            <p:nvPr/>
          </p:nvGrpSpPr>
          <p:grpSpPr>
            <a:xfrm>
              <a:off x="682480" y="198375"/>
              <a:ext cx="1585664" cy="461890"/>
              <a:chOff x="682480" y="198375"/>
              <a:chExt cx="1585664" cy="461890"/>
            </a:xfrm>
          </p:grpSpPr>
          <p:cxnSp>
            <p:nvCxnSpPr>
              <p:cNvPr id="37897" name="직선 연결선 37896"/>
              <p:cNvCxnSpPr/>
              <p:nvPr/>
            </p:nvCxnSpPr>
            <p:spPr>
              <a:xfrm>
                <a:off x="726967" y="204738"/>
                <a:ext cx="1541177" cy="0"/>
              </a:xfrm>
              <a:prstGeom prst="line">
                <a:avLst/>
              </a:prstGeom>
              <a:ln w="38235" cap="flat" cmpd="sng" algn="ctr">
                <a:solidFill>
                  <a:srgbClr val="3B5AA8"/>
                </a:solidFill>
                <a:prstDash val="solid"/>
                <a:round/>
                <a:headEnd w="med" len="med"/>
                <a:tailEnd w="med" len="med"/>
              </a:ln>
            </p:spPr>
          </p:cxnSp>
          <p:sp>
            <p:nvSpPr>
              <p:cNvPr id="37898" name="TextBox 19"/>
              <p:cNvSpPr txBox="1"/>
              <p:nvPr/>
            </p:nvSpPr>
            <p:spPr>
              <a:xfrm>
                <a:off x="682480" y="198375"/>
                <a:ext cx="1453879" cy="46189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내가 기획한 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ICT</a:t>
                </a:r>
                <a:r>
                  <a:rPr kumimoji="0" lang="ko-KR" altLang="en-US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가</a:t>
                </a:r>
              </a:p>
              <a:p>
                <a:pPr marL="0" marR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세상을 바꾼다면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?</a:t>
                </a:r>
                <a:endParaRPr kumimoji="0" lang="ko-KR" altLang="en-US" sz="1200" b="1" i="0" u="none" strike="noStrike" kern="1200" cap="none" spc="0" normalizeH="0" baseline="0">
                  <a:solidFill>
                    <a:srgbClr val="3B5AA8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</p:grpSp>
        <p:pic>
          <p:nvPicPr>
            <p:cNvPr id="37896" name="그림 37895"/>
            <p:cNvPicPr/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76190" y="166671"/>
              <a:ext cx="606289" cy="59992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37893" name="직사각형 10"/>
          <p:cNvSpPr/>
          <p:nvPr/>
        </p:nvSpPr>
        <p:spPr>
          <a:xfrm>
            <a:off x="971600" y="6502764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1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7894" name="그림 37893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8113802" y="290474"/>
            <a:ext cx="868241" cy="2793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</a:p>
        </p:txBody>
      </p:sp>
      <p:sp>
        <p:nvSpPr>
          <p:cNvPr id="6146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147" name="직선 연결선 6146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6148" name="직선 연결선 6147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6149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시장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/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6150" name="그림 6149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151" name="자유형: 도형 6150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156" name="그림 6155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158" name="TextBox 6157"/>
          <p:cNvSpPr txBox="1"/>
          <p:nvPr/>
        </p:nvSpPr>
        <p:spPr>
          <a:xfrm>
            <a:off x="462455" y="4217483"/>
            <a:ext cx="7778916" cy="2070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/>
              <a:t>-</a:t>
            </a:r>
            <a:r>
              <a:rPr lang="ko-KR" altLang="en-US" sz="1600"/>
              <a:t> 이상탐지</a:t>
            </a:r>
            <a:r>
              <a:rPr lang="en-US" altLang="ko-KR" sz="1600"/>
              <a:t>(Anomaly Detection)</a:t>
            </a:r>
            <a:r>
              <a:rPr lang="ko-KR" altLang="en-US" sz="1600"/>
              <a:t>는 시계열 데이터에서 과거 또는 비슷한 시점의 다른 데이터의 보편적인 패턴에서 벗어나거나</a:t>
            </a:r>
            <a:r>
              <a:rPr lang="en-US" altLang="ko-KR" sz="1600"/>
              <a:t>,</a:t>
            </a:r>
            <a:r>
              <a:rPr lang="ko-KR" altLang="en-US" sz="1600"/>
              <a:t> 벗어나려는 징후가 있는 드문 패턴이나 사실</a:t>
            </a:r>
            <a:r>
              <a:rPr lang="en-US" altLang="ko-KR" sz="1600"/>
              <a:t>,</a:t>
            </a:r>
            <a:r>
              <a:rPr lang="ko-KR" altLang="en-US" sz="1600"/>
              <a:t> 대상 개체를 찾아내는 데이터 분석의 한 분야이다</a:t>
            </a:r>
            <a:r>
              <a:rPr lang="en-US" altLang="ko-KR" sz="1600"/>
              <a:t>.</a:t>
            </a:r>
          </a:p>
          <a:p>
            <a:pPr>
              <a:defRPr/>
            </a:pPr>
            <a:endParaRPr lang="en-US" altLang="ko-KR" sz="1600"/>
          </a:p>
          <a:p>
            <a:pPr>
              <a:defRPr/>
            </a:pPr>
            <a:r>
              <a:rPr lang="en-US" altLang="ko-KR" sz="1600"/>
              <a:t>-</a:t>
            </a:r>
            <a:r>
              <a:rPr lang="ko-KR" altLang="en-US" sz="1600"/>
              <a:t> 기존에는 이상탐지를 위해 통계학 기술을 많이 사용해 왔으나</a:t>
            </a:r>
            <a:r>
              <a:rPr lang="en-US" altLang="ko-KR" sz="1600"/>
              <a:t>,</a:t>
            </a:r>
            <a:r>
              <a:rPr lang="ko-KR" altLang="en-US" sz="1600"/>
              <a:t> </a:t>
            </a:r>
            <a:r>
              <a:rPr lang="ko-KR" altLang="en-US" sz="1600" b="1">
                <a:solidFill>
                  <a:srgbClr val="FF0000"/>
                </a:solidFill>
              </a:rPr>
              <a:t>최근에는 머신러닝 기술을 이상탐지에 적용하는 사례가 늘어가고 있다</a:t>
            </a:r>
            <a:r>
              <a:rPr lang="en-US" altLang="ko-KR" sz="1600" b="1">
                <a:solidFill>
                  <a:srgbClr val="FF0000"/>
                </a:solidFill>
              </a:rPr>
              <a:t>.</a:t>
            </a:r>
            <a:r>
              <a:rPr lang="ko-KR" altLang="en-US" sz="1600"/>
              <a:t> 다양한 기업들이 이러한 동향을 반영하여</a:t>
            </a:r>
            <a:r>
              <a:rPr lang="en-US" altLang="ko-KR" sz="1600"/>
              <a:t> </a:t>
            </a:r>
            <a:r>
              <a:rPr lang="ko-KR" altLang="en-US" sz="1600"/>
              <a:t>개발자와 데이터 과학자가 </a:t>
            </a:r>
            <a:r>
              <a:rPr lang="en-US" altLang="ko-KR" sz="1600"/>
              <a:t>AI</a:t>
            </a:r>
            <a:r>
              <a:rPr lang="ko-KR" altLang="en-US" sz="1600"/>
              <a:t>를 활용한 이상 탐지를 편리하게 사용할 수 있는 </a:t>
            </a:r>
            <a:r>
              <a:rPr lang="en-US" altLang="ko-KR" sz="1600"/>
              <a:t>AI</a:t>
            </a:r>
            <a:r>
              <a:rPr lang="ko-KR" altLang="en-US" sz="1600"/>
              <a:t> 툴을 배포하고 있다</a:t>
            </a:r>
            <a:r>
              <a:rPr lang="en-US" altLang="ko-KR" sz="1600"/>
              <a:t>.</a:t>
            </a:r>
            <a:r>
              <a:rPr lang="ko-KR" altLang="en-US"/>
              <a:t>   </a:t>
            </a:r>
          </a:p>
        </p:txBody>
      </p:sp>
      <p:pic>
        <p:nvPicPr>
          <p:cNvPr id="6159" name="그림 6158"/>
          <p:cNvPicPr>
            <a:picLocks noChangeAspect="1"/>
          </p:cNvPicPr>
          <p:nvPr/>
        </p:nvPicPr>
        <p:blipFill rotWithShape="1">
          <a:blip r:embed="rId4"/>
          <a:srcRect t="2110"/>
          <a:stretch>
            <a:fillRect/>
          </a:stretch>
        </p:blipFill>
        <p:spPr>
          <a:xfrm>
            <a:off x="964420" y="1120322"/>
            <a:ext cx="7207148" cy="29531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TextBox 52227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52229" name="직선 연결선 52228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52230" name="직선 연결선 52229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52231" name="TextBox 52230"/>
          <p:cNvSpPr txBox="1"/>
          <p:nvPr/>
        </p:nvSpPr>
        <p:spPr>
          <a:xfrm>
            <a:off x="322178" y="692025"/>
            <a:ext cx="2952244" cy="2713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요구사항 정의서</a:t>
            </a:r>
            <a:endParaRPr kumimoji="0" lang="ko-KR" altLang="en-US" sz="17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2232" name="그림 52231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2233" name="자유형: 도형 52232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2234" name="TextBox 52233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2235" name="그림 52234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aphicFrame>
        <p:nvGraphicFramePr>
          <p:cNvPr id="52236" name="표 52235"/>
          <p:cNvGraphicFramePr/>
          <p:nvPr/>
        </p:nvGraphicFramePr>
        <p:xfrm>
          <a:off x="316686" y="1264221"/>
          <a:ext cx="8502690" cy="4927277"/>
        </p:xfrm>
        <a:graphic>
          <a:graphicData uri="http://schemas.openxmlformats.org/drawingml/2006/table">
            <a:tbl>
              <a:tblPr firstRow="1" bandRow="1"/>
              <a:tblGrid>
                <a:gridCol w="646028"/>
                <a:gridCol w="936350"/>
                <a:gridCol w="1224459"/>
                <a:gridCol w="1062767"/>
                <a:gridCol w="1602231"/>
                <a:gridCol w="3030855"/>
              </a:tblGrid>
              <a:tr h="435968"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ID</a:t>
                      </a:r>
                      <a:endParaRPr kumimoji="0" lang="ko-KR" altLang="en-US" sz="11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 gridSpan="2">
                  <a:txBody>
                    <a:bodyPr vert="horz" lIns="91440" tIns="45720" rIns="91440" bIns="45720" anchor="ctr" anchorCtr="0"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요구사항명</a:t>
                      </a:r>
                      <a:endParaRPr kumimoji="0" lang="ko-KR" altLang="en-US" sz="11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기능ID</a:t>
                      </a:r>
                      <a:endParaRPr kumimoji="0" lang="ko-KR" altLang="en-US" sz="11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기능명</a:t>
                      </a:r>
                      <a:endParaRPr kumimoji="0" lang="ko-KR" altLang="en-US" sz="11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세부사항</a:t>
                      </a:r>
                      <a:endParaRPr kumimoji="0" lang="ko-KR" altLang="en-US" sz="11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</a:tr>
              <a:tr h="489355">
                <a:tc rowSpan="2"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A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 gridSpan="2">
                  <a:txBody>
                    <a:bodyPr vert="horz" lIns="91440" tIns="45720" rIns="91440" bIns="45720" anchor="ctr" anchorCtr="0"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로그인 및 회원가입</a:t>
                      </a:r>
                      <a:endParaRPr kumimoji="0" lang="ko-KR" altLang="en-US" sz="1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A-001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로그인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기존 회원의 로그인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9355">
                <a:tc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A-002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회원가입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서비스 신규 회원 가입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9355">
                <a:tc rowSpan="2"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B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 gridSpan="2">
                  <a:txBody>
                    <a:bodyPr vert="horz" lIns="91440" tIns="45720" rIns="91440" bIns="45720" anchor="ctr" anchorCtr="0"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및 에이전트 등록</a:t>
                      </a:r>
                      <a:endParaRPr kumimoji="0" lang="ko-KR" altLang="en-US" sz="1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B-001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 등록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서비스를 지원받을 프로젝트 등록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9355">
                <a:tc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B-002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에이전트 등록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프로젝트를 구성하는 에이전트</a:t>
                      </a: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서버</a:t>
                      </a: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등록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87519">
                <a:tc rowSpan="4"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4"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모니터링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리소스 정보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C-001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리소스 모니터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서버 리소스의 종합적인 정보를 출력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88031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C-002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서버 상세 정보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각각의 서버의 상세 정보를 출력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43093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액세스 로그 정보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C-003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액세스 모니터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액</a:t>
                      </a:r>
                      <a:r>
                        <a:rPr kumimoji="0" lang="ko-KR" altLang="en-US" sz="1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세스 로그로부터 확인가능한 정보를 출력</a:t>
                      </a:r>
                      <a:endParaRPr kumimoji="0" lang="ko-KR" altLang="en-US" sz="11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815240">
                <a:tc vMerge="1"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C-004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액세스 상세 정보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자세히 보고 싶은 로그 데이터에 대해 필터링된 상세 정보 대시보드 출력 </a:t>
                      </a:r>
                      <a:endParaRPr kumimoji="0" lang="ko-KR" altLang="en-US" sz="11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TextBox 52227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52229" name="직선 연결선 52228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52230" name="직선 연결선 52229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52231" name="TextBox 52230"/>
          <p:cNvSpPr txBox="1"/>
          <p:nvPr/>
        </p:nvSpPr>
        <p:spPr>
          <a:xfrm>
            <a:off x="322178" y="692025"/>
            <a:ext cx="2952244" cy="2713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요구사항 정의서</a:t>
            </a:r>
            <a:endParaRPr kumimoji="0" lang="ko-KR" altLang="en-US" sz="17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2232" name="그림 52231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2233" name="자유형: 도형 52232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2234" name="TextBox 52233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2235" name="그림 52234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aphicFrame>
        <p:nvGraphicFramePr>
          <p:cNvPr id="52236" name="표 52235"/>
          <p:cNvGraphicFramePr/>
          <p:nvPr/>
        </p:nvGraphicFramePr>
        <p:xfrm>
          <a:off x="316686" y="1496964"/>
          <a:ext cx="8502690" cy="3856132"/>
        </p:xfrm>
        <a:graphic>
          <a:graphicData uri="http://schemas.openxmlformats.org/drawingml/2006/table">
            <a:tbl>
              <a:tblPr firstRow="1" bandRow="1"/>
              <a:tblGrid>
                <a:gridCol w="646028"/>
                <a:gridCol w="936350"/>
                <a:gridCol w="1224459"/>
                <a:gridCol w="1062767"/>
                <a:gridCol w="1602231"/>
                <a:gridCol w="3030855"/>
              </a:tblGrid>
              <a:tr h="470601"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ID</a:t>
                      </a:r>
                      <a:endParaRPr kumimoji="0" lang="ko-KR" altLang="en-US" sz="11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 gridSpan="2">
                  <a:txBody>
                    <a:bodyPr vert="horz" lIns="91440" tIns="45720" rIns="91440" bIns="45720" anchor="ctr" anchorCtr="0"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요구사항명</a:t>
                      </a:r>
                      <a:endParaRPr kumimoji="0" lang="ko-KR" altLang="en-US" sz="11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기능ID</a:t>
                      </a:r>
                      <a:endParaRPr kumimoji="0" lang="ko-KR" altLang="en-US" sz="11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기능명</a:t>
                      </a:r>
                      <a:endParaRPr kumimoji="0" lang="ko-KR" altLang="en-US" sz="11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세부사항</a:t>
                      </a:r>
                      <a:endParaRPr kumimoji="0" lang="ko-KR" altLang="en-US" sz="11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</a:tr>
              <a:tr h="718237">
                <a:tc rowSpan="2"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D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 gridSpan="2"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이상탐지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D-001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이상탐지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실시간으로 각종 로그의 이상 탐지를 진행하고, 탐지된 결과를 출력</a:t>
                      </a:r>
                      <a:endParaRPr kumimoji="0" lang="ko-KR" altLang="en-US" sz="11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45680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D-002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이상탐지 실시간 알림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실시간으로 탐지된 이상 결과를 사용자에게 경고창을 통해 알림 </a:t>
                      </a:r>
                      <a:endParaRPr kumimoji="0" lang="ko-KR" altLang="en-US" sz="11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77891"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E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취약점 스캐닝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E-001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취약점 스캐닝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취약점 스캐닝 후 결과를 테이블 형태로 출력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77890">
                <a:tc rowSpan="2"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F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 gridSpan="2"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보고서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F-001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서버 통합 보고서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사용자가 원하는 일자의 일간 서버 상태 보고서 출력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65833">
                <a:tc vMerge="1"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 vMerge="1"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F-002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위험도별 보고서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사용자가 원하는 시간대의 위험도별로 필터링된 보고서 출력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</a:p>
        </p:txBody>
      </p:sp>
      <p:sp>
        <p:nvSpPr>
          <p:cNvPr id="12290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2291" name="직선 연결선 12290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12292" name="직선 연결선 12291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12293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유즈케이스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12294" name="그림 12293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12295" name="자유형: 도형 12294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2301" name="그림 12300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12303" name="그림 12302"/>
          <p:cNvPicPr>
            <a:picLocks noChangeAspect="1"/>
          </p:cNvPicPr>
          <p:nvPr/>
        </p:nvPicPr>
        <p:blipFill rotWithShape="1">
          <a:blip r:embed="rId4"/>
          <a:srcRect t="1330" b="2960"/>
          <a:stretch>
            <a:fillRect/>
          </a:stretch>
        </p:blipFill>
        <p:spPr>
          <a:xfrm>
            <a:off x="1254752" y="1192349"/>
            <a:ext cx="7058646" cy="51650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TextBox 53251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53253" name="직선 연결선 53252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53254" name="직선 연결선 53253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53255" name="TextBox 53254"/>
          <p:cNvSpPr txBox="1"/>
          <p:nvPr/>
        </p:nvSpPr>
        <p:spPr>
          <a:xfrm>
            <a:off x="322178" y="692025"/>
            <a:ext cx="2952244" cy="2713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서비스 구성도</a:t>
            </a:r>
            <a:r>
              <a:rPr kumimoji="0" lang="ko-KR" altLang="en-US" sz="10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6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- </a:t>
            </a:r>
            <a:r>
              <a:rPr kumimoji="0" lang="ko-KR" altLang="en-US" sz="10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서비스 시나리오</a:t>
            </a:r>
            <a:endParaRPr kumimoji="0" lang="ko-KR" altLang="en-US" sz="1000" b="1" i="0" baseline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000" b="0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3256" name="그림 53255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3257" name="자유형: 도형 53256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3258" name="TextBox 53257"/>
          <p:cNvSpPr txBox="1"/>
          <p:nvPr/>
        </p:nvSpPr>
        <p:spPr>
          <a:xfrm>
            <a:off x="220646" y="1152431"/>
            <a:ext cx="8669006" cy="3313242"/>
          </a:xfrm>
          <a:prstGeom prst="rect">
            <a:avLst/>
          </a:prstGeom>
          <a:noFill/>
          <a:ln w="9544" cap="flat" cmpd="sng" algn="ctr">
            <a:solidFill>
              <a:srgbClr val="4f81bd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53260" name="그림 53259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3261" name="TextBox 53260"/>
          <p:cNvSpPr txBox="1"/>
          <p:nvPr/>
        </p:nvSpPr>
        <p:spPr>
          <a:xfrm>
            <a:off x="320653" y="4537700"/>
            <a:ext cx="4247378" cy="22005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* back-end</a:t>
            </a:r>
            <a:endParaRPr kumimoji="0" lang="ko-KR" altLang="en-US" sz="1300" b="1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① </a:t>
            </a:r>
            <a:r>
              <a:rPr kumimoji="0" lang="ko-KR" altLang="en-US" sz="13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데이터 수집</a:t>
            </a:r>
            <a:r>
              <a:rPr kumimoji="0" lang="ko-KR" altLang="en-US" sz="13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: Beats 및 Logstash 사용 로그 및 리소스 데이터 수집</a:t>
            </a:r>
            <a:endParaRPr kumimoji="0" lang="ko-KR" altLang="en-US" sz="130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② </a:t>
            </a:r>
            <a:r>
              <a:rPr kumimoji="0" lang="ko-KR" altLang="en-US" sz="13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모니터링 지원 </a:t>
            </a:r>
            <a:r>
              <a:rPr kumimoji="0" lang="ko-KR" altLang="en-US" sz="13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: ElasticSearh 활용 수집 데이터 모니터링 기능 지원 </a:t>
            </a:r>
            <a:endParaRPr kumimoji="0" lang="ko-KR" altLang="en-US" sz="130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③ 머신러닝을 통한 </a:t>
            </a:r>
            <a:r>
              <a:rPr kumimoji="0" lang="ko-KR" altLang="en-US" sz="13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이상탐지 </a:t>
            </a:r>
            <a:r>
              <a:rPr kumimoji="0" lang="ko-KR" altLang="en-US" sz="13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진행</a:t>
            </a:r>
            <a:endParaRPr kumimoji="0" lang="ko-KR" altLang="en-US" sz="130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④ </a:t>
            </a:r>
            <a:r>
              <a:rPr kumimoji="0" lang="ko-KR" altLang="en-US" sz="13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웹 취약점 스캐닝</a:t>
            </a:r>
            <a:r>
              <a:rPr kumimoji="0" lang="ko-KR" altLang="en-US" sz="13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진행</a:t>
            </a:r>
            <a:endParaRPr kumimoji="0" lang="ko-KR" altLang="en-US" sz="130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⑤회원 정보 및 서버 관리 </a:t>
            </a:r>
            <a:endParaRPr kumimoji="0" lang="ko-KR" altLang="en-US" sz="130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3262" name="그림 53261"/>
          <p:cNvPicPr>
            <a:picLocks noChangeAspect="1"/>
          </p:cNvPicPr>
          <p:nvPr/>
        </p:nvPicPr>
        <p:blipFill rotWithShape="1">
          <a:blip r:embed="rId4">
            <a:lum/>
          </a:blip>
          <a:srcRect t="5160" b="2010"/>
          <a:stretch>
            <a:fillRect/>
          </a:stretch>
        </p:blipFill>
        <p:spPr>
          <a:xfrm>
            <a:off x="1362829" y="1224458"/>
            <a:ext cx="6410403" cy="323631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3263" name="TextBox 53257"/>
          <p:cNvSpPr txBox="1"/>
          <p:nvPr/>
        </p:nvSpPr>
        <p:spPr>
          <a:xfrm>
            <a:off x="233528" y="4537700"/>
            <a:ext cx="8669006" cy="2160810"/>
          </a:xfrm>
          <a:prstGeom prst="rect">
            <a:avLst/>
          </a:prstGeom>
          <a:noFill/>
          <a:ln w="9544" cap="flat" cmpd="sng" algn="ctr">
            <a:solidFill>
              <a:srgbClr val="4f81bd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53264" name="TextBox 53260"/>
          <p:cNvSpPr txBox="1"/>
          <p:nvPr/>
        </p:nvSpPr>
        <p:spPr>
          <a:xfrm>
            <a:off x="4568031" y="4537700"/>
            <a:ext cx="4247378" cy="16566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*front-end</a:t>
            </a:r>
            <a:endPara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① </a:t>
            </a:r>
            <a:r>
              <a: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데이터 요청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: 서버 정보 및 사용자 정보 요청 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② </a:t>
            </a:r>
            <a:r>
              <a: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데이터 전달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: 요청된 데이터 전달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③ </a:t>
            </a:r>
            <a:r>
              <a: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서비스 제공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: 서버 모니터링, 이상 탐지 결과, 웹 취약점 스캐닝 결과 제공 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53267" name="TextBox 54281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898989"/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898989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TextBox 54275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54277" name="직선 연결선 54276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54278" name="직선 연결선 54277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54279" name="TextBox 54278"/>
          <p:cNvSpPr txBox="1"/>
          <p:nvPr/>
        </p:nvSpPr>
        <p:spPr>
          <a:xfrm>
            <a:off x="322178" y="692025"/>
            <a:ext cx="2952244" cy="2713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서비스 흐름도</a:t>
            </a:r>
            <a:endParaRPr kumimoji="0" lang="ko-KR" altLang="en-US" sz="17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4280" name="그림 54279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4281" name="자유형: 도형 54280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4282" name="TextBox 54281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54283" name="TextBox 54282"/>
          <p:cNvSpPr txBox="1"/>
          <p:nvPr/>
        </p:nvSpPr>
        <p:spPr>
          <a:xfrm>
            <a:off x="220646" y="1472912"/>
            <a:ext cx="4995628" cy="4385471"/>
          </a:xfrm>
          <a:prstGeom prst="rect">
            <a:avLst/>
          </a:prstGeom>
          <a:noFill/>
          <a:ln w="9544" cap="flat" cmpd="sng" algn="ctr">
            <a:solidFill>
              <a:srgbClr val="4f81bd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4284" name="TextBox 54283"/>
          <p:cNvSpPr txBox="1"/>
          <p:nvPr/>
        </p:nvSpPr>
        <p:spPr>
          <a:xfrm>
            <a:off x="5360329" y="1472912"/>
            <a:ext cx="3497949" cy="4385471"/>
          </a:xfrm>
          <a:prstGeom prst="rect">
            <a:avLst/>
          </a:prstGeom>
          <a:noFill/>
          <a:ln w="9544" cap="flat" cmpd="sng" algn="ctr">
            <a:solidFill>
              <a:srgbClr val="4f81bd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54285" name="그림 54284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4286" name="TextBox 54285"/>
          <p:cNvSpPr txBox="1"/>
          <p:nvPr/>
        </p:nvSpPr>
        <p:spPr>
          <a:xfrm>
            <a:off x="5432355" y="1553904"/>
            <a:ext cx="3456607" cy="42489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5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① 회원 정보 등록, 프로젝트/에이전트 관리  요청</a:t>
            </a:r>
            <a:endParaRPr kumimoji="0" lang="ko-KR" altLang="en-US" sz="125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   </a:t>
            </a:r>
            <a:endParaRPr kumimoji="0" lang="ko-KR" altLang="en-US" sz="125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5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② 프로젝트 및 에이전트 등록 기능 제공</a:t>
            </a:r>
            <a:endParaRPr kumimoji="0" lang="ko-KR" altLang="en-US" sz="125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  </a:t>
            </a:r>
            <a:endParaRPr kumimoji="0" lang="ko-KR" altLang="en-US" sz="125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5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③ 매트릭 정보/ 액세스 로그 데이터를 활용하여 웹 서버의 이상 탐지 진행,  이상 발생 시 알림 기능 제공  </a:t>
            </a:r>
            <a:endParaRPr kumimoji="0" lang="ko-KR" altLang="en-US" sz="125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  </a:t>
            </a:r>
            <a:endParaRPr kumimoji="0" lang="ko-KR" altLang="en-US" sz="125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5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④ 자세한 정보를 원하는 서버를 클릭하여 상세 정보 요청 </a:t>
            </a:r>
            <a:endParaRPr kumimoji="0" lang="ko-KR" altLang="en-US" sz="125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   </a:t>
            </a:r>
            <a:endParaRPr kumimoji="0" lang="ko-KR" altLang="en-US" sz="125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5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⑤ 리소스 모니터 및 서버 상세 정보 제공, 웹 액세스의 실시간 상황 시각화 모니터 제공 </a:t>
            </a:r>
            <a:endParaRPr kumimoji="0" lang="ko-KR" altLang="en-US" sz="125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   </a:t>
            </a:r>
            <a:endParaRPr kumimoji="0" lang="ko-KR" altLang="en-US" sz="30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5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⑥ 웹 스캐닝 재시도 요청</a:t>
            </a:r>
            <a:endParaRPr kumimoji="0" lang="ko-KR" altLang="en-US" sz="125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        </a:t>
            </a:r>
            <a:endParaRPr kumimoji="0" lang="ko-KR" altLang="en-US" sz="30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5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⑦ 웹 스캐닝 결과 제공 </a:t>
            </a:r>
            <a:endParaRPr kumimoji="0" lang="ko-KR" altLang="en-US" sz="125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4287" name="그림 54286"/>
          <p:cNvPicPr>
            <a:picLocks noChangeAspect="1"/>
          </p:cNvPicPr>
          <p:nvPr/>
        </p:nvPicPr>
        <p:blipFill rotWithShape="1">
          <a:blip r:embed="rId4">
            <a:lum/>
          </a:blip>
          <a:srcRect l="4950" t="2370" r="4950"/>
          <a:stretch>
            <a:fillRect/>
          </a:stretch>
        </p:blipFill>
        <p:spPr>
          <a:xfrm>
            <a:off x="246411" y="1596684"/>
            <a:ext cx="4952823" cy="413321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HNC_GO_B_HINT_GS"/>
        <a:ea typeface=""/>
        <a:cs typeface="HNC_GO_B_HINT_GS"/>
      </a:majorFont>
      <a:minorFont>
        <a:latin typeface="HNC_GO_B_HINT_GS"/>
        <a:ea typeface=""/>
        <a:cs typeface="HNC_GO_B_HINT_GS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45398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HNC_GO_B_HINT_GS"/>
        <a:ea typeface=""/>
        <a:cs typeface="HNC_GO_B_HINT_GS"/>
      </a:majorFont>
      <a:minorFont>
        <a:latin typeface="HNC_GO_B_HINT_GS"/>
        <a:ea typeface=""/>
        <a:cs typeface="HNC_GO_B_HINT_GS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45398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HNC_GO_B_HINT_GS"/>
        <a:ea typeface=""/>
        <a:cs typeface="HNC_GO_B_HINT_GS"/>
      </a:majorFont>
      <a:minorFont>
        <a:latin typeface="HNC_GO_B_HINT_GS"/>
        <a:ea typeface=""/>
        <a:cs typeface="HNC_GO_B_HINT_GS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45398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1881</ep:Words>
  <ep:PresentationFormat>사용자 지정</ep:PresentationFormat>
  <ep:Paragraphs>140</ep:Paragraphs>
  <ep:Slides>33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33</vt:i4>
      </vt:variant>
    </vt:vector>
  </ep:HeadingPairs>
  <ep:TitlesOfParts>
    <vt:vector size="38" baseType="lpstr">
      <vt:lpstr>Office 테마</vt:lpstr>
      <vt:lpstr>1_Office 테마</vt:lpstr>
      <vt:lpstr/>
      <vt:lpstr/>
      <vt:lpstr/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2014-04-16T00:55:54.000</dcterms:created>
  <dc:creator>이낙선</dc:creator>
  <cp:lastModifiedBy>hh519</cp:lastModifiedBy>
  <dcterms:modified xsi:type="dcterms:W3CDTF">2023-09-12T11:58:04.987</dcterms:modified>
  <cp:revision>90</cp:revision>
  <dc:title>PowerPoint 프레젠테이션</dc:title>
  <cp:version>1000.0000.01</cp:version>
</cp:coreProperties>
</file>