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  <p:sldMasterId id="2147483779" r:id="rId2"/>
    <p:sldMasterId id="2147483780" r:id="rId3"/>
    <p:sldMasterId id="2147483781" r:id="rId4"/>
    <p:sldMasterId id="21474837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35988" cy="685037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Master" Target="slideMasters/slideMaster4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2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24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20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2023-06-30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2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14.png"  /><Relationship Id="rId4" Type="http://schemas.openxmlformats.org/officeDocument/2006/relationships/image" Target="../media/image15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4.png"  /><Relationship Id="rId3" Type="http://schemas.openxmlformats.org/officeDocument/2006/relationships/image" Target="../media/image15.emf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19.png"  /><Relationship Id="rId3" Type="http://schemas.openxmlformats.org/officeDocument/2006/relationships/image" Target="../media/image20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xmlns:mc="http://schemas.openxmlformats.org/markup-compatibility/2006" xmlns:hp="http://schemas.haansoft.com/office/presentation/8.0" sz="2100" b="0" i="0" u="none" strike="noStrike" mc:Ignorable="hp" hp:hslEmbossed="0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0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xmlns:mc="http://schemas.openxmlformats.org/markup-compatibility/2006" xmlns:hp="http://schemas.haansoft.com/office/presentation/8.0" kumimoji="0" lang="en-US" altLang="ko-KR" sz="1600" b="0" i="0" baseline="0" mc:Ignorable="hp" hp:hslEmbossed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  <a:endParaRPr xmlns:mc="http://schemas.openxmlformats.org/markup-compatibility/2006" xmlns:hp="http://schemas.haansoft.com/office/presentation/8.0" kumimoji="0" lang="en-US" altLang="ko-KR" sz="1600" b="0" i="0" baseline="0" mc:Ignorable="hp" hp:hslEmbossed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735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735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735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7356" name=""/>
          <p:cNvGraphicFramePr/>
          <p:nvPr/>
        </p:nvGraphicFramePr>
        <p:xfrm>
          <a:off x="249169" y="1417374"/>
          <a:ext cx="8639157" cy="450927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앱의 첫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506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6071"/>
            <a:ext cx="3744239" cy="28061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837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837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837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8380" name=""/>
          <p:cNvGraphicFramePr/>
          <p:nvPr/>
        </p:nvGraphicFramePr>
        <p:xfrm>
          <a:off x="249169" y="1226924"/>
          <a:ext cx="8639212" cy="5020337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1706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1265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1092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∎원하는 시간대의 정보 출력 기능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 조절 기능을 통해 원하는 시간대의 서버 상세 정보를 확인 가능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최대 2달 전까지의 서버 상세 정보를 확인 가능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12683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6855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939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9399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940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9404" name=""/>
          <p:cNvGraphicFramePr/>
          <p:nvPr/>
        </p:nvGraphicFramePr>
        <p:xfrm>
          <a:off x="249169" y="1166586"/>
          <a:ext cx="8642338" cy="5217263"/>
        </p:xfrm>
        <a:graphic>
          <a:graphicData uri="http://schemas.openxmlformats.org/drawingml/2006/table">
            <a:tbl>
              <a:tblPr firstRow="1" bandRow="1"/>
              <a:tblGrid>
                <a:gridCol w="3744239"/>
                <a:gridCol w="933269"/>
                <a:gridCol w="3964830"/>
              </a:tblGrid>
              <a:tr h="282548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1406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5555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671229" cy="2712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"/>
          <p:cNvGraphicFramePr/>
          <p:nvPr/>
        </p:nvGraphicFramePr>
        <p:xfrm>
          <a:off x="249169" y="1279281"/>
          <a:ext cx="8639157" cy="4880684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15871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66592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66478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그래프 아래의 축소된 바를 통해 원하는 시점으로 이동 가능 (최대 2달)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587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79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274452"/>
            <a:ext cx="3815686" cy="2799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"/>
          <p:cNvGraphicFramePr/>
          <p:nvPr/>
        </p:nvGraphicFramePr>
        <p:xfrm>
          <a:off x="249169" y="1193601"/>
          <a:ext cx="8639157" cy="5110819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ㅇ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52201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overview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웹 취약점 스캐닝의 성공 여부를 보여주는 파이차트 (모든 스캔이 성공 시, Success 100%)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가장 최근 스캐닝이 진행된 시간과 발견된 취약점의 개수 출력 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 Process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스캐닝이 진행되는 목록을 플로우차트 형태로 나타냄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오른쪽 상단의 restart 버튼을 통해 새롭게 스캐닝 진행이 가능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스캐닝이 진행될 경우 완료된 카테고리는 체크 표시, 진행되고 있는 카테고리에는 로딩 표시가 뜰 것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503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418908"/>
            <a:ext cx="3744239" cy="26887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247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2471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247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2476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‘+에이전트’버튼 클릭시 에이전트를 위 단계별로 추가할 수 있음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액세스 키 확인 -&gt; 에이전트 다운로드 -&gt; JVM 옵션 추가 -&gt; 모니터링 시작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단계를 거쳐 에이전트를 등록하고 모니터링을 시작할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27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490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349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3495" name="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349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3500" name=""/>
          <p:cNvGraphicFramePr/>
          <p:nvPr/>
        </p:nvGraphicFramePr>
        <p:xfrm>
          <a:off x="249169" y="1193601"/>
          <a:ext cx="8639157" cy="500923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wrap="square" lIns="91440" tIns="45720" rIns="91440" bIns="45720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505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창을 통해 프로젝트를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350614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이름, 데이터 서버 지역, 타임 존을 선택해서 등록할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∎데이터 서버 지역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데이터 서버 지역은 서비스를 제공하기 위해 설치한 데이터 센터의 묶음을 의미함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특정 지역을 선택하면 해당 지역에 속해있는 데이터 센서에 사용자의 데이터가 저장됨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∎타임 존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타임 존은 알림, 보고서를 생성할 시 기준 시간이 되며, 이를 설정할 수 있음</a:t>
                      </a:r>
                      <a:endParaRPr xmlns:mc="http://schemas.openxmlformats.org/markup-compatibility/2006" xmlns:hp="http://schemas.haansoft.com/office/presentation/8.0" kumimoji="0" lang="ko-KR" altLang="en-US" sz="10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2037">
                <a:tc vMerge="1">
                  <a:txBody>
                    <a:bodyPr vert="horz" wrap="square" lIns="63371" tIns="17520" rIns="63371" bIns="17520" anchor="ctr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63371" tIns="17520" rIns="63371" bIns="175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xmlns:mc="http://schemas.openxmlformats.org/markup-compatibility/2006" xmlns:hp="http://schemas.haansoft.com/office/presentation/8.0" kumimoji="0" lang="ko-KR" altLang="en-US" sz="10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1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345898"/>
            <a:ext cx="3815686" cy="2617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"/>
          <p:cNvGraphicFramePr/>
          <p:nvPr/>
        </p:nvGraphicFramePr>
        <p:xfrm>
          <a:off x="570495" y="1264376"/>
          <a:ext cx="7994997" cy="4769862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7467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"/>
          <p:cNvGraphicFramePr/>
          <p:nvPr/>
        </p:nvGraphicFramePr>
        <p:xfrm>
          <a:off x="1187238" y="1412629"/>
          <a:ext cx="6010764" cy="5091823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xmlns:mc="http://schemas.openxmlformats.org/markup-compatibility/2006" xmlns:hp="http://schemas.haansoft.com/office/presentation/8.0" kumimoji="0" lang="ko-KR" altLang="en-US" sz="7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7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xmlns:mc="http://schemas.openxmlformats.org/markup-compatibility/2006" xmlns:hp="http://schemas.haansoft.com/office/presentation/8.0" kumimoji="0" lang="ko-KR" altLang="en-US" sz="8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xmlns:mc="http://schemas.openxmlformats.org/markup-compatibility/2006" xmlns:hp="http://schemas.haansoft.com/office/presentation/8.0" kumimoji="0" lang="ko-KR" altLang="en-US" sz="9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 vert="horz" wrap="square" lIns="46460" tIns="12845" rIns="46460" bIns="12845" anchor="ctr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46460" tIns="12845" rIns="46460" bIns="12845" anchor="ctr" anchorCtr="0">
                      <a:noAutofit/>
                    </a:bodyPr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8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xmlns:mc="http://schemas.openxmlformats.org/markup-compatibility/2006" xmlns:hp="http://schemas.haansoft.com/office/presentation/8.0" kumimoji="0" lang="ko-KR" altLang="en-US" sz="9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534482" y="1272534"/>
            <a:ext cx="7994997" cy="1792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/>
              <a:t>Metricbeat</a:t>
            </a:r>
            <a:r>
              <a:rPr lang="ko-KR" altLang="en-US" sz="1600"/>
              <a:t>와</a:t>
            </a:r>
            <a:r>
              <a:rPr lang="en-US" altLang="ko-KR" sz="1600"/>
              <a:t> Filebeat</a:t>
            </a:r>
            <a:r>
              <a:rPr lang="ko-KR" altLang="en-US" sz="1600"/>
              <a:t>를 활용하여 데이터를 수집하고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/>
              <a:t>Kibana</a:t>
            </a:r>
            <a:r>
              <a:rPr lang="ko-KR" altLang="en-US" sz="1600"/>
              <a:t>와 연동하는 과정을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  <p:sp>
        <p:nvSpPr>
          <p:cNvPr id="30751" name="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"/>
          <p:cNvCxnSpPr/>
          <p:nvPr/>
        </p:nvCxnSpPr>
        <p:spPr>
          <a:xfrm flipV="1"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"/>
          <p:cNvCxnSpPr/>
          <p:nvPr/>
        </p:nvCxnSpPr>
        <p:spPr>
          <a:xfrm flipV="1"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"/>
          <p:cNvCxnSpPr/>
          <p:nvPr/>
        </p:nvCxnSpPr>
        <p:spPr>
          <a:xfrm flipV="1"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90" name="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1" i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  <a:endParaRPr xmlns:mc="http://schemas.openxmlformats.org/markup-compatibility/2006" xmlns:hp="http://schemas.haansoft.com/office/presentation/8.0" kumimoji="1" lang="ko-KR" altLang="en-US" sz="1800" b="1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7890" name="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  <a:endParaRPr lang="en-US" altLang="ko-KR" sz="1400" b="0"/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  <a:endParaRPr lang="ko-KR" altLang="en-US" sz="1400" b="1"/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ko-KR" altLang="en-US" sz="1400"/>
          </a:p>
        </p:txBody>
      </p:sp>
      <p:pic>
        <p:nvPicPr>
          <p:cNvPr id="61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  <a:endParaRPr lang="ko-KR" altLang="en-US"/>
          </a:p>
        </p:txBody>
      </p:sp>
      <p:pic>
        <p:nvPicPr>
          <p:cNvPr id="6159" name="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"/>
          <p:cNvGraphicFramePr/>
          <p:nvPr/>
        </p:nvGraphicFramePr>
        <p:xfrm>
          <a:off x="320616" y="1264376"/>
          <a:ext cx="8502690" cy="4969863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402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xmlns:mc="http://schemas.openxmlformats.org/markup-compatibility/2006" xmlns:hp="http://schemas.haansoft.com/office/presentation/8.0" kumimoji="0" lang="ko-KR" altLang="en-US" sz="1100" b="1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693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747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1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0200"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xmlns:mc="http://schemas.openxmlformats.org/markup-compatibility/2006" xmlns:hp="http://schemas.haansoft.com/office/presentation/8.0" kumimoji="0" lang="en-US" altLang="ko-KR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 탐지 발생 시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baseline="0" mc:Ignorable="hp" hp:hslEmbossed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해당 시간의 서버 상태를 보고서 형태로 제공 </a:t>
                      </a:r>
                      <a:endParaRPr xmlns:mc="http://schemas.openxmlformats.org/markup-compatibility/2006" xmlns:hp="http://schemas.haansoft.com/office/presentation/8.0" kumimoji="0" lang="ko-KR" altLang="en-US" sz="1100" b="0" i="0" baseline="0" mc:Ignorable="hp" hp:hslEmbossed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0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xmlns:mc="http://schemas.openxmlformats.org/markup-compatibility/2006" xmlns:hp="http://schemas.haansoft.com/office/presentation/8.0" kumimoji="0" lang="ko-KR" altLang="en-US" sz="1000" b="1" i="0" baseline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9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400" b="1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4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49169" y="2101473"/>
            <a:ext cx="4250560" cy="3053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"/>
          <p:cNvSpPr txBox="1"/>
          <p:nvPr/>
        </p:nvSpPr>
        <p:spPr>
          <a:xfrm>
            <a:off x="220646" y="1472912"/>
            <a:ext cx="429180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"/>
          <p:cNvSpPr txBox="1"/>
          <p:nvPr/>
        </p:nvSpPr>
        <p:spPr>
          <a:xfrm>
            <a:off x="4569557" y="1472912"/>
            <a:ext cx="4290246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"/>
          <p:cNvSpPr txBox="1"/>
          <p:nvPr/>
        </p:nvSpPr>
        <p:spPr>
          <a:xfrm>
            <a:off x="4569557" y="1553904"/>
            <a:ext cx="4247378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xmlns:mc="http://schemas.openxmlformats.org/markup-compatibility/2006" xmlns:hp="http://schemas.haansoft.com/office/presentation/8.0" kumimoji="0" lang="ko-KR" altLang="en-US" sz="1400" b="0" i="0" baseline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xmlns:mc="http://schemas.openxmlformats.org/markup-compatibility/2006" xmlns:hp="http://schemas.haansoft.com/office/presentation/8.0" kumimoji="0" lang="ko-KR" altLang="en-US" sz="1400" b="0" i="0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r="4950"/>
          <a:stretch>
            <a:fillRect/>
          </a:stretch>
        </p:blipFill>
        <p:spPr>
          <a:xfrm>
            <a:off x="249169" y="1987159"/>
            <a:ext cx="4175988" cy="35696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xmlns:mc="http://schemas.openxmlformats.org/markup-compatibility/2006" xmlns:hp="http://schemas.haansoft.com/office/presentation/8.0" kumimoji="0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38" name=""/>
          <p:cNvGrpSpPr/>
          <p:nvPr/>
        </p:nvGrpSpPr>
        <p:grpSpPr>
          <a:xfrm rot="0">
            <a:off x="102320" y="1336403"/>
            <a:ext cx="8931348" cy="4177566"/>
            <a:chOff x="102320" y="1336403"/>
            <a:chExt cx="8931348" cy="4177566"/>
          </a:xfrm>
        </p:grpSpPr>
        <p:sp>
          <p:nvSpPr>
            <p:cNvPr id="68637" name=""/>
            <p:cNvSpPr/>
            <p:nvPr/>
          </p:nvSpPr>
          <p:spPr>
            <a:xfrm>
              <a:off x="102320" y="1336403"/>
              <a:ext cx="8931348" cy="4177566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cxnSp>
          <p:nvCxnSpPr>
            <p:cNvPr id="68634" name="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"/>
            <p:cNvSpPr/>
            <p:nvPr/>
          </p:nvSpPr>
          <p:spPr>
            <a:xfrm>
              <a:off x="6152588" y="3245119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1668</ep:Words>
  <ep:PresentationFormat>화면 슬라이드 쇼(4:3)</ep:PresentationFormat>
  <ep:Paragraphs>97</ep:Paragraphs>
  <ep:Slides>26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26</vt:i4>
      </vt:variant>
    </vt:vector>
  </ep:HeadingPairs>
  <ep:TitlesOfParts>
    <vt:vector size="31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2023-07-09T12:13:06.454</dcterms:modified>
  <cp:revision>55</cp:revision>
  <dc:title>PowerPoint 프레젠테이션</dc:title>
  <cp:version>1000.0100.01</cp:version>
</cp:coreProperties>
</file>