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sldIdLst>
    <p:sldId id="256" r:id="rId2"/>
    <p:sldId id="273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4" r:id="rId11"/>
    <p:sldId id="282" r:id="rId12"/>
    <p:sldId id="285" r:id="rId13"/>
    <p:sldId id="286" r:id="rId14"/>
    <p:sldId id="288" r:id="rId15"/>
    <p:sldId id="287" r:id="rId16"/>
    <p:sldId id="274" r:id="rId17"/>
  </p:sldIdLst>
  <p:sldSz cx="12192000" cy="6858000"/>
  <p:notesSz cx="6858000" cy="9144000"/>
  <p:embeddedFontLst>
    <p:embeddedFont>
      <p:font typeface="휴먼둥근헤드라인" panose="0203050400010101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2343F"/>
    <a:srgbClr val="F0EDCC"/>
    <a:srgbClr val="A4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D8ADF-E1C6-4ED9-8318-AFCCAA169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17F129-D6E3-4EC3-9C20-66864694A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78E83-2074-4685-8439-5E7C6B5E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64499-4A28-4767-B735-FC08463E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26424-996B-4361-82BF-7ECE0634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228E3-DB31-48B8-BB08-D04A39CC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656340-AA54-42DE-BDE6-DD840FF62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96EA7-070B-4F66-932E-2E1AF48F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453AF-630F-4013-AA0F-086E0BC1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C2246-E592-48EF-AE93-8432818C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1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BE45A1-2AF3-417F-A797-54E821A56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A3E78-752E-4D83-B115-7269F629F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D82A9-34D2-4729-AC93-6A9C4F2C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CED76-FE5E-40EF-9A54-5F26C6C7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D8E0A-35ED-47AA-B383-FFF5D795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5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FCF5C-ADE7-4BCC-9EEE-EC2E8B89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7125D-94AB-47CE-B274-143F029B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8742F-D437-429F-BC50-5172E08F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B9142-AEC2-4C2B-868E-5D85B3EA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D841E-5703-4434-A0F1-CEADE548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4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BE4BF-B523-4FEC-B400-D8FD4C03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CD95DD-FE66-421C-BA09-7F621009F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54DA4-8077-4D30-B1E9-C7F28B9D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D4A2B-D435-42C8-BED1-7DC8274D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10E19-7A44-4B7B-AD81-E385DE4B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6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F13DC-CB64-4D5F-9A6E-563A8A27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B5E01-2372-4F6F-8D5D-AA197A2FA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6375A-1A55-4D9C-8299-96A95B2A8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B29FC1-77E6-47A6-94EA-B63B5274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B18A2-C909-498C-AC4B-754B3C25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69C63-1EB6-416E-ADBF-2897A99A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93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226A5-6950-4412-96E3-5671935E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D43FE-EE26-4656-BCF1-4E682B31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017E8-B8E6-42C8-9E3B-979C3ED7A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75820F-5D52-47B3-85E3-72292B760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CA341-2A72-4A1B-B68C-807A32AC5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3A00B9-6AB4-4897-8103-03A1EA8A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EB0256-3054-469F-8AAF-175C974B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EA0296-2AAD-493B-A41B-301252A3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6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ECF3F-8FA6-4FC7-9826-861C30D7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2CFAC1-7C61-4015-8488-485BA468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3581F1-E5EE-4147-A8F2-F6429DC8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FBF9E6-7E4B-42C5-A8A3-FA834C79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6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E47208-F8BF-499F-99F0-A7B4A711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057B6F-0C51-4A2A-98E8-F517EBEB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9617B-59B0-4CAC-B999-6DCB2F59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8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93F6E-749E-4D01-8099-099FC502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813F1-3249-4472-9F88-DEA3E57A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B7C4ED-411E-4000-8E82-52317E986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8CD19-333A-4928-B172-EFD70D3B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14D826-4ADB-433C-AC66-4E1170BE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0B8E7D-5D73-44A7-A1A3-5B08907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6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593B2-EC55-4B59-90E2-BB64FD3C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564AF6-0821-457B-8318-03F02A91E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B9766-7218-4B2B-B723-FC4882624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A6046F-74C0-466C-ADFC-43F3DFD4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442D-7EFE-462B-A950-C5AD149B191F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8C6FDA-FD22-4E91-8B99-69438A9F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FDF4F1-D008-4ED8-92E5-1739D3CA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10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25B734-3CFA-4216-A7C7-0D7D0716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8891E-B744-4DEC-9264-5B6BA3A4C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64B16-74B8-4500-A4E2-0B76E4DD8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3442D-7EFE-462B-A950-C5AD149B191F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D52AC-FB09-42C0-805E-56C8F538D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0B4E2-B6EC-40CE-9972-360B7EEAE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B7D1-2982-4FCF-85AB-2DE01AA4AB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3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24">
            <a:extLst>
              <a:ext uri="{FF2B5EF4-FFF2-40B4-BE49-F238E27FC236}">
                <a16:creationId xmlns:a16="http://schemas.microsoft.com/office/drawing/2014/main" id="{C3B941AD-6017-48D2-A041-A08475808916}"/>
              </a:ext>
            </a:extLst>
          </p:cNvPr>
          <p:cNvSpPr txBox="1"/>
          <p:nvPr/>
        </p:nvSpPr>
        <p:spPr>
          <a:xfrm>
            <a:off x="2059211" y="2721114"/>
            <a:ext cx="8073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dirty="0" err="1">
                <a:ln w="98425">
                  <a:noFill/>
                </a:ln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수업복습</a:t>
            </a:r>
            <a:endParaRPr lang="ko-KR" altLang="en-US" sz="4000" dirty="0">
              <a:ln w="98425">
                <a:noFill/>
              </a:ln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42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i="1" kern="0" dirty="0">
                <a:ln w="98425">
                  <a:noFill/>
                </a:ln>
                <a:solidFill>
                  <a:srgbClr val="002060"/>
                </a:solidFill>
              </a:rPr>
              <a:t>3D</a:t>
            </a:r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좌표계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8C2E83-BD93-4164-B223-4BA00078172D}"/>
              </a:ext>
            </a:extLst>
          </p:cNvPr>
          <p:cNvSpPr/>
          <p:nvPr/>
        </p:nvSpPr>
        <p:spPr>
          <a:xfrm>
            <a:off x="1902508" y="1941729"/>
            <a:ext cx="3224412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평면상의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3D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좌표계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021EFB-0325-42B3-802A-D17B2B118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32" y="2897421"/>
            <a:ext cx="4725793" cy="31109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DF417C-898A-489C-A6B6-F7316E83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301" y="2811828"/>
            <a:ext cx="3372920" cy="328216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1AAA59-A6BE-474D-BDA4-97EE93CFF239}"/>
              </a:ext>
            </a:extLst>
          </p:cNvPr>
          <p:cNvSpPr/>
          <p:nvPr/>
        </p:nvSpPr>
        <p:spPr>
          <a:xfrm>
            <a:off x="7752154" y="1910665"/>
            <a:ext cx="3224412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3D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좌표계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7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30A654-9E96-4126-991C-9ACB642F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70" y="1910665"/>
            <a:ext cx="8809034" cy="45053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DFCD7F-72C0-46F5-A654-63D411EC2454}"/>
              </a:ext>
            </a:extLst>
          </p:cNvPr>
          <p:cNvSpPr/>
          <p:nvPr/>
        </p:nvSpPr>
        <p:spPr>
          <a:xfrm>
            <a:off x="330551" y="881332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모델이 화면상에서 내시선을 기준으로 등을 보이고 있을 때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8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318F74-51F2-4E1F-BAB4-82DB89479E71}"/>
              </a:ext>
            </a:extLst>
          </p:cNvPr>
          <p:cNvSpPr/>
          <p:nvPr/>
        </p:nvSpPr>
        <p:spPr>
          <a:xfrm>
            <a:off x="330551" y="881332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Y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축 기준으로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90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도 회전했을 때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260A63-8716-4428-AF6E-F882A264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32" y="1874035"/>
            <a:ext cx="8581749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8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E7AE65-3E38-4DE3-87F3-AA5000E8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77" y="2319495"/>
            <a:ext cx="9888699" cy="41338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AF5200-0565-4FFC-B9D8-EEA2B279280F}"/>
              </a:ext>
            </a:extLst>
          </p:cNvPr>
          <p:cNvSpPr/>
          <p:nvPr/>
        </p:nvSpPr>
        <p:spPr>
          <a:xfrm>
            <a:off x="394717" y="1164277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하나의 월드행렬안에 필요한 데이터들이 들어있다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905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EEDA8-ACC1-49C2-9EC0-3C71E583C7A1}"/>
              </a:ext>
            </a:extLst>
          </p:cNvPr>
          <p:cNvSpPr/>
          <p:nvPr/>
        </p:nvSpPr>
        <p:spPr>
          <a:xfrm>
            <a:off x="330551" y="881332"/>
            <a:ext cx="9465943" cy="1279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FF0000"/>
                </a:solidFill>
              </a:rPr>
              <a:t>주의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행렬인덱스의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(1,1), (2,2), (3,3)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크기로 많이 알고 있는데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공식이 성립되는 전제조건은 회전을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안할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때 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DA2B2F-E4A8-40AD-9560-60C3EE81C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29" y="3189514"/>
            <a:ext cx="3299343" cy="2399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5F9E7-D750-4FD1-AE0E-850D5CE23ABC}"/>
              </a:ext>
            </a:extLst>
          </p:cNvPr>
          <p:cNvSpPr txBox="1"/>
          <p:nvPr/>
        </p:nvSpPr>
        <p:spPr>
          <a:xfrm>
            <a:off x="619957" y="5630767"/>
            <a:ext cx="457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회전시</a:t>
            </a:r>
            <a:r>
              <a:rPr lang="ko-KR" altLang="en-US" dirty="0"/>
              <a:t> </a:t>
            </a:r>
            <a:r>
              <a:rPr lang="en-US" altLang="ko-KR" dirty="0"/>
              <a:t>(1,1),(2,2),(3,3)</a:t>
            </a:r>
            <a:r>
              <a:rPr lang="ko-KR" altLang="en-US" dirty="0"/>
              <a:t>의 값이 바뀔 수 있음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1016D5-D977-4516-9E45-09240D57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398" y="2090057"/>
            <a:ext cx="2759398" cy="13796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98B8F4-FDA2-40F6-AD05-6C9211ECA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780" y="3588079"/>
            <a:ext cx="2804634" cy="13796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685CF-33FA-4B6E-BD00-6C173CED6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780" y="5086101"/>
            <a:ext cx="2894177" cy="14586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8CBCB6-C3D9-4787-9B67-A40ABCD63C1C}"/>
              </a:ext>
            </a:extLst>
          </p:cNvPr>
          <p:cNvSpPr txBox="1"/>
          <p:nvPr/>
        </p:nvSpPr>
        <p:spPr>
          <a:xfrm>
            <a:off x="7346020" y="255004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축 회전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A249F8-C3C1-4415-83ED-220B1BF9DA6C}"/>
              </a:ext>
            </a:extLst>
          </p:cNvPr>
          <p:cNvSpPr txBox="1"/>
          <p:nvPr/>
        </p:nvSpPr>
        <p:spPr>
          <a:xfrm>
            <a:off x="7323402" y="396108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축 회전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B26DA8-5934-4992-9E3A-836CF1187188}"/>
              </a:ext>
            </a:extLst>
          </p:cNvPr>
          <p:cNvSpPr txBox="1"/>
          <p:nvPr/>
        </p:nvSpPr>
        <p:spPr>
          <a:xfrm>
            <a:off x="7323402" y="542896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</a:t>
            </a:r>
            <a:r>
              <a:rPr lang="ko-KR" altLang="en-US" dirty="0"/>
              <a:t>축 회전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B46A16E-8F45-4364-B112-D92ED040B682}"/>
              </a:ext>
            </a:extLst>
          </p:cNvPr>
          <p:cNvCxnSpPr/>
          <p:nvPr/>
        </p:nvCxnSpPr>
        <p:spPr>
          <a:xfrm>
            <a:off x="5192042" y="4277928"/>
            <a:ext cx="1591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3825E9-9F37-4904-8116-2EC0B2192085}"/>
              </a:ext>
            </a:extLst>
          </p:cNvPr>
          <p:cNvSpPr txBox="1"/>
          <p:nvPr/>
        </p:nvSpPr>
        <p:spPr>
          <a:xfrm>
            <a:off x="5121114" y="39085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행렬 회전 공식</a:t>
            </a:r>
          </a:p>
        </p:txBody>
      </p:sp>
    </p:spTree>
    <p:extLst>
      <p:ext uri="{BB962C8B-B14F-4D97-AF65-F5344CB8AC3E}">
        <p14:creationId xmlns:p14="http://schemas.microsoft.com/office/powerpoint/2010/main" val="4017421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i="1" kern="0" dirty="0" err="1">
                <a:ln w="98425">
                  <a:noFill/>
                </a:ln>
                <a:solidFill>
                  <a:srgbClr val="002060"/>
                </a:solidFill>
              </a:rPr>
              <a:t>SetTransform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EA210-D28A-4EE1-9D71-751DB823F38E}"/>
              </a:ext>
            </a:extLst>
          </p:cNvPr>
          <p:cNvSpPr/>
          <p:nvPr/>
        </p:nvSpPr>
        <p:spPr>
          <a:xfrm>
            <a:off x="330551" y="881332"/>
            <a:ext cx="9465943" cy="45109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장치 객체에 </a:t>
            </a: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SetTransform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이라는 함수가 존재한다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함수는 인자로 월드행렬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or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뷰행렬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or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투영행렬을 받는다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한번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Set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해주는 순간 다른 행렬로 다시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Set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하기 전까지 유지된다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셋팅 했다고 해서 바로 행렬을 곱해주는 것이 아닌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랜더링할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때 행렬을 곱해준다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랜더링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이전에 작업하는 작업의 경우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충돌처리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따로 해결을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해줘야한다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8618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6BE49-62AD-4122-B88B-1D23621F8FA2}"/>
              </a:ext>
            </a:extLst>
          </p:cNvPr>
          <p:cNvSpPr txBox="1"/>
          <p:nvPr/>
        </p:nvSpPr>
        <p:spPr>
          <a:xfrm rot="21436850">
            <a:off x="3239265" y="3473841"/>
            <a:ext cx="73154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1" kern="0" dirty="0">
                <a:ln w="98425">
                  <a:solidFill>
                    <a:srgbClr val="462602"/>
                  </a:solidFill>
                </a:ln>
                <a:noFill/>
              </a:rPr>
              <a:t>김수영 </a:t>
            </a:r>
            <a:r>
              <a:rPr lang="ko-KR" altLang="en-US" sz="1000" b="1" i="1" kern="0" dirty="0" err="1">
                <a:ln w="98425">
                  <a:solidFill>
                    <a:srgbClr val="462602"/>
                  </a:solidFill>
                </a:ln>
                <a:noFill/>
              </a:rPr>
              <a:t>송준규</a:t>
            </a:r>
            <a:r>
              <a:rPr lang="ko-KR" altLang="en-US" sz="1000" b="1" i="1" kern="0" dirty="0">
                <a:ln w="98425">
                  <a:solidFill>
                    <a:srgbClr val="462602"/>
                  </a:solidFill>
                </a:ln>
                <a:noFill/>
              </a:rPr>
              <a:t> 바보 멍청이 </a:t>
            </a:r>
            <a:r>
              <a:rPr lang="ko-KR" altLang="en-US" sz="1000" b="1" i="1" kern="0" dirty="0" err="1">
                <a:ln w="98425">
                  <a:solidFill>
                    <a:srgbClr val="462602"/>
                  </a:solidFill>
                </a:ln>
                <a:noFill/>
              </a:rPr>
              <a:t>ㅋㅋㅋㅋㅋㅋㅋㅋㅋㅋㅋ</a:t>
            </a:r>
            <a:r>
              <a:rPr lang="en-US" altLang="ko-KR" sz="1000" b="1" i="1" kern="0" dirty="0">
                <a:ln w="98425">
                  <a:solidFill>
                    <a:srgbClr val="462602"/>
                  </a:solidFill>
                </a:ln>
                <a:noFill/>
              </a:rPr>
              <a:t>~~~~~~~~~</a:t>
            </a:r>
            <a:r>
              <a:rPr lang="ko-KR" altLang="en-US" sz="1000" b="1" i="1" kern="0" dirty="0">
                <a:ln w="98425">
                  <a:solidFill>
                    <a:srgbClr val="462602"/>
                  </a:solidFill>
                </a:ln>
                <a:noFill/>
              </a:rPr>
              <a:t> </a:t>
            </a:r>
            <a:endParaRPr lang="ko-KR" altLang="en-US" sz="1000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0539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FE2EC-F7C2-4957-AB70-7EF9F7B8938C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 err="1">
                <a:ln w="98425">
                  <a:noFill/>
                </a:ln>
                <a:solidFill>
                  <a:srgbClr val="002060"/>
                </a:solidFill>
              </a:rPr>
              <a:t>버텍스</a:t>
            </a:r>
            <a:r>
              <a:rPr lang="ko-KR" altLang="en-US" sz="4400" b="1" i="1" kern="0" dirty="0">
                <a:ln w="98425">
                  <a:noFill/>
                </a:ln>
                <a:solidFill>
                  <a:prstClr val="white"/>
                </a:solidFill>
              </a:rPr>
              <a:t> </a:t>
            </a:r>
            <a:r>
              <a:rPr lang="en-US" altLang="ko-KR" sz="4400" b="1" i="1" kern="0" dirty="0">
                <a:ln w="98425">
                  <a:noFill/>
                </a:ln>
                <a:solidFill>
                  <a:srgbClr val="002060"/>
                </a:solidFill>
              </a:rPr>
              <a:t>~ </a:t>
            </a:r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모델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E6D937-A09B-48E1-841E-2DEF6D04F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501835"/>
            <a:ext cx="11772900" cy="3751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21C2B5-D008-416C-9664-85B061B8B5D8}"/>
              </a:ext>
            </a:extLst>
          </p:cNvPr>
          <p:cNvSpPr txBox="1"/>
          <p:nvPr/>
        </p:nvSpPr>
        <p:spPr>
          <a:xfrm>
            <a:off x="1129004" y="5676478"/>
            <a:ext cx="120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(Vertex)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E9C4-56A5-4FD9-81E0-573176C47EFE}"/>
              </a:ext>
            </a:extLst>
          </p:cNvPr>
          <p:cNvSpPr txBox="1"/>
          <p:nvPr/>
        </p:nvSpPr>
        <p:spPr>
          <a:xfrm>
            <a:off x="4306112" y="5696661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</a:t>
            </a:r>
            <a:r>
              <a:rPr lang="en-US" altLang="ko-KR" dirty="0"/>
              <a:t>(Edge)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2301E-D33F-4F30-8D21-EC7DF0BD3801}"/>
              </a:ext>
            </a:extLst>
          </p:cNvPr>
          <p:cNvSpPr txBox="1"/>
          <p:nvPr/>
        </p:nvSpPr>
        <p:spPr>
          <a:xfrm>
            <a:off x="7025909" y="56966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삼각형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E1425D-564C-4615-9AC9-2A96131B6A10}"/>
              </a:ext>
            </a:extLst>
          </p:cNvPr>
          <p:cNvSpPr txBox="1"/>
          <p:nvPr/>
        </p:nvSpPr>
        <p:spPr>
          <a:xfrm>
            <a:off x="9506731" y="5696661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</a:t>
            </a:r>
            <a:r>
              <a:rPr lang="en-US" altLang="ko-KR" dirty="0"/>
              <a:t>(Mesh)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60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n w="98425">
                  <a:noFill/>
                </a:ln>
                <a:solidFill>
                  <a:srgbClr val="002060"/>
                </a:solidFill>
              </a:rPr>
              <a:t>Direct Vertex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E4888A-8096-4733-9990-D85AF9B3934C}"/>
              </a:ext>
            </a:extLst>
          </p:cNvPr>
          <p:cNvSpPr/>
          <p:nvPr/>
        </p:nvSpPr>
        <p:spPr>
          <a:xfrm>
            <a:off x="517164" y="950857"/>
            <a:ext cx="9465943" cy="31259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Direct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에서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버텍스는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필요한 자료들을 포함한 구조체로 선언한다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Direct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정점마다 필요한 자료가 다르기 때문에 구조체는 지원하지 않는다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하지만 자료를 저장하는 변수를 지원해준다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정점은 </a:t>
            </a:r>
            <a:r>
              <a:rPr lang="ko-KR" altLang="en-US" sz="2000" b="1" dirty="0" err="1">
                <a:solidFill>
                  <a:srgbClr val="FF0000"/>
                </a:solidFill>
              </a:rPr>
              <a:t>위치값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을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반드시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포함해야함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8860B4-BCA6-44D6-9DE7-89FF848C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4" y="3708888"/>
            <a:ext cx="9727848" cy="293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3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457" y="190983"/>
            <a:ext cx="49957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>
                <a:ln w="98425">
                  <a:noFill/>
                </a:ln>
                <a:solidFill>
                  <a:srgbClr val="002060"/>
                </a:solidFill>
              </a:rPr>
              <a:t>랜더링</a:t>
            </a:r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 파이프라인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513688-E6A8-499F-A9F1-7032D35C970B}"/>
              </a:ext>
            </a:extLst>
          </p:cNvPr>
          <p:cNvSpPr/>
          <p:nvPr/>
        </p:nvSpPr>
        <p:spPr>
          <a:xfrm>
            <a:off x="517164" y="950857"/>
            <a:ext cx="9465943" cy="26643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모니터상에 표현할 때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란 존재하지 않는다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오직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2D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로만 표현할 수 있다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차원에 구성한 정점들을 윈도우상에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차원으로 치환해서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픽셀을 만들어주고 이 픽셀들을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백버퍼에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출력해주는 작업이다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랜더링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파이프라인의 순서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E0E8DF-41F6-43BE-92F1-D9F3436394E2}"/>
              </a:ext>
            </a:extLst>
          </p:cNvPr>
          <p:cNvSpPr/>
          <p:nvPr/>
        </p:nvSpPr>
        <p:spPr>
          <a:xfrm>
            <a:off x="517164" y="3998596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로컬 스페이스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34A642-62E5-4763-A2E3-7796D658C009}"/>
              </a:ext>
            </a:extLst>
          </p:cNvPr>
          <p:cNvSpPr/>
          <p:nvPr/>
        </p:nvSpPr>
        <p:spPr>
          <a:xfrm>
            <a:off x="1688909" y="3993026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월드 스페이스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5BD6CF-2A79-4840-B050-8AA374E2DAAD}"/>
              </a:ext>
            </a:extLst>
          </p:cNvPr>
          <p:cNvSpPr/>
          <p:nvPr/>
        </p:nvSpPr>
        <p:spPr>
          <a:xfrm>
            <a:off x="9898805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/>
              <a:t>레스터라이즈</a:t>
            </a:r>
            <a:endParaRPr lang="ko-KR" altLang="en-US" sz="1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B800DC-6A91-4141-8393-54288241BD85}"/>
              </a:ext>
            </a:extLst>
          </p:cNvPr>
          <p:cNvSpPr/>
          <p:nvPr/>
        </p:nvSpPr>
        <p:spPr>
          <a:xfrm>
            <a:off x="8719237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뷰 포트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4A8FFC-46DC-40D9-9E22-F19E95A1F3F7}"/>
              </a:ext>
            </a:extLst>
          </p:cNvPr>
          <p:cNvSpPr/>
          <p:nvPr/>
        </p:nvSpPr>
        <p:spPr>
          <a:xfrm>
            <a:off x="2877810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뷰 스페이스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99C51E-DF3D-4450-9B84-C522E9D2107C}"/>
              </a:ext>
            </a:extLst>
          </p:cNvPr>
          <p:cNvSpPr/>
          <p:nvPr/>
        </p:nvSpPr>
        <p:spPr>
          <a:xfrm>
            <a:off x="4045290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후면 </a:t>
            </a:r>
            <a:r>
              <a:rPr lang="ko-KR" altLang="en-US" sz="1000" b="1" dirty="0" err="1"/>
              <a:t>추려내기</a:t>
            </a:r>
            <a:endParaRPr lang="ko-KR" altLang="en-US" sz="10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E0ED60-4A6B-4AD7-A4C3-EBE696FD28FC}"/>
              </a:ext>
            </a:extLst>
          </p:cNvPr>
          <p:cNvSpPr/>
          <p:nvPr/>
        </p:nvSpPr>
        <p:spPr>
          <a:xfrm>
            <a:off x="5203439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조명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DA487A-9343-4716-BA3D-CB9391B22ECC}"/>
              </a:ext>
            </a:extLst>
          </p:cNvPr>
          <p:cNvSpPr/>
          <p:nvPr/>
        </p:nvSpPr>
        <p:spPr>
          <a:xfrm>
            <a:off x="6384277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/>
              <a:t>클리핑</a:t>
            </a:r>
            <a:endParaRPr lang="ko-KR" altLang="en-US" sz="10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37FE2A-4140-41F4-A97A-174366F8C6B7}"/>
              </a:ext>
            </a:extLst>
          </p:cNvPr>
          <p:cNvSpPr/>
          <p:nvPr/>
        </p:nvSpPr>
        <p:spPr>
          <a:xfrm>
            <a:off x="7551757" y="3993025"/>
            <a:ext cx="1110342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투영</a:t>
            </a:r>
          </a:p>
        </p:txBody>
      </p:sp>
    </p:spTree>
    <p:extLst>
      <p:ext uri="{BB962C8B-B14F-4D97-AF65-F5344CB8AC3E}">
        <p14:creationId xmlns:p14="http://schemas.microsoft.com/office/powerpoint/2010/main" val="10797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로컬 스페이스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B5C664-6039-4E8E-AA75-674BB9E58EF6}"/>
              </a:ext>
            </a:extLst>
          </p:cNvPr>
          <p:cNvSpPr/>
          <p:nvPr/>
        </p:nvSpPr>
        <p:spPr>
          <a:xfrm>
            <a:off x="517164" y="950857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객체 고유의 공간이다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객체에게 종속적인 공간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C45142-A26D-42F6-B9E6-93434FA27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9" y="2191860"/>
            <a:ext cx="9983107" cy="46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4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스페이스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080652-EC96-4651-BC72-A06D3BC98A80}"/>
              </a:ext>
            </a:extLst>
          </p:cNvPr>
          <p:cNvSpPr/>
          <p:nvPr/>
        </p:nvSpPr>
        <p:spPr>
          <a:xfrm>
            <a:off x="517164" y="950857"/>
            <a:ext cx="9465943" cy="40493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로컬에 있는 객체들을 모아서 게임을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형성하는곳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게임세계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원하는 크기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원하는 위치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원하는 방향으로 배치하는 작업을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해줘야한다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작업을 하기 위해서 객체에 월드행렬을 곱해준다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객체마다 월드스페이스 내의 위치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크기 등 값이 다르기 때문에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월드행렬은 객체마다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존재해야한다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04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5DD340-B06C-4B00-BD64-43D7BA2BE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7" y="2939143"/>
            <a:ext cx="11096773" cy="337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2442CCC-1026-4C6C-B0B8-8F9EE58BD094}"/>
              </a:ext>
            </a:extLst>
          </p:cNvPr>
          <p:cNvSpPr/>
          <p:nvPr/>
        </p:nvSpPr>
        <p:spPr>
          <a:xfrm>
            <a:off x="517164" y="950857"/>
            <a:ext cx="9465943" cy="22026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유쌤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수업 때 사용했던 행렬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부모의 행렬에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크자이공부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크기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이동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공전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부모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행렬을 만들어서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버텍스에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부모행렬을 곱해주는 식으로 구현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37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932125" y="150183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8147A9-83BC-4AF6-A1FE-91853788D6E3}"/>
              </a:ext>
            </a:extLst>
          </p:cNvPr>
          <p:cNvSpPr/>
          <p:nvPr/>
        </p:nvSpPr>
        <p:spPr>
          <a:xfrm>
            <a:off x="330551" y="881332"/>
            <a:ext cx="9465943" cy="17409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정쌤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수업 때 사용할 행렬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예시로 만든 것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0728E7-F130-42A0-96F7-E066593E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1" y="2647950"/>
            <a:ext cx="10273299" cy="332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220C9-C9B6-6414-5778-E1A264981EBC}"/>
              </a:ext>
            </a:extLst>
          </p:cNvPr>
          <p:cNvSpPr/>
          <p:nvPr/>
        </p:nvSpPr>
        <p:spPr>
          <a:xfrm>
            <a:off x="820158" y="1465205"/>
            <a:ext cx="9465943" cy="817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DABB-8A62-4F3E-A0A7-6A42EA32463E}"/>
              </a:ext>
            </a:extLst>
          </p:cNvPr>
          <p:cNvSpPr txBox="1"/>
          <p:nvPr/>
        </p:nvSpPr>
        <p:spPr>
          <a:xfrm rot="21436850">
            <a:off x="255611" y="197419"/>
            <a:ext cx="472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i="1" kern="0" dirty="0">
                <a:ln w="98425">
                  <a:noFill/>
                </a:ln>
                <a:solidFill>
                  <a:srgbClr val="002060"/>
                </a:solidFill>
              </a:rPr>
              <a:t>월드 행렬</a:t>
            </a:r>
            <a:endParaRPr lang="ko-KR" altLang="en-US" sz="4400" dirty="0">
              <a:ln w="98425">
                <a:noFill/>
              </a:ln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37B3DC-FB97-435A-BCCE-A690D591B396}"/>
              </a:ext>
            </a:extLst>
          </p:cNvPr>
          <p:cNvSpPr/>
          <p:nvPr/>
        </p:nvSpPr>
        <p:spPr>
          <a:xfrm>
            <a:off x="330551" y="881332"/>
            <a:ext cx="9465943" cy="58959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행렬에서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값은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방향벡터일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때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위치벡터일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때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유쌤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수업에서 사용한 함수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Coord(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위치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), </a:t>
            </a:r>
            <a:r>
              <a:rPr lang="en-US" altLang="ko-KR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Nomal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방향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 함수모두 인자로 벡터와 행렬을 받지만 연산할 벡터가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위치벡터인지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방향벡터인지를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값을 통해서 구별한 것 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 파일을 열었는데 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모델이내 시선을 기준으로 등을 보이고 있으면 매우 행복한 것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모델이 등을 보이고 있으면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 기준으로 방향을 잡았을 때 좌표계와 동일하기 때문이다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1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</TotalTime>
  <Words>407</Words>
  <Application>Microsoft Office PowerPoint</Application>
  <PresentationFormat>와이드스크린</PresentationFormat>
  <Paragraphs>100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현수</dc:creator>
  <cp:lastModifiedBy>안 현수</cp:lastModifiedBy>
  <cp:revision>112</cp:revision>
  <dcterms:created xsi:type="dcterms:W3CDTF">2022-04-24T10:53:07Z</dcterms:created>
  <dcterms:modified xsi:type="dcterms:W3CDTF">2022-07-05T17:48:23Z</dcterms:modified>
</cp:coreProperties>
</file>