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sldIdLst>
    <p:sldId id="256" r:id="rId2"/>
    <p:sldId id="273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2" r:id="rId12"/>
    <p:sldId id="285" r:id="rId13"/>
    <p:sldId id="288" r:id="rId14"/>
    <p:sldId id="286" r:id="rId15"/>
    <p:sldId id="287" r:id="rId16"/>
    <p:sldId id="289" r:id="rId17"/>
    <p:sldId id="290" r:id="rId18"/>
    <p:sldId id="291" r:id="rId19"/>
    <p:sldId id="292" r:id="rId20"/>
    <p:sldId id="300" r:id="rId21"/>
    <p:sldId id="293" r:id="rId22"/>
    <p:sldId id="294" r:id="rId23"/>
    <p:sldId id="296" r:id="rId24"/>
    <p:sldId id="301" r:id="rId25"/>
    <p:sldId id="302" r:id="rId26"/>
    <p:sldId id="295" r:id="rId27"/>
    <p:sldId id="303" r:id="rId28"/>
    <p:sldId id="297" r:id="rId29"/>
    <p:sldId id="298" r:id="rId30"/>
    <p:sldId id="299" r:id="rId31"/>
    <p:sldId id="304" r:id="rId32"/>
    <p:sldId id="305" r:id="rId33"/>
    <p:sldId id="306" r:id="rId34"/>
  </p:sldIdLst>
  <p:sldSz cx="12192000" cy="6858000"/>
  <p:notesSz cx="6858000" cy="9144000"/>
  <p:embeddedFontLst>
    <p:embeddedFont>
      <p:font typeface="맑은 고딕" panose="020B0503020000020004" pitchFamily="50" charset="-127"/>
      <p:regular r:id="rId35"/>
      <p:bold r:id="rId36"/>
    </p:embeddedFont>
    <p:embeddedFont>
      <p:font typeface="휴먼둥근헤드라인" panose="02030504000101010101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0EDCC"/>
    <a:srgbClr val="02343F"/>
    <a:srgbClr val="A4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D8ADF-E1C6-4ED9-8318-AFCCAA169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17F129-D6E3-4EC3-9C20-66864694A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78E83-2074-4685-8439-5E7C6B5E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64499-4A28-4767-B735-FC08463E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26424-996B-4361-82BF-7ECE0634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228E3-DB31-48B8-BB08-D04A39CC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656340-AA54-42DE-BDE6-DD840FF62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96EA7-070B-4F66-932E-2E1AF48F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453AF-630F-4013-AA0F-086E0BC1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C2246-E592-48EF-AE93-8432818C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1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BE45A1-2AF3-417F-A797-54E821A56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A3E78-752E-4D83-B115-7269F629F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D82A9-34D2-4729-AC93-6A9C4F2C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CED76-FE5E-40EF-9A54-5F26C6C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D8E0A-35ED-47AA-B383-FFF5D795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5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FCF5C-ADE7-4BCC-9EEE-EC2E8B89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7125D-94AB-47CE-B274-143F029B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8742F-D437-429F-BC50-5172E08F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B9142-AEC2-4C2B-868E-5D85B3EA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D841E-5703-4434-A0F1-CEADE548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4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BE4BF-B523-4FEC-B400-D8FD4C03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D95DD-FE66-421C-BA09-7F621009F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54DA4-8077-4D30-B1E9-C7F28B9D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D4A2B-D435-42C8-BED1-7DC8274D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10E19-7A44-4B7B-AD81-E385DE4B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6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F13DC-CB64-4D5F-9A6E-563A8A27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B5E01-2372-4F6F-8D5D-AA197A2F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6375A-1A55-4D9C-8299-96A95B2A8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29FC1-77E6-47A6-94EA-B63B5274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B18A2-C909-498C-AC4B-754B3C25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69C63-1EB6-416E-ADBF-2897A99A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3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226A5-6950-4412-96E3-5671935E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D43FE-EE26-4656-BCF1-4E682B31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017E8-B8E6-42C8-9E3B-979C3ED7A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75820F-5D52-47B3-85E3-72292B760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CA341-2A72-4A1B-B68C-807A32AC5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3A00B9-6AB4-4897-8103-03A1EA8A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B0256-3054-469F-8AAF-175C974B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EA0296-2AAD-493B-A41B-301252A3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6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ECF3F-8FA6-4FC7-9826-861C30D7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2CFAC1-7C61-4015-8488-485BA468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3581F1-E5EE-4147-A8F2-F6429DC8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FBF9E6-7E4B-42C5-A8A3-FA834C79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6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E47208-F8BF-499F-99F0-A7B4A711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057B6F-0C51-4A2A-98E8-F517EBEB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9617B-59B0-4CAC-B999-6DCB2F59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8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93F6E-749E-4D01-8099-099FC502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813F1-3249-4472-9F88-DEA3E57A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7C4ED-411E-4000-8E82-52317E986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8CD19-333A-4928-B172-EFD70D3B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4D826-4ADB-433C-AC66-4E1170BE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0B8E7D-5D73-44A7-A1A3-5B08907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6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593B2-EC55-4B59-90E2-BB64FD3C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564AF6-0821-457B-8318-03F02A91E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B9766-7218-4B2B-B723-FC4882624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6046F-74C0-466C-ADFC-43F3DFD4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8C6FDA-FD22-4E91-8B99-69438A9F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DF4F1-D008-4ED8-92E5-1739D3CA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10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25B734-3CFA-4216-A7C7-0D7D0716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8891E-B744-4DEC-9264-5B6BA3A4C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64B16-74B8-4500-A4E2-0B76E4DD8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442D-7EFE-462B-A950-C5AD149B191F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D52AC-FB09-42C0-805E-56C8F538D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0B4E2-B6EC-40CE-9972-360B7EEAE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4">
            <a:extLst>
              <a:ext uri="{FF2B5EF4-FFF2-40B4-BE49-F238E27FC236}">
                <a16:creationId xmlns:a16="http://schemas.microsoft.com/office/drawing/2014/main" id="{C3B941AD-6017-48D2-A041-A08475808916}"/>
              </a:ext>
            </a:extLst>
          </p:cNvPr>
          <p:cNvSpPr txBox="1"/>
          <p:nvPr/>
        </p:nvSpPr>
        <p:spPr>
          <a:xfrm>
            <a:off x="2059211" y="2721114"/>
            <a:ext cx="8073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 err="1">
                <a:ln w="98425">
                  <a:noFill/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수업복습</a:t>
            </a:r>
            <a:endParaRPr lang="ko-KR" altLang="en-US" sz="4000" dirty="0">
              <a:ln w="98425">
                <a:noFill/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42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i="1" kern="0" dirty="0">
                <a:ln w="98425">
                  <a:noFill/>
                </a:ln>
                <a:solidFill>
                  <a:srgbClr val="002060"/>
                </a:solidFill>
              </a:rPr>
              <a:t>3D</a:t>
            </a:r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좌표계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8C2E83-BD93-4164-B223-4BA00078172D}"/>
              </a:ext>
            </a:extLst>
          </p:cNvPr>
          <p:cNvSpPr/>
          <p:nvPr/>
        </p:nvSpPr>
        <p:spPr>
          <a:xfrm>
            <a:off x="1902508" y="1941729"/>
            <a:ext cx="3224412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평면상의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좌표계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021EFB-0325-42B3-802A-D17B2B11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2" y="2897421"/>
            <a:ext cx="4725793" cy="31109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DF417C-898A-489C-A6B6-F7316E83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301" y="2811828"/>
            <a:ext cx="3372920" cy="32821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1AAA59-A6BE-474D-BDA4-97EE93CFF239}"/>
              </a:ext>
            </a:extLst>
          </p:cNvPr>
          <p:cNvSpPr/>
          <p:nvPr/>
        </p:nvSpPr>
        <p:spPr>
          <a:xfrm>
            <a:off x="7752154" y="1910665"/>
            <a:ext cx="3224412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좌표계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7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30A654-9E96-4126-991C-9ACB642F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70" y="1910665"/>
            <a:ext cx="8809034" cy="45053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DFCD7F-72C0-46F5-A654-63D411EC2454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모델이 화면상에서 내시선을 기준으로 등을 보이고 있을 때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8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318F74-51F2-4E1F-BAB4-82DB89479E71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Y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축 기준으로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90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 회전했을 때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260A63-8716-4428-AF6E-F882A264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32" y="1874035"/>
            <a:ext cx="8581749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8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EEDA8-ACC1-49C2-9EC0-3C71E583C7A1}"/>
              </a:ext>
            </a:extLst>
          </p:cNvPr>
          <p:cNvSpPr/>
          <p:nvPr/>
        </p:nvSpPr>
        <p:spPr>
          <a:xfrm>
            <a:off x="330551" y="881332"/>
            <a:ext cx="9465943" cy="1279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행렬인덱스의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(1,1), (2,2), (3,3)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크기로 많이 알고 있는데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공식이 성립되는 전제조건은 회전을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안할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DA2B2F-E4A8-40AD-9560-60C3EE81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29" y="3189514"/>
            <a:ext cx="3299343" cy="2399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5F9E7-D750-4FD1-AE0E-850D5CE23ABC}"/>
              </a:ext>
            </a:extLst>
          </p:cNvPr>
          <p:cNvSpPr txBox="1"/>
          <p:nvPr/>
        </p:nvSpPr>
        <p:spPr>
          <a:xfrm>
            <a:off x="619957" y="5630767"/>
            <a:ext cx="457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회전시</a:t>
            </a:r>
            <a:r>
              <a:rPr lang="ko-KR" altLang="en-US" dirty="0"/>
              <a:t> </a:t>
            </a:r>
            <a:r>
              <a:rPr lang="en-US" altLang="ko-KR" dirty="0"/>
              <a:t>(1,1),(2,2),(3,3)</a:t>
            </a:r>
            <a:r>
              <a:rPr lang="ko-KR" altLang="en-US" dirty="0"/>
              <a:t>의 값이 바뀔 수 있음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1016D5-D977-4516-9E45-09240D57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398" y="2090057"/>
            <a:ext cx="2759398" cy="13796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98B8F4-FDA2-40F6-AD05-6C9211EC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780" y="3588079"/>
            <a:ext cx="2804634" cy="13796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685CF-33FA-4B6E-BD00-6C173CED6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780" y="5086101"/>
            <a:ext cx="2894177" cy="14586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8CBCB6-C3D9-4787-9B67-A40ABCD63C1C}"/>
              </a:ext>
            </a:extLst>
          </p:cNvPr>
          <p:cNvSpPr txBox="1"/>
          <p:nvPr/>
        </p:nvSpPr>
        <p:spPr>
          <a:xfrm>
            <a:off x="7346020" y="255004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 회전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249F8-C3C1-4415-83ED-220B1BF9DA6C}"/>
              </a:ext>
            </a:extLst>
          </p:cNvPr>
          <p:cNvSpPr txBox="1"/>
          <p:nvPr/>
        </p:nvSpPr>
        <p:spPr>
          <a:xfrm>
            <a:off x="7323402" y="396108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축 회전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26DA8-5934-4992-9E3A-836CF1187188}"/>
              </a:ext>
            </a:extLst>
          </p:cNvPr>
          <p:cNvSpPr txBox="1"/>
          <p:nvPr/>
        </p:nvSpPr>
        <p:spPr>
          <a:xfrm>
            <a:off x="7323402" y="542896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축 회전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46A16E-8F45-4364-B112-D92ED040B682}"/>
              </a:ext>
            </a:extLst>
          </p:cNvPr>
          <p:cNvCxnSpPr/>
          <p:nvPr/>
        </p:nvCxnSpPr>
        <p:spPr>
          <a:xfrm>
            <a:off x="5192042" y="4277928"/>
            <a:ext cx="159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3825E9-9F37-4904-8116-2EC0B2192085}"/>
              </a:ext>
            </a:extLst>
          </p:cNvPr>
          <p:cNvSpPr txBox="1"/>
          <p:nvPr/>
        </p:nvSpPr>
        <p:spPr>
          <a:xfrm>
            <a:off x="5121114" y="39085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행렬 회전 공식</a:t>
            </a:r>
          </a:p>
        </p:txBody>
      </p:sp>
    </p:spTree>
    <p:extLst>
      <p:ext uri="{BB962C8B-B14F-4D97-AF65-F5344CB8AC3E}">
        <p14:creationId xmlns:p14="http://schemas.microsoft.com/office/powerpoint/2010/main" val="401742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7AE65-3E38-4DE3-87F3-AA5000E8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77" y="2319495"/>
            <a:ext cx="9888699" cy="4133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AF5200-0565-4FFC-B9D8-EEA2B279280F}"/>
              </a:ext>
            </a:extLst>
          </p:cNvPr>
          <p:cNvSpPr/>
          <p:nvPr/>
        </p:nvSpPr>
        <p:spPr>
          <a:xfrm>
            <a:off x="394717" y="1164277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하나의 월드행렬안에 필요한 데이터들이 들어있다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905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i="1" kern="0" dirty="0" err="1">
                <a:ln w="98425">
                  <a:noFill/>
                </a:ln>
                <a:solidFill>
                  <a:srgbClr val="002060"/>
                </a:solidFill>
              </a:rPr>
              <a:t>SetTransform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45109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장치 객체에 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SetTransform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이라는 함수가 존재한다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함수는 인자로 월드행렬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or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뷰행렬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or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투영행렬을 받는다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한번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해주는 순간 다른 행렬로 다시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하기 전까지 유지된다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셋팅 했다고 해서 바로 행렬을 곱해주는 것이 아닌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랜더링할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행렬을 곱해준다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랜더링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이전에 작업하는 작업의 경우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충돌처리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따로 해결을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해줘야한다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618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897942" y="1510381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View 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64734" y="889878"/>
            <a:ext cx="9465943" cy="17409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View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스페이스란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카메라가 원점인 공간이다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즉 카메라의 위치가 원점이 되는 공간이다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027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View 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54343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카메라를 원점으로 이동시키려면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뷰행렬을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곱해주면 되는데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뷰행렬은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카메라 월드행렬의 역행렬이다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D3DXMatrixLookAtLH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역행렬을 구해주는 함수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결과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카메라의 위치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카메라가 바라보는 점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월드공간의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Y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축벡터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임시로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0,1,0 UP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벡터를 넣는다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362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638511" y="1517711"/>
            <a:ext cx="4277438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View 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1453181" y="1174559"/>
            <a:ext cx="3167027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월드 스페이스가 원점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4C7ADC-DF55-7101-8F6D-332A8CB9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10" y="2040118"/>
            <a:ext cx="4937895" cy="44626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FC22E9-1268-6557-B33A-206ED61F9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60" y="1926541"/>
            <a:ext cx="5221365" cy="47840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CCE5A1-A1D0-5BDB-9C8B-73C60AF5A750}"/>
              </a:ext>
            </a:extLst>
          </p:cNvPr>
          <p:cNvSpPr/>
          <p:nvPr/>
        </p:nvSpPr>
        <p:spPr>
          <a:xfrm>
            <a:off x="6952938" y="1174559"/>
            <a:ext cx="4277438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E3C8A5-5109-313E-7263-B0546318DFAC}"/>
              </a:ext>
            </a:extLst>
          </p:cNvPr>
          <p:cNvSpPr/>
          <p:nvPr/>
        </p:nvSpPr>
        <p:spPr>
          <a:xfrm>
            <a:off x="6977802" y="1141543"/>
            <a:ext cx="628956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카메라원점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 View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스페이스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8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View 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View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스페이스를 구하기 위해 카메라 역행렬을 곱해주는 이유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763BC5-080A-DB7F-97B4-4F62666DF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0" y="1698992"/>
            <a:ext cx="10066962" cy="49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3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FE2EC-F7C2-4957-AB70-7EF9F7B8938C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 err="1">
                <a:ln w="98425">
                  <a:noFill/>
                </a:ln>
                <a:solidFill>
                  <a:srgbClr val="002060"/>
                </a:solidFill>
              </a:rPr>
              <a:t>버텍스</a:t>
            </a:r>
            <a:r>
              <a:rPr lang="ko-KR" altLang="en-US" sz="4400" b="1" i="1" kern="0" dirty="0">
                <a:ln w="98425">
                  <a:noFill/>
                </a:ln>
                <a:solidFill>
                  <a:prstClr val="white"/>
                </a:solidFill>
              </a:rPr>
              <a:t> </a:t>
            </a:r>
            <a:r>
              <a:rPr lang="en-US" altLang="ko-KR" sz="4400" b="1" i="1" kern="0" dirty="0">
                <a:ln w="98425">
                  <a:noFill/>
                </a:ln>
                <a:solidFill>
                  <a:srgbClr val="002060"/>
                </a:solidFill>
              </a:rPr>
              <a:t>~ </a:t>
            </a:r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모델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E6D937-A09B-48E1-841E-2DEF6D04F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501835"/>
            <a:ext cx="11772900" cy="375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21C2B5-D008-416C-9664-85B061B8B5D8}"/>
              </a:ext>
            </a:extLst>
          </p:cNvPr>
          <p:cNvSpPr txBox="1"/>
          <p:nvPr/>
        </p:nvSpPr>
        <p:spPr>
          <a:xfrm>
            <a:off x="1129004" y="5676478"/>
            <a:ext cx="12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(Vertex)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E9C4-56A5-4FD9-81E0-573176C47EFE}"/>
              </a:ext>
            </a:extLst>
          </p:cNvPr>
          <p:cNvSpPr txBox="1"/>
          <p:nvPr/>
        </p:nvSpPr>
        <p:spPr>
          <a:xfrm>
            <a:off x="4306112" y="569666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</a:t>
            </a:r>
            <a:r>
              <a:rPr lang="en-US" altLang="ko-KR" dirty="0"/>
              <a:t>(Edge)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2301E-D33F-4F30-8D21-EC7DF0BD3801}"/>
              </a:ext>
            </a:extLst>
          </p:cNvPr>
          <p:cNvSpPr txBox="1"/>
          <p:nvPr/>
        </p:nvSpPr>
        <p:spPr>
          <a:xfrm>
            <a:off x="7025909" y="5696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삼각형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1425D-564C-4615-9AC9-2A96131B6A10}"/>
              </a:ext>
            </a:extLst>
          </p:cNvPr>
          <p:cNvSpPr txBox="1"/>
          <p:nvPr/>
        </p:nvSpPr>
        <p:spPr>
          <a:xfrm>
            <a:off x="9506731" y="5696661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</a:t>
            </a:r>
            <a:r>
              <a:rPr lang="en-US" altLang="ko-KR" dirty="0"/>
              <a:t>(Mesh)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60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421083" y="146520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</a:t>
            </a:r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 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8245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i="0" dirty="0">
                <a:solidFill>
                  <a:srgbClr val="000000"/>
                </a:solidFill>
                <a:effectLst/>
                <a:latin typeface="se-nanumgothic"/>
              </a:rPr>
              <a:t>(-1, 1), (1, -1)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se-nanumgothic"/>
              </a:rPr>
              <a:t>인 좌표계로 </a:t>
            </a:r>
            <a:r>
              <a:rPr lang="ko-KR" altLang="en-US" sz="2000" b="1" dirty="0">
                <a:solidFill>
                  <a:srgbClr val="000000"/>
                </a:solidFill>
                <a:latin typeface="se-nanumgothic"/>
              </a:rPr>
              <a:t>표현되는 공간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34384C-1599-21C0-386A-660C3D905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83" y="2282865"/>
            <a:ext cx="5518323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63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원근 투영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49726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좌표의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버텍스를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좌표로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표현해야하는데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표현하려면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축을 소거하는 작업을 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하지만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그냥 소거해버리면 원근감표현이 안되기 때문에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소거하기전에 정점의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X,Y,Z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나눠주는데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작업을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원근투영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이라고 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93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원근 투영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1279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원근감 표현을 위해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나눠주는 이유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3746F8-3DB5-3C8D-3A5E-01885A1E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1" y="2319495"/>
            <a:ext cx="4422443" cy="403757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9B8AA61-F5DF-054E-78E2-F99838265257}"/>
              </a:ext>
            </a:extLst>
          </p:cNvPr>
          <p:cNvCxnSpPr/>
          <p:nvPr/>
        </p:nvCxnSpPr>
        <p:spPr>
          <a:xfrm>
            <a:off x="4532084" y="4160939"/>
            <a:ext cx="1062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CD9350E-ACF0-5B9F-C8DF-9EAA73C0D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719" y="2763605"/>
            <a:ext cx="3752850" cy="370164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F14A3A-A25F-C6C7-DDE8-DFDB2DA1C4A7}"/>
              </a:ext>
            </a:extLst>
          </p:cNvPr>
          <p:cNvSpPr/>
          <p:nvPr/>
        </p:nvSpPr>
        <p:spPr>
          <a:xfrm>
            <a:off x="10042564" y="2630405"/>
            <a:ext cx="1283516" cy="147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3D82CD-A326-649A-A6AD-406BC5984D67}"/>
              </a:ext>
            </a:extLst>
          </p:cNvPr>
          <p:cNvSpPr/>
          <p:nvPr/>
        </p:nvSpPr>
        <p:spPr>
          <a:xfrm>
            <a:off x="10378123" y="5226341"/>
            <a:ext cx="654341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67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행렬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35876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나누기를 하기전에 투영행렬을 곱해야 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 행렬을 곱하는 이유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카메라의 시야각에 따른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X,Y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크기 조정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깊이테스트를 위한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값을 구하기 위해서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65EDC3-CB6C-7B32-A74F-E81799A15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96" y="2114025"/>
            <a:ext cx="6268668" cy="438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8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행렬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카메라의 시야각에 객체의 크기변화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0A8BE9-80AF-D4F9-1945-C93D81BAF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1" y="1698992"/>
            <a:ext cx="10914397" cy="487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2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행렬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649332" y="270111"/>
            <a:ext cx="9465943" cy="14178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특수각에 대한 삼각비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9B9133-057F-BCA0-D15B-75F51DEB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32" y="1872259"/>
            <a:ext cx="9063277" cy="471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08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행렬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649332" y="270111"/>
            <a:ext cx="9465943" cy="18794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투영행렬의 공식 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fov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(Field of view) =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카메라의 각도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 = near(z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축 상으로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가장가까운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), f = far(z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축 상으로 가장 먼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1DC3BF6A-0871-39F8-BE53-483F7520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86983"/>
              </p:ext>
            </p:extLst>
          </p:nvPr>
        </p:nvGraphicFramePr>
        <p:xfrm>
          <a:off x="780622" y="2319495"/>
          <a:ext cx="8128000" cy="4444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928550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135995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043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2791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15296737"/>
                    </a:ext>
                  </a:extLst>
                </a:gridCol>
              </a:tblGrid>
              <a:tr h="7871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Z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353935"/>
                  </a:ext>
                </a:extLst>
              </a:tr>
              <a:tr h="8804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vRight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ㅡ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tan(</a:t>
                      </a: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fov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/2)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599219"/>
                  </a:ext>
                </a:extLst>
              </a:tr>
              <a:tr h="8804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vUp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ㅡ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tan(</a:t>
                      </a: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fov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/2)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436897"/>
                  </a:ext>
                </a:extLst>
              </a:tr>
              <a:tr h="8804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vLook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ㅡ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f-n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49000"/>
                  </a:ext>
                </a:extLst>
              </a:tr>
              <a:tr h="8804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-(f*n)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 err="1">
                          <a:solidFill>
                            <a:srgbClr val="0070C0"/>
                          </a:solidFill>
                        </a:rPr>
                        <a:t>ㅡ</a:t>
                      </a: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(f-n)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1189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B1A196B-8F3C-0F19-23F2-8861F90D1468}"/>
              </a:ext>
            </a:extLst>
          </p:cNvPr>
          <p:cNvSpPr txBox="1"/>
          <p:nvPr/>
        </p:nvSpPr>
        <p:spPr>
          <a:xfrm>
            <a:off x="9117146" y="1262814"/>
            <a:ext cx="27784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Near = 1</a:t>
            </a:r>
          </a:p>
          <a:p>
            <a:r>
              <a:rPr lang="en-US" altLang="ko-KR" dirty="0"/>
              <a:t>Far = 100</a:t>
            </a:r>
          </a:p>
          <a:p>
            <a:r>
              <a:rPr lang="en-US" altLang="ko-KR" dirty="0"/>
              <a:t>Z = 10</a:t>
            </a:r>
          </a:p>
          <a:p>
            <a:endParaRPr lang="en-US" altLang="ko-KR" dirty="0"/>
          </a:p>
          <a:p>
            <a:r>
              <a:rPr lang="en-US" altLang="ko-KR" dirty="0"/>
              <a:t> 100*10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ㅡ</a:t>
            </a:r>
            <a:endParaRPr lang="en-US" altLang="ko-KR" dirty="0"/>
          </a:p>
          <a:p>
            <a:r>
              <a:rPr lang="en-US" altLang="ko-KR" dirty="0"/>
              <a:t>100 – 1</a:t>
            </a:r>
          </a:p>
          <a:p>
            <a:endParaRPr lang="en-US" altLang="ko-KR" dirty="0"/>
          </a:p>
          <a:p>
            <a:r>
              <a:rPr lang="en-US" altLang="ko-KR" dirty="0"/>
              <a:t>     -</a:t>
            </a:r>
          </a:p>
          <a:p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100*1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ㅡ</a:t>
            </a:r>
            <a:endParaRPr lang="en-US" altLang="ko-KR" dirty="0"/>
          </a:p>
          <a:p>
            <a:r>
              <a:rPr lang="en-US" altLang="ko-KR" dirty="0"/>
              <a:t>  100-1</a:t>
            </a:r>
          </a:p>
          <a:p>
            <a:endParaRPr lang="en-US" altLang="ko-KR" dirty="0"/>
          </a:p>
          <a:p>
            <a:r>
              <a:rPr lang="en-US" altLang="ko-KR" dirty="0"/>
              <a:t>1000      100   900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ㅡ</a:t>
            </a:r>
            <a:r>
              <a:rPr lang="ko-KR" altLang="en-US" dirty="0"/>
              <a:t>   </a:t>
            </a:r>
            <a:r>
              <a:rPr lang="en-US" altLang="ko-KR" dirty="0"/>
              <a:t>-    </a:t>
            </a:r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en-US" altLang="ko-KR" dirty="0"/>
              <a:t>=  </a:t>
            </a:r>
            <a:r>
              <a:rPr lang="ko-KR" altLang="en-US" dirty="0" err="1"/>
              <a:t>ㅡ</a:t>
            </a:r>
            <a:r>
              <a:rPr lang="ko-KR" altLang="en-US" dirty="0"/>
              <a:t> </a:t>
            </a:r>
            <a:r>
              <a:rPr lang="en-US" altLang="ko-KR" dirty="0"/>
              <a:t>= 9.x</a:t>
            </a:r>
          </a:p>
          <a:p>
            <a:r>
              <a:rPr lang="en-US" altLang="ko-KR" dirty="0"/>
              <a:t>  99        99    99</a:t>
            </a:r>
          </a:p>
          <a:p>
            <a:endParaRPr lang="en-US" altLang="ko-KR" dirty="0"/>
          </a:p>
          <a:p>
            <a:r>
              <a:rPr lang="en-US" altLang="ko-KR" dirty="0"/>
              <a:t>Z’ = 9.x  </a:t>
            </a:r>
            <a:r>
              <a:rPr lang="en-US" altLang="ko-KR" dirty="0" err="1"/>
              <a:t>9.x</a:t>
            </a:r>
            <a:r>
              <a:rPr lang="en-US" altLang="ko-KR" dirty="0"/>
              <a:t> / Z = 0.xx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59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Near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Far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따른 출력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3BD070-46F8-A7C9-358A-D5D59835E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1" y="1698992"/>
            <a:ext cx="11179144" cy="49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1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투영 스페이스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35876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결론적으로 뷰 스페이스 상의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XYZ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투영 행렬을 곱한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X’Y’Z’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나눴을 때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투영스페이스로 이동이 되고 이 투영스페이스 내에서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값이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-1~1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사이며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Y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값이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-1~1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사이고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Z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값이 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Near~Far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사이에 있으면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시야내에 들어온 것이기 때문에 화면에 출력된다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242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Aspect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40493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투영스페이스는 정사각형이다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투영스페이스 내의 존재하는 객체를 윈도우상으로 옮겼을 때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윈도우의 크기가 직사각형이라면 객체의 비율이 이상해질 수 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이걸 해결하기 위해 윈도우의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종횡비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(Aspect)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구해서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X’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값에 미리 나눠준다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404A9B-22D0-A379-0419-43972960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38" y="4538506"/>
            <a:ext cx="7977930" cy="22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1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Direct Vertex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E4888A-8096-4733-9990-D85AF9B3934C}"/>
              </a:ext>
            </a:extLst>
          </p:cNvPr>
          <p:cNvSpPr/>
          <p:nvPr/>
        </p:nvSpPr>
        <p:spPr>
          <a:xfrm>
            <a:off x="517164" y="950857"/>
            <a:ext cx="9465943" cy="31259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Direct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버텍스는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필요한 자료들을 포함한 구조체로 선언한다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Direct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정점마다 필요한 자료가 다르기 때문에 구조체는 지원하지 않는다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하지만 자료를 저장하는 변수를 지원해준다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정점은 </a:t>
            </a:r>
            <a:r>
              <a:rPr lang="ko-KR" altLang="en-US" sz="2000" b="1" dirty="0" err="1">
                <a:solidFill>
                  <a:srgbClr val="FF0000"/>
                </a:solidFill>
              </a:rPr>
              <a:t>위치값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반드시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포함해야함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8860B4-BCA6-44D6-9DE7-89FF848C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4" y="3708888"/>
            <a:ext cx="9727848" cy="293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38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Aspect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2202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즉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4:3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비율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(800x600)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사이즈의 윈도우로 옮기려면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투영스페이스에서 미리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3:4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비율로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만들어놔야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옮긴후에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정상적으로 출력된다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D6FDF7-3DB4-F615-FB07-388E11B3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9" y="3083986"/>
            <a:ext cx="5506440" cy="3009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34653C-0F40-ACFC-2827-DE1429EFD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485" y="2742838"/>
            <a:ext cx="6012964" cy="402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9A7466-33D1-6ECE-2F7D-64C0B57B6034}"/>
              </a:ext>
            </a:extLst>
          </p:cNvPr>
          <p:cNvSpPr txBox="1"/>
          <p:nvPr/>
        </p:nvSpPr>
        <p:spPr>
          <a:xfrm>
            <a:off x="2070584" y="32443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44568-63EC-6FDA-62F3-F700AB682216}"/>
              </a:ext>
            </a:extLst>
          </p:cNvPr>
          <p:cNvSpPr txBox="1"/>
          <p:nvPr/>
        </p:nvSpPr>
        <p:spPr>
          <a:xfrm>
            <a:off x="8112055" y="32443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991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 err="1">
                <a:ln w="98425">
                  <a:noFill/>
                </a:ln>
                <a:solidFill>
                  <a:srgbClr val="002060"/>
                </a:solidFill>
              </a:rPr>
              <a:t>래스터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 </a:t>
            </a:r>
            <a:r>
              <a:rPr lang="ko-KR" altLang="en-US" sz="4400" dirty="0" err="1">
                <a:ln w="98425">
                  <a:noFill/>
                </a:ln>
                <a:solidFill>
                  <a:srgbClr val="002060"/>
                </a:solidFill>
              </a:rPr>
              <a:t>라이즈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26643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래스터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라이즈는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픽셀을 생성하고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셋팅하는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과정이다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개의 점이 모여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폴리곤을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이루는데 이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폴리곤안을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채우는게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픽셀이다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픽셀이 가질 수 있는 정보는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개의 점이 가진정보만 가질 수 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60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 err="1">
                <a:ln w="98425">
                  <a:noFill/>
                </a:ln>
                <a:solidFill>
                  <a:srgbClr val="002060"/>
                </a:solidFill>
              </a:rPr>
              <a:t>래스터</a:t>
            </a:r>
            <a:r>
              <a:rPr lang="ko-KR" altLang="en-US" sz="4400" dirty="0">
                <a:ln w="98425">
                  <a:noFill/>
                </a:ln>
                <a:solidFill>
                  <a:srgbClr val="002060"/>
                </a:solidFill>
              </a:rPr>
              <a:t> </a:t>
            </a:r>
            <a:r>
              <a:rPr lang="ko-KR" altLang="en-US" sz="4400" dirty="0" err="1">
                <a:ln w="98425">
                  <a:noFill/>
                </a:ln>
                <a:solidFill>
                  <a:srgbClr val="002060"/>
                </a:solidFill>
              </a:rPr>
              <a:t>라이즈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17409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픽셀은 위치에 따라서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개의 점이 가진 정보의 평균값을 가진다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점과 가까울수록 해당점의 정보와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비슷해지고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점과 점 사이에 존재하면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두점의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평균값을 가진다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546651-DCB6-5E2E-5E78-3487E5C1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3" y="3263863"/>
            <a:ext cx="4123148" cy="29920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EBE982-C931-9DD6-683F-4456CE13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402" y="2885277"/>
            <a:ext cx="3268887" cy="30913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1C3A9E-599D-DB1F-FC19-14D73B6B0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869" y="2846821"/>
            <a:ext cx="3713871" cy="340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20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4">
            <a:extLst>
              <a:ext uri="{FF2B5EF4-FFF2-40B4-BE49-F238E27FC236}">
                <a16:creationId xmlns:a16="http://schemas.microsoft.com/office/drawing/2014/main" id="{C3B941AD-6017-48D2-A041-A08475808916}"/>
              </a:ext>
            </a:extLst>
          </p:cNvPr>
          <p:cNvSpPr txBox="1"/>
          <p:nvPr/>
        </p:nvSpPr>
        <p:spPr>
          <a:xfrm>
            <a:off x="2059211" y="2721114"/>
            <a:ext cx="8073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>
                <a:ln w="98425">
                  <a:noFill/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여기까지</a:t>
            </a:r>
            <a:endParaRPr lang="ko-KR" altLang="en-US" sz="4000" dirty="0">
              <a:ln w="98425">
                <a:noFill/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61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457" y="190983"/>
            <a:ext cx="49957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>
                <a:ln w="98425">
                  <a:noFill/>
                </a:ln>
                <a:solidFill>
                  <a:srgbClr val="002060"/>
                </a:solidFill>
              </a:rPr>
              <a:t>랜더링</a:t>
            </a:r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 파이프라인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513688-E6A8-499F-A9F1-7032D35C970B}"/>
              </a:ext>
            </a:extLst>
          </p:cNvPr>
          <p:cNvSpPr/>
          <p:nvPr/>
        </p:nvSpPr>
        <p:spPr>
          <a:xfrm>
            <a:off x="517164" y="950857"/>
            <a:ext cx="9465943" cy="26643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모니터상에 표현할 때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 존재하지 않는다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오직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로만 표현할 수 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차원에 구성한 정점들을 윈도우상에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차원으로 치환해서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픽셀을 만들어주고 이 픽셀들을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백버퍼에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출력해주는 작업이다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랜더링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파이프라인의 순서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E0E8DF-41F6-43BE-92F1-D9F3436394E2}"/>
              </a:ext>
            </a:extLst>
          </p:cNvPr>
          <p:cNvSpPr/>
          <p:nvPr/>
        </p:nvSpPr>
        <p:spPr>
          <a:xfrm>
            <a:off x="517164" y="3998596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로컬 스페이스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34A642-62E5-4763-A2E3-7796D658C009}"/>
              </a:ext>
            </a:extLst>
          </p:cNvPr>
          <p:cNvSpPr/>
          <p:nvPr/>
        </p:nvSpPr>
        <p:spPr>
          <a:xfrm>
            <a:off x="1688909" y="3993026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월드 스페이스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5BD6CF-2A79-4840-B050-8AA374E2DAAD}"/>
              </a:ext>
            </a:extLst>
          </p:cNvPr>
          <p:cNvSpPr/>
          <p:nvPr/>
        </p:nvSpPr>
        <p:spPr>
          <a:xfrm>
            <a:off x="9898805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레스터라이즈</a:t>
            </a:r>
            <a:endParaRPr lang="ko-KR" altLang="en-US" sz="1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B800DC-6A91-4141-8393-54288241BD85}"/>
              </a:ext>
            </a:extLst>
          </p:cNvPr>
          <p:cNvSpPr/>
          <p:nvPr/>
        </p:nvSpPr>
        <p:spPr>
          <a:xfrm>
            <a:off x="8719237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뷰 포트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A8FFC-46DC-40D9-9E22-F19E95A1F3F7}"/>
              </a:ext>
            </a:extLst>
          </p:cNvPr>
          <p:cNvSpPr/>
          <p:nvPr/>
        </p:nvSpPr>
        <p:spPr>
          <a:xfrm>
            <a:off x="2877810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뷰 스페이스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99C51E-DF3D-4450-9B84-C522E9D2107C}"/>
              </a:ext>
            </a:extLst>
          </p:cNvPr>
          <p:cNvSpPr/>
          <p:nvPr/>
        </p:nvSpPr>
        <p:spPr>
          <a:xfrm>
            <a:off x="4045290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후면 </a:t>
            </a:r>
            <a:r>
              <a:rPr lang="ko-KR" altLang="en-US" sz="1000" b="1" dirty="0" err="1"/>
              <a:t>추려내기</a:t>
            </a:r>
            <a:endParaRPr lang="ko-KR" altLang="en-US" sz="10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E0ED60-4A6B-4AD7-A4C3-EBE696FD28FC}"/>
              </a:ext>
            </a:extLst>
          </p:cNvPr>
          <p:cNvSpPr/>
          <p:nvPr/>
        </p:nvSpPr>
        <p:spPr>
          <a:xfrm>
            <a:off x="5203439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조명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DA487A-9343-4716-BA3D-CB9391B22ECC}"/>
              </a:ext>
            </a:extLst>
          </p:cNvPr>
          <p:cNvSpPr/>
          <p:nvPr/>
        </p:nvSpPr>
        <p:spPr>
          <a:xfrm>
            <a:off x="6384277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클리핑</a:t>
            </a:r>
            <a:endParaRPr lang="ko-KR" altLang="en-US" sz="10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37FE2A-4140-41F4-A97A-174366F8C6B7}"/>
              </a:ext>
            </a:extLst>
          </p:cNvPr>
          <p:cNvSpPr/>
          <p:nvPr/>
        </p:nvSpPr>
        <p:spPr>
          <a:xfrm>
            <a:off x="7551757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투영</a:t>
            </a:r>
          </a:p>
        </p:txBody>
      </p:sp>
    </p:spTree>
    <p:extLst>
      <p:ext uri="{BB962C8B-B14F-4D97-AF65-F5344CB8AC3E}">
        <p14:creationId xmlns:p14="http://schemas.microsoft.com/office/powerpoint/2010/main" val="10797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로컬 스페이스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B5C664-6039-4E8E-AA75-674BB9E58EF6}"/>
              </a:ext>
            </a:extLst>
          </p:cNvPr>
          <p:cNvSpPr/>
          <p:nvPr/>
        </p:nvSpPr>
        <p:spPr>
          <a:xfrm>
            <a:off x="517164" y="950857"/>
            <a:ext cx="9465943" cy="1279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객체 고유의 공간이다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객체에게 종속적인 공간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객체자신만의 원점을 가지고 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C45142-A26D-42F6-B9E6-93434FA27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9" y="2191860"/>
            <a:ext cx="9983107" cy="46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4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스페이스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080652-EC96-4651-BC72-A06D3BC98A80}"/>
              </a:ext>
            </a:extLst>
          </p:cNvPr>
          <p:cNvSpPr/>
          <p:nvPr/>
        </p:nvSpPr>
        <p:spPr>
          <a:xfrm>
            <a:off x="517164" y="950857"/>
            <a:ext cx="9465943" cy="54343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로컬에 있는 객체들을 모아서 게임을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형성하는곳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게임세계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크기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위치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방향으로 배치하는 작업을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해줘야한다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작업을 하기 위해서 객체에 월드행렬을 곱해준다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객체마다 월드스페이스 내의 위치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크기 등 값이 다르기 때문에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월드행렬은 객체마다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존재해야한다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로컬스페이스가 원점인 객체에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월드행렬을 곱하면 객체가 월드스페이스에 이동된다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4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5DD340-B06C-4B00-BD64-43D7BA2B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7" y="2939143"/>
            <a:ext cx="11096773" cy="337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2442CCC-1026-4C6C-B0B8-8F9EE58BD094}"/>
              </a:ext>
            </a:extLst>
          </p:cNvPr>
          <p:cNvSpPr/>
          <p:nvPr/>
        </p:nvSpPr>
        <p:spPr>
          <a:xfrm>
            <a:off x="517164" y="950857"/>
            <a:ext cx="9465943" cy="2202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유쌤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수업 때 사용했던 행렬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부모의 행렬에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크자이공부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크기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이동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부모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행렬을 만들어서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버텍스에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부모행렬을 곱해주는 식으로 구현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7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8147A9-83BC-4AF6-A1FE-91853788D6E3}"/>
              </a:ext>
            </a:extLst>
          </p:cNvPr>
          <p:cNvSpPr/>
          <p:nvPr/>
        </p:nvSpPr>
        <p:spPr>
          <a:xfrm>
            <a:off x="330551" y="881332"/>
            <a:ext cx="9465943" cy="17409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정쌤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수업 때 사용할 행렬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예시로 만든 것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0728E7-F130-42A0-96F7-E066593E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1" y="2647950"/>
            <a:ext cx="10273299" cy="33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820158" y="146520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37B3DC-FB97-435A-BCCE-A690D591B396}"/>
              </a:ext>
            </a:extLst>
          </p:cNvPr>
          <p:cNvSpPr/>
          <p:nvPr/>
        </p:nvSpPr>
        <p:spPr>
          <a:xfrm>
            <a:off x="330551" y="881332"/>
            <a:ext cx="9465943" cy="63576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행렬곱할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벡터에서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값은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방향벡터일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위치벡터일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유쌤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수업에서 사용한 함수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Coord(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), 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Nomal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방향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 함수모두 인자로 벡터와 행렬을 받지만 연산할 벡터가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위치벡터인지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방향벡터인지를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값을 통해서 구별한 것 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Coord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함수는 행렬을 곱한 후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나누기를 자동으로 수행한다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 파일을 열었는데 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모델이 내 시선을 기준으로 등을 보이고 있으면 매우 행복한 것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모델이 등을 보이고 있으면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 기준으로 방향을 잡았을 때 좌표계와 동일하기 때문이다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1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2295</TotalTime>
  <Words>933</Words>
  <Application>Microsoft Office PowerPoint</Application>
  <PresentationFormat>와이드스크린</PresentationFormat>
  <Paragraphs>283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Arial</vt:lpstr>
      <vt:lpstr>맑은 고딕</vt:lpstr>
      <vt:lpstr>휴먼둥근헤드라인</vt:lpstr>
      <vt:lpstr>se-nanumgothic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현수</dc:creator>
  <cp:lastModifiedBy>안 현수</cp:lastModifiedBy>
  <cp:revision>158</cp:revision>
  <dcterms:created xsi:type="dcterms:W3CDTF">2022-04-24T10:53:07Z</dcterms:created>
  <dcterms:modified xsi:type="dcterms:W3CDTF">2022-07-07T06:30:22Z</dcterms:modified>
</cp:coreProperties>
</file>