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handoutMasterIdLst>
    <p:handoutMasterId r:id="rId30"/>
  </p:handoutMasterIdLst>
  <p:sldIdLst>
    <p:sldId id="505" r:id="rId2"/>
    <p:sldId id="258" r:id="rId3"/>
    <p:sldId id="390" r:id="rId4"/>
    <p:sldId id="400" r:id="rId5"/>
    <p:sldId id="422" r:id="rId6"/>
    <p:sldId id="429" r:id="rId7"/>
    <p:sldId id="428" r:id="rId8"/>
    <p:sldId id="420" r:id="rId9"/>
    <p:sldId id="380" r:id="rId10"/>
    <p:sldId id="488" r:id="rId11"/>
    <p:sldId id="489" r:id="rId12"/>
    <p:sldId id="483" r:id="rId13"/>
    <p:sldId id="496" r:id="rId14"/>
    <p:sldId id="490" r:id="rId15"/>
    <p:sldId id="491" r:id="rId16"/>
    <p:sldId id="492" r:id="rId17"/>
    <p:sldId id="493" r:id="rId18"/>
    <p:sldId id="495" r:id="rId19"/>
    <p:sldId id="498" r:id="rId20"/>
    <p:sldId id="501" r:id="rId21"/>
    <p:sldId id="504" r:id="rId22"/>
    <p:sldId id="500" r:id="rId23"/>
    <p:sldId id="503" r:id="rId24"/>
    <p:sldId id="350" r:id="rId25"/>
    <p:sldId id="399" r:id="rId26"/>
    <p:sldId id="499" r:id="rId27"/>
    <p:sldId id="291" r:id="rId28"/>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1">
          <p15:clr>
            <a:srgbClr val="A4A3A4"/>
          </p15:clr>
        </p15:guide>
        <p15:guide id="2" pos="3840">
          <p15:clr>
            <a:srgbClr val="A4A3A4"/>
          </p15:clr>
        </p15:guide>
      </p15:sldGuideLst>
    </p:ext>
    <p:ext uri="{2D200454-40CA-4A62-9FC3-DE9A4176ACB9}">
      <p15:notesGuideLst xmlns:p15="http://schemas.microsoft.com/office/powerpoint/2012/main">
        <p15:guide id="1" orient="horz" pos="301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E6E6E5"/>
    <a:srgbClr val="B6514D"/>
    <a:srgbClr val="E8C8C7"/>
    <a:srgbClr val="F8CECC"/>
    <a:srgbClr val="FBF1CD"/>
    <a:srgbClr val="FFFFFF"/>
    <a:srgbClr val="C00000"/>
    <a:srgbClr val="CC3300"/>
    <a:srgbClr val="0147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2136B9-43C2-411A-BE78-8E925F9E5BB4}" v="1" dt="2022-12-20T08:25:55.3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31" autoAdjust="0"/>
    <p:restoredTop sz="80846" autoAdjust="0"/>
  </p:normalViewPr>
  <p:slideViewPr>
    <p:cSldViewPr snapToGrid="0">
      <p:cViewPr varScale="1">
        <p:scale>
          <a:sx n="62" d="100"/>
          <a:sy n="62" d="100"/>
        </p:scale>
        <p:origin x="1087" y="69"/>
      </p:cViewPr>
      <p:guideLst>
        <p:guide orient="horz" pos="2261"/>
        <p:guide pos="3840"/>
      </p:guideLst>
    </p:cSldViewPr>
  </p:slideViewPr>
  <p:outlineViewPr>
    <p:cViewPr>
      <p:scale>
        <a:sx n="33" d="100"/>
        <a:sy n="33" d="100"/>
      </p:scale>
      <p:origin x="252" y="0"/>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95" d="100"/>
          <a:sy n="95" d="100"/>
        </p:scale>
        <p:origin x="4042" y="62"/>
      </p:cViewPr>
      <p:guideLst>
        <p:guide orient="horz" pos="301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祺" userId="5cf176c9-7861-4ac1-80ba-b27fd6c37cc8" providerId="ADAL" clId="{322136B9-43C2-411A-BE78-8E925F9E5BB4}"/>
    <pc:docChg chg="addSld delSld modSld">
      <pc:chgData name="张祺" userId="5cf176c9-7861-4ac1-80ba-b27fd6c37cc8" providerId="ADAL" clId="{322136B9-43C2-411A-BE78-8E925F9E5BB4}" dt="2022-12-20T08:25:55.354" v="1"/>
      <pc:docMkLst>
        <pc:docMk/>
      </pc:docMkLst>
      <pc:sldChg chg="add del">
        <pc:chgData name="张祺" userId="5cf176c9-7861-4ac1-80ba-b27fd6c37cc8" providerId="ADAL" clId="{322136B9-43C2-411A-BE78-8E925F9E5BB4}" dt="2022-12-20T08:25:55.354" v="1"/>
        <pc:sldMkLst>
          <pc:docMk/>
          <pc:sldMk cId="0" sldId="291"/>
        </pc:sldMkLst>
      </pc:sldChg>
      <pc:sldChg chg="add del">
        <pc:chgData name="张祺" userId="5cf176c9-7861-4ac1-80ba-b27fd6c37cc8" providerId="ADAL" clId="{322136B9-43C2-411A-BE78-8E925F9E5BB4}" dt="2022-12-20T08:25:55.354" v="1"/>
        <pc:sldMkLst>
          <pc:docMk/>
          <pc:sldMk cId="0" sldId="350"/>
        </pc:sldMkLst>
      </pc:sldChg>
      <pc:sldChg chg="add del">
        <pc:chgData name="张祺" userId="5cf176c9-7861-4ac1-80ba-b27fd6c37cc8" providerId="ADAL" clId="{322136B9-43C2-411A-BE78-8E925F9E5BB4}" dt="2022-12-20T08:25:55.354" v="1"/>
        <pc:sldMkLst>
          <pc:docMk/>
          <pc:sldMk cId="0" sldId="399"/>
        </pc:sldMkLst>
      </pc:sldChg>
      <pc:sldChg chg="add del">
        <pc:chgData name="张祺" userId="5cf176c9-7861-4ac1-80ba-b27fd6c37cc8" providerId="ADAL" clId="{322136B9-43C2-411A-BE78-8E925F9E5BB4}" dt="2022-12-20T08:25:55.354" v="1"/>
        <pc:sldMkLst>
          <pc:docMk/>
          <pc:sldMk cId="3537482865" sldId="498"/>
        </pc:sldMkLst>
      </pc:sldChg>
      <pc:sldChg chg="add del">
        <pc:chgData name="张祺" userId="5cf176c9-7861-4ac1-80ba-b27fd6c37cc8" providerId="ADAL" clId="{322136B9-43C2-411A-BE78-8E925F9E5BB4}" dt="2022-12-20T08:25:55.354" v="1"/>
        <pc:sldMkLst>
          <pc:docMk/>
          <pc:sldMk cId="3185778108" sldId="499"/>
        </pc:sldMkLst>
      </pc:sldChg>
      <pc:sldChg chg="add del">
        <pc:chgData name="张祺" userId="5cf176c9-7861-4ac1-80ba-b27fd6c37cc8" providerId="ADAL" clId="{322136B9-43C2-411A-BE78-8E925F9E5BB4}" dt="2022-12-20T08:25:55.354" v="1"/>
        <pc:sldMkLst>
          <pc:docMk/>
          <pc:sldMk cId="3508975107" sldId="500"/>
        </pc:sldMkLst>
      </pc:sldChg>
      <pc:sldChg chg="add del">
        <pc:chgData name="张祺" userId="5cf176c9-7861-4ac1-80ba-b27fd6c37cc8" providerId="ADAL" clId="{322136B9-43C2-411A-BE78-8E925F9E5BB4}" dt="2022-12-20T08:25:55.354" v="1"/>
        <pc:sldMkLst>
          <pc:docMk/>
          <pc:sldMk cId="2074141268" sldId="501"/>
        </pc:sldMkLst>
      </pc:sldChg>
      <pc:sldChg chg="add del">
        <pc:chgData name="张祺" userId="5cf176c9-7861-4ac1-80ba-b27fd6c37cc8" providerId="ADAL" clId="{322136B9-43C2-411A-BE78-8E925F9E5BB4}" dt="2022-12-20T08:25:55.354" v="1"/>
        <pc:sldMkLst>
          <pc:docMk/>
          <pc:sldMk cId="992475669" sldId="503"/>
        </pc:sldMkLst>
      </pc:sldChg>
      <pc:sldChg chg="add del">
        <pc:chgData name="张祺" userId="5cf176c9-7861-4ac1-80ba-b27fd6c37cc8" providerId="ADAL" clId="{322136B9-43C2-411A-BE78-8E925F9E5BB4}" dt="2022-12-20T08:25:55.354" v="1"/>
        <pc:sldMkLst>
          <pc:docMk/>
          <pc:sldMk cId="3256377122" sldId="50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56550B-A6BE-4613-B0A1-CF5C0659FACC}" type="datetimeFigureOut">
              <a:rPr lang="zh-CN" altLang="en-US" smtClean="0"/>
              <a:t>2022/12/20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C3BF59-7406-4D7A-A616-1C92475F3EC9}"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t>2022/12/20</a:t>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extLst>
      <p:ext uri="{BB962C8B-B14F-4D97-AF65-F5344CB8AC3E}">
        <p14:creationId xmlns:p14="http://schemas.microsoft.com/office/powerpoint/2010/main" val="1836726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extLst>
      <p:ext uri="{BB962C8B-B14F-4D97-AF65-F5344CB8AC3E}">
        <p14:creationId xmlns:p14="http://schemas.microsoft.com/office/powerpoint/2010/main" val="2801816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extLst>
      <p:ext uri="{BB962C8B-B14F-4D97-AF65-F5344CB8AC3E}">
        <p14:creationId xmlns:p14="http://schemas.microsoft.com/office/powerpoint/2010/main" val="87930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extLst>
      <p:ext uri="{BB962C8B-B14F-4D97-AF65-F5344CB8AC3E}">
        <p14:creationId xmlns:p14="http://schemas.microsoft.com/office/powerpoint/2010/main" val="3168320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14</a:t>
            </a:fld>
            <a:endParaRPr lang="zh-CN" altLang="en-US"/>
          </a:p>
        </p:txBody>
      </p:sp>
    </p:spTree>
    <p:extLst>
      <p:ext uri="{BB962C8B-B14F-4D97-AF65-F5344CB8AC3E}">
        <p14:creationId xmlns:p14="http://schemas.microsoft.com/office/powerpoint/2010/main" val="2027469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15</a:t>
            </a:fld>
            <a:endParaRPr lang="zh-CN" altLang="en-US"/>
          </a:p>
        </p:txBody>
      </p:sp>
    </p:spTree>
    <p:extLst>
      <p:ext uri="{BB962C8B-B14F-4D97-AF65-F5344CB8AC3E}">
        <p14:creationId xmlns:p14="http://schemas.microsoft.com/office/powerpoint/2010/main" val="4031065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16</a:t>
            </a:fld>
            <a:endParaRPr lang="zh-CN" altLang="en-US"/>
          </a:p>
        </p:txBody>
      </p:sp>
    </p:spTree>
    <p:extLst>
      <p:ext uri="{BB962C8B-B14F-4D97-AF65-F5344CB8AC3E}">
        <p14:creationId xmlns:p14="http://schemas.microsoft.com/office/powerpoint/2010/main" val="3296471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17</a:t>
            </a:fld>
            <a:endParaRPr lang="zh-CN" altLang="en-US"/>
          </a:p>
        </p:txBody>
      </p:sp>
    </p:spTree>
    <p:extLst>
      <p:ext uri="{BB962C8B-B14F-4D97-AF65-F5344CB8AC3E}">
        <p14:creationId xmlns:p14="http://schemas.microsoft.com/office/powerpoint/2010/main" val="1261581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18</a:t>
            </a:fld>
            <a:endParaRPr lang="zh-CN" altLang="en-US"/>
          </a:p>
        </p:txBody>
      </p:sp>
    </p:spTree>
    <p:extLst>
      <p:ext uri="{BB962C8B-B14F-4D97-AF65-F5344CB8AC3E}">
        <p14:creationId xmlns:p14="http://schemas.microsoft.com/office/powerpoint/2010/main" val="58564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19</a:t>
            </a:fld>
            <a:endParaRPr lang="zh-CN" altLang="en-US"/>
          </a:p>
        </p:txBody>
      </p:sp>
    </p:spTree>
    <p:extLst>
      <p:ext uri="{BB962C8B-B14F-4D97-AF65-F5344CB8AC3E}">
        <p14:creationId xmlns:p14="http://schemas.microsoft.com/office/powerpoint/2010/main" val="4947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20</a:t>
            </a:fld>
            <a:endParaRPr lang="zh-CN" altLang="en-US"/>
          </a:p>
        </p:txBody>
      </p:sp>
    </p:spTree>
    <p:extLst>
      <p:ext uri="{BB962C8B-B14F-4D97-AF65-F5344CB8AC3E}">
        <p14:creationId xmlns:p14="http://schemas.microsoft.com/office/powerpoint/2010/main" val="2386634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21</a:t>
            </a:fld>
            <a:endParaRPr lang="zh-CN" altLang="en-US"/>
          </a:p>
        </p:txBody>
      </p:sp>
    </p:spTree>
    <p:extLst>
      <p:ext uri="{BB962C8B-B14F-4D97-AF65-F5344CB8AC3E}">
        <p14:creationId xmlns:p14="http://schemas.microsoft.com/office/powerpoint/2010/main" val="538489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22</a:t>
            </a:fld>
            <a:endParaRPr lang="zh-CN" altLang="en-US"/>
          </a:p>
        </p:txBody>
      </p:sp>
    </p:spTree>
    <p:extLst>
      <p:ext uri="{BB962C8B-B14F-4D97-AF65-F5344CB8AC3E}">
        <p14:creationId xmlns:p14="http://schemas.microsoft.com/office/powerpoint/2010/main" val="2459591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23</a:t>
            </a:fld>
            <a:endParaRPr lang="zh-CN" altLang="en-US"/>
          </a:p>
        </p:txBody>
      </p:sp>
    </p:spTree>
    <p:extLst>
      <p:ext uri="{BB962C8B-B14F-4D97-AF65-F5344CB8AC3E}">
        <p14:creationId xmlns:p14="http://schemas.microsoft.com/office/powerpoint/2010/main" val="495391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26</a:t>
            </a:fld>
            <a:endParaRPr lang="zh-CN" altLang="en-US"/>
          </a:p>
        </p:txBody>
      </p:sp>
    </p:spTree>
    <p:extLst>
      <p:ext uri="{BB962C8B-B14F-4D97-AF65-F5344CB8AC3E}">
        <p14:creationId xmlns:p14="http://schemas.microsoft.com/office/powerpoint/2010/main" val="1089867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530" y="1143000"/>
            <a:ext cx="548694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F711DA-82CB-44C8-99EC-9CE596A896FB}"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364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F711DA-82CB-44C8-99EC-9CE596A896FB}"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54576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F711DA-82CB-44C8-99EC-9CE596A896FB}"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38789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F711DA-82CB-44C8-99EC-9CE596A896FB}"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8352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0" y="1122363"/>
            <a:ext cx="91449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150" y="3602038"/>
            <a:ext cx="91449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873DC58-EAD8-4534-AA73-00822DDB4184}" type="datetime1">
              <a:rPr lang="zh-CN" altLang="en-US" smtClean="0"/>
              <a:t>2022/12/20</a:t>
            </a:fld>
            <a:endParaRPr lang="zh-CN" altLang="en-US"/>
          </a:p>
        </p:txBody>
      </p:sp>
      <p:sp>
        <p:nvSpPr>
          <p:cNvPr id="5" name="页脚占位符 4"/>
          <p:cNvSpPr>
            <a:spLocks noGrp="1"/>
          </p:cNvSpPr>
          <p:nvPr>
            <p:ph type="ftr" sz="quarter" idx="11"/>
          </p:nvPr>
        </p:nvSpPr>
        <p:spPr/>
        <p:txBody>
          <a:bodyPr/>
          <a:lstStyle/>
          <a:p>
            <a:endParaRPr lang="zh-CN" altLang="en-US"/>
          </a:p>
        </p:txBody>
      </p:sp>
    </p:spTree>
  </p:cSld>
  <p:clrMapOvr>
    <a:masterClrMapping/>
  </p:clrMapOv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2712DE-03B4-4B97-8AE6-785A93B9259B}" type="datetime1">
              <a:rPr lang="zh-CN" altLang="en-US" smtClean="0"/>
              <a:t>2022/12/20</a:t>
            </a:fld>
            <a:endParaRPr lang="zh-CN" altLang="en-US"/>
          </a:p>
        </p:txBody>
      </p:sp>
      <p:sp>
        <p:nvSpPr>
          <p:cNvPr id="5" name="页脚占位符 4"/>
          <p:cNvSpPr>
            <a:spLocks noGrp="1"/>
          </p:cNvSpPr>
          <p:nvPr>
            <p:ph type="ftr" sz="quarter" idx="11"/>
          </p:nvPr>
        </p:nvSpPr>
        <p:spPr/>
        <p:txBody>
          <a:bodyPr/>
          <a:lstStyle/>
          <a:p>
            <a:endParaRPr lang="zh-CN" altLang="en-US"/>
          </a:p>
        </p:txBody>
      </p:sp>
    </p:spTree>
  </p:cSld>
  <p:clrMapOvr>
    <a:masterClrMapping/>
  </p:clrMapOv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5761" y="365125"/>
            <a:ext cx="2629159"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85" y="365125"/>
            <a:ext cx="7735062"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91E24-6FC1-4E4E-9971-E4CD5FE5F949}" type="datetime1">
              <a:rPr lang="zh-CN" altLang="en-US" smtClean="0"/>
              <a:t>2022/12/20</a:t>
            </a:fld>
            <a:endParaRPr lang="zh-CN" altLang="en-US"/>
          </a:p>
        </p:txBody>
      </p:sp>
      <p:sp>
        <p:nvSpPr>
          <p:cNvPr id="5" name="页脚占位符 4"/>
          <p:cNvSpPr>
            <a:spLocks noGrp="1"/>
          </p:cNvSpPr>
          <p:nvPr>
            <p:ph type="ftr" sz="quarter" idx="11"/>
          </p:nvPr>
        </p:nvSpPr>
        <p:spPr/>
        <p:txBody>
          <a:bodyPr/>
          <a:lstStyle/>
          <a:p>
            <a:endParaRPr lang="zh-CN" altLang="en-US"/>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B5A7BC9-E8AC-4D10-82F7-693E1335A572}" type="datetime1">
              <a:rPr lang="zh-CN" altLang="en-US" smtClean="0"/>
              <a:t>2022/12/20</a:t>
            </a:fld>
            <a:endParaRPr lang="zh-CN" altLang="en-US"/>
          </a:p>
        </p:txBody>
      </p:sp>
      <p:sp>
        <p:nvSpPr>
          <p:cNvPr id="5" name="页脚占位符 4"/>
          <p:cNvSpPr>
            <a:spLocks noGrp="1"/>
          </p:cNvSpPr>
          <p:nvPr>
            <p:ph type="ftr" sz="quarter" idx="11"/>
          </p:nvPr>
        </p:nvSpPr>
        <p:spPr/>
        <p:txBody>
          <a:bodyPr/>
          <a:lstStyle/>
          <a:p>
            <a:endParaRPr lang="zh-CN" altLang="en-US"/>
          </a:p>
        </p:txBody>
      </p:sp>
    </p:spTree>
  </p:cSld>
  <p:clrMapOvr>
    <a:masterClrMapping/>
  </p:clrMapOv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933" y="1709742"/>
            <a:ext cx="10516635"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933" y="4589467"/>
            <a:ext cx="1051663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1977E11-35D3-4B12-8018-E4461208358D}" type="datetime1">
              <a:rPr lang="zh-CN" altLang="en-US" smtClean="0"/>
              <a:t>2022/12/20</a:t>
            </a:fld>
            <a:endParaRPr lang="zh-CN" altLang="en-US"/>
          </a:p>
        </p:txBody>
      </p:sp>
      <p:sp>
        <p:nvSpPr>
          <p:cNvPr id="5" name="页脚占位符 4"/>
          <p:cNvSpPr>
            <a:spLocks noGrp="1"/>
          </p:cNvSpPr>
          <p:nvPr>
            <p:ph type="ftr" sz="quarter" idx="11"/>
          </p:nvPr>
        </p:nvSpPr>
        <p:spPr/>
        <p:txBody>
          <a:bodyPr/>
          <a:lstStyle/>
          <a:p>
            <a:endParaRPr lang="zh-CN" altLang="en-US"/>
          </a:p>
        </p:txBody>
      </p:sp>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83" y="1825625"/>
            <a:ext cx="518211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808" y="1825625"/>
            <a:ext cx="518211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819A983-2F8B-45DA-83F6-D141C0B78E15}" type="datetime1">
              <a:rPr lang="zh-CN" altLang="en-US" smtClean="0"/>
              <a:t>2022/12/20</a:t>
            </a:fld>
            <a:endParaRPr lang="zh-CN" altLang="en-US"/>
          </a:p>
        </p:txBody>
      </p:sp>
      <p:sp>
        <p:nvSpPr>
          <p:cNvPr id="6" name="页脚占位符 5"/>
          <p:cNvSpPr>
            <a:spLocks noGrp="1"/>
          </p:cNvSpPr>
          <p:nvPr>
            <p:ph type="ftr" sz="quarter" idx="11"/>
          </p:nvPr>
        </p:nvSpPr>
        <p:spPr/>
        <p:txBody>
          <a:bodyPr/>
          <a:lstStyle/>
          <a:p>
            <a:endParaRPr lang="zh-CN" altLang="en-US"/>
          </a:p>
        </p:txBody>
      </p:sp>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71" y="365129"/>
            <a:ext cx="10516635"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872" y="1681163"/>
            <a:ext cx="515829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872" y="2505075"/>
            <a:ext cx="5158295"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810" y="1681163"/>
            <a:ext cx="518369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810" y="2505075"/>
            <a:ext cx="518369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6D3B0F9-93AA-491A-9F89-1BC9FAF8FDCA}" type="datetime1">
              <a:rPr lang="zh-CN" altLang="en-US" smtClean="0"/>
              <a:t>2022/12/20</a:t>
            </a:fld>
            <a:endParaRPr lang="zh-CN" altLang="en-US"/>
          </a:p>
        </p:txBody>
      </p:sp>
      <p:sp>
        <p:nvSpPr>
          <p:cNvPr id="8" name="页脚占位符 7"/>
          <p:cNvSpPr>
            <a:spLocks noGrp="1"/>
          </p:cNvSpPr>
          <p:nvPr>
            <p:ph type="ftr" sz="quarter" idx="11"/>
          </p:nvPr>
        </p:nvSpPr>
        <p:spPr/>
        <p:txBody>
          <a:bodyPr/>
          <a:lstStyle/>
          <a:p>
            <a:endParaRPr lang="zh-CN" altLang="en-US"/>
          </a:p>
        </p:txBody>
      </p:sp>
    </p:spTree>
  </p:cSld>
  <p:clrMapOvr>
    <a:masterClrMapping/>
  </p:clrMapOv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4E5C082-0917-4889-B7D2-8E9B307F7155}" type="datetime1">
              <a:rPr lang="zh-CN" altLang="en-US" smtClean="0"/>
              <a:t>2022/12/20</a:t>
            </a:fld>
            <a:endParaRPr lang="zh-CN" altLang="en-US"/>
          </a:p>
        </p:txBody>
      </p:sp>
      <p:sp>
        <p:nvSpPr>
          <p:cNvPr id="4" name="页脚占位符 3"/>
          <p:cNvSpPr>
            <a:spLocks noGrp="1"/>
          </p:cNvSpPr>
          <p:nvPr>
            <p:ph type="ftr" sz="quarter" idx="11"/>
          </p:nvPr>
        </p:nvSpPr>
        <p:spPr/>
        <p:txBody>
          <a:bodyPr/>
          <a:lstStyle/>
          <a:p>
            <a:endParaRPr lang="zh-CN" altLang="en-US"/>
          </a:p>
        </p:txBody>
      </p:sp>
    </p:spTree>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34144D-4AE9-453B-809F-C003F822AB81}" type="datetime1">
              <a:rPr lang="zh-CN" altLang="en-US" smtClean="0"/>
              <a:t>2022/12/20</a:t>
            </a:fld>
            <a:endParaRPr lang="zh-CN" altLang="en-US"/>
          </a:p>
        </p:txBody>
      </p:sp>
      <p:sp>
        <p:nvSpPr>
          <p:cNvPr id="3" name="页脚占位符 2"/>
          <p:cNvSpPr>
            <a:spLocks noGrp="1"/>
          </p:cNvSpPr>
          <p:nvPr>
            <p:ph type="ftr" sz="quarter" idx="11"/>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1" y="457200"/>
            <a:ext cx="3932624"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698" y="987429"/>
            <a:ext cx="617280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871" y="2057400"/>
            <a:ext cx="393262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9FDE47F-3279-498B-A055-D2517A3D094A}" type="datetime1">
              <a:rPr lang="zh-CN" altLang="en-US" smtClean="0"/>
              <a:t>2022/12/20</a:t>
            </a:fld>
            <a:endParaRPr lang="zh-CN" altLang="en-US"/>
          </a:p>
        </p:txBody>
      </p:sp>
      <p:sp>
        <p:nvSpPr>
          <p:cNvPr id="6" name="页脚占位符 5"/>
          <p:cNvSpPr>
            <a:spLocks noGrp="1"/>
          </p:cNvSpPr>
          <p:nvPr>
            <p:ph type="ftr" sz="quarter" idx="11"/>
          </p:nvPr>
        </p:nvSpPr>
        <p:spPr/>
        <p:txBody>
          <a:bodyPr/>
          <a:lstStyle/>
          <a:p>
            <a:endParaRPr lang="zh-CN" altLang="en-US"/>
          </a:p>
        </p:txBody>
      </p:sp>
    </p:spTree>
  </p:cSld>
  <p:clrMapOvr>
    <a:masterClrMapping/>
  </p:clrMapOv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1" y="457200"/>
            <a:ext cx="3932624"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698" y="987429"/>
            <a:ext cx="6172808"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871" y="2057400"/>
            <a:ext cx="393262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450340D-DB46-4791-AFE9-8038E05775D9}" type="datetime1">
              <a:rPr lang="zh-CN" altLang="en-US" smtClean="0"/>
              <a:t>2022/12/20</a:t>
            </a:fld>
            <a:endParaRPr lang="zh-CN" altLang="en-US"/>
          </a:p>
        </p:txBody>
      </p:sp>
      <p:sp>
        <p:nvSpPr>
          <p:cNvPr id="6" name="页脚占位符 5"/>
          <p:cNvSpPr>
            <a:spLocks noGrp="1"/>
          </p:cNvSpPr>
          <p:nvPr>
            <p:ph type="ftr" sz="quarter" idx="11"/>
          </p:nvPr>
        </p:nvSpPr>
        <p:spPr/>
        <p:txBody>
          <a:bodyPr/>
          <a:lstStyle/>
          <a:p>
            <a:endParaRPr lang="zh-CN" altLang="en-US"/>
          </a:p>
        </p:txBody>
      </p:sp>
    </p:spTree>
  </p:cSld>
  <p:clrMapOvr>
    <a:masterClrMapping/>
  </p:clrMapOvr>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83" y="365129"/>
            <a:ext cx="10516635"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83" y="1825625"/>
            <a:ext cx="10516635"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83" y="6356354"/>
            <a:ext cx="274347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AC42A-CF8A-4CE4-B2BD-2AF1F9B31D0A}" type="datetime1">
              <a:rPr lang="zh-CN" altLang="en-US" smtClean="0"/>
              <a:t>2022/12/20</a:t>
            </a:fld>
            <a:endParaRPr lang="zh-CN" altLang="en-US"/>
          </a:p>
        </p:txBody>
      </p:sp>
      <p:sp>
        <p:nvSpPr>
          <p:cNvPr id="5" name="页脚占位符 4"/>
          <p:cNvSpPr>
            <a:spLocks noGrp="1"/>
          </p:cNvSpPr>
          <p:nvPr>
            <p:ph type="ftr" sz="quarter" idx="3"/>
          </p:nvPr>
        </p:nvSpPr>
        <p:spPr>
          <a:xfrm>
            <a:off x="4038998" y="6356354"/>
            <a:ext cx="41152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7" name="文本框 6"/>
          <p:cNvSpPr txBox="1"/>
          <p:nvPr userDrawn="1"/>
        </p:nvSpPr>
        <p:spPr>
          <a:xfrm>
            <a:off x="8539278" y="6440273"/>
            <a:ext cx="2815640" cy="27559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fld id="{A8537B7A-7510-410A-AA53-45D600DA0276}" type="slidenum">
              <a:rPr lang="zh-CN" altLang="en-US" sz="1200" smtClean="0"/>
              <a:t>‹#›</a:t>
            </a:fld>
            <a:r>
              <a:rPr lang="en-US" altLang="zh-CN" sz="1200" dirty="0"/>
              <a:t>/23</a:t>
            </a:r>
            <a:endParaRPr lang="zh-CN" altLang="en-US" sz="12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3.png"/><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1.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t="21604" b="46967"/>
          <a:stretch>
            <a:fillRect/>
          </a:stretch>
        </p:blipFill>
        <p:spPr>
          <a:xfrm>
            <a:off x="603" y="1600204"/>
            <a:ext cx="12191999" cy="3545639"/>
          </a:xfrm>
          <a:prstGeom prst="rect">
            <a:avLst/>
          </a:prstGeom>
        </p:spPr>
      </p:pic>
      <p:sp>
        <p:nvSpPr>
          <p:cNvPr id="8" name="矩形 7"/>
          <p:cNvSpPr/>
          <p:nvPr/>
        </p:nvSpPr>
        <p:spPr>
          <a:xfrm>
            <a:off x="600" y="1600200"/>
            <a:ext cx="12191998" cy="3545639"/>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287740" y="2218857"/>
            <a:ext cx="11616510" cy="1569660"/>
          </a:xfrm>
          <a:prstGeom prst="rect">
            <a:avLst/>
          </a:prstGeom>
          <a:noFill/>
        </p:spPr>
        <p:txBody>
          <a:bodyPr wrap="square" rtlCol="0">
            <a:spAutoFit/>
          </a:bodyPr>
          <a:lstStyle/>
          <a:p>
            <a:pPr algn="ctr"/>
            <a:r>
              <a:rPr lang="en-US" altLang="zh-CN" sz="4800" b="1" dirty="0">
                <a:solidFill>
                  <a:schemeClr val="bg1">
                    <a:lumMod val="95000"/>
                  </a:schemeClr>
                </a:solidFill>
                <a:latin typeface="微软雅黑" panose="020B0503020204020204" pitchFamily="34" charset="-122"/>
                <a:ea typeface="微软雅黑" panose="020B0503020204020204" pitchFamily="34" charset="-122"/>
              </a:rPr>
              <a:t>Learning Multiagent Communication</a:t>
            </a:r>
          </a:p>
          <a:p>
            <a:pPr algn="ctr"/>
            <a:r>
              <a:rPr lang="en-US" altLang="zh-CN" sz="4800" b="1" dirty="0">
                <a:solidFill>
                  <a:schemeClr val="bg1">
                    <a:lumMod val="95000"/>
                  </a:schemeClr>
                </a:solidFill>
                <a:latin typeface="微软雅黑" panose="020B0503020204020204" pitchFamily="34" charset="-122"/>
                <a:ea typeface="微软雅黑" panose="020B0503020204020204" pitchFamily="34" charset="-122"/>
              </a:rPr>
              <a:t>With Backpropagation</a:t>
            </a:r>
          </a:p>
        </p:txBody>
      </p:sp>
      <p:sp>
        <p:nvSpPr>
          <p:cNvPr id="16" name="TextBox 10"/>
          <p:cNvSpPr txBox="1"/>
          <p:nvPr/>
        </p:nvSpPr>
        <p:spPr>
          <a:xfrm>
            <a:off x="4675900" y="4427066"/>
            <a:ext cx="2840192" cy="397510"/>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endParaRPr lang="en-US" altLang="zh-CN" dirty="0">
              <a:solidFill>
                <a:schemeClr val="bg1">
                  <a:lumMod val="95000"/>
                </a:schemeClr>
              </a:solidFill>
            </a:endParaRPr>
          </a:p>
        </p:txBody>
      </p:sp>
      <p:pic>
        <p:nvPicPr>
          <p:cNvPr id="19" name="图片 18"/>
          <p:cNvPicPr>
            <a:picLocks noChangeAspect="1"/>
          </p:cNvPicPr>
          <p:nvPr/>
        </p:nvPicPr>
        <p:blipFill rotWithShape="1">
          <a:blip r:embed="rId4" cstate="print">
            <a:extLst>
              <a:ext uri="{28A0092B-C50C-407E-A947-70E740481C1C}">
                <a14:useLocalDpi xmlns:a14="http://schemas.microsoft.com/office/drawing/2010/main" val="0"/>
              </a:ext>
            </a:extLst>
          </a:blip>
          <a:srcRect t="21200" r="2284" b="11992"/>
          <a:stretch>
            <a:fillRect/>
          </a:stretch>
        </p:blipFill>
        <p:spPr>
          <a:xfrm>
            <a:off x="4380099" y="184055"/>
            <a:ext cx="3433000" cy="1072663"/>
          </a:xfrm>
          <a:prstGeom prst="rect">
            <a:avLst/>
          </a:prstGeom>
        </p:spPr>
      </p:pic>
      <p:sp>
        <p:nvSpPr>
          <p:cNvPr id="9" name="TextBox 6"/>
          <p:cNvSpPr txBox="1"/>
          <p:nvPr/>
        </p:nvSpPr>
        <p:spPr>
          <a:xfrm>
            <a:off x="2864039" y="6093487"/>
            <a:ext cx="6772961"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buClrTx/>
              <a:buSzTx/>
              <a:buFontTx/>
            </a:pPr>
            <a:r>
              <a:rPr lang="zh-CN" altLang="en-US" b="1" dirty="0">
                <a:solidFill>
                  <a:srgbClr val="014723"/>
                </a:solidFill>
                <a:latin typeface="微软雅黑" panose="020B0503020204020204" pitchFamily="34" charset="-122"/>
                <a:ea typeface="微软雅黑" panose="020B0503020204020204" pitchFamily="34" charset="-122"/>
              </a:rPr>
              <a:t>汇报</a:t>
            </a:r>
            <a:r>
              <a:rPr lang="zh-CN" altLang="en-US" dirty="0">
                <a:solidFill>
                  <a:srgbClr val="014723"/>
                </a:solidFill>
                <a:latin typeface="微软雅黑" panose="020B0503020204020204" pitchFamily="34" charset="-122"/>
                <a:ea typeface="微软雅黑" panose="020B0503020204020204" pitchFamily="34" charset="-122"/>
              </a:rPr>
              <a:t>：储致远</a:t>
            </a:r>
            <a:r>
              <a:rPr lang="en-US" altLang="zh-CN" dirty="0">
                <a:solidFill>
                  <a:srgbClr val="014723"/>
                </a:solidFill>
                <a:latin typeface="微软雅黑" panose="020B0503020204020204" pitchFamily="34" charset="-122"/>
                <a:ea typeface="微软雅黑" panose="020B0503020204020204" pitchFamily="34" charset="-122"/>
              </a:rPr>
              <a:t>20337184</a:t>
            </a:r>
            <a:r>
              <a:rPr lang="zh-CN" altLang="en-US" dirty="0">
                <a:solidFill>
                  <a:srgbClr val="014723"/>
                </a:solidFill>
                <a:latin typeface="微软雅黑" panose="020B0503020204020204" pitchFamily="34" charset="-122"/>
                <a:ea typeface="微软雅黑" panose="020B0503020204020204" pitchFamily="34" charset="-122"/>
              </a:rPr>
              <a:t> 俞泽斌</a:t>
            </a:r>
            <a:r>
              <a:rPr lang="en-US" altLang="zh-CN" dirty="0">
                <a:solidFill>
                  <a:srgbClr val="014723"/>
                </a:solidFill>
                <a:latin typeface="微软雅黑" panose="020B0503020204020204" pitchFamily="34" charset="-122"/>
                <a:ea typeface="微软雅黑" panose="020B0503020204020204" pitchFamily="34" charset="-122"/>
              </a:rPr>
              <a:t>20337263 </a:t>
            </a:r>
            <a:r>
              <a:rPr lang="zh-CN" altLang="en-US" dirty="0">
                <a:solidFill>
                  <a:srgbClr val="014723"/>
                </a:solidFill>
                <a:latin typeface="微软雅黑" panose="020B0503020204020204" pitchFamily="34" charset="-122"/>
                <a:ea typeface="微软雅黑" panose="020B0503020204020204" pitchFamily="34" charset="-122"/>
              </a:rPr>
              <a:t>张祺</a:t>
            </a:r>
            <a:r>
              <a:rPr lang="en-US" altLang="zh-CN" dirty="0">
                <a:solidFill>
                  <a:srgbClr val="014723"/>
                </a:solidFill>
                <a:latin typeface="微软雅黑" panose="020B0503020204020204" pitchFamily="34" charset="-122"/>
                <a:ea typeface="微软雅黑" panose="020B0503020204020204" pitchFamily="34" charset="-122"/>
              </a:rPr>
              <a:t>20337267</a:t>
            </a:r>
            <a:endParaRPr lang="zh-CN" altLang="en-US" dirty="0">
              <a:solidFill>
                <a:srgbClr val="01472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599397" y="5306993"/>
            <a:ext cx="7260388" cy="707886"/>
          </a:xfrm>
          <a:prstGeom prst="rect">
            <a:avLst/>
          </a:prstGeom>
          <a:noFill/>
        </p:spPr>
        <p:txBody>
          <a:bodyPr wrap="square" rtlCol="0">
            <a:spAutoFit/>
          </a:bodyPr>
          <a:lstStyle/>
          <a:p>
            <a:pPr algn="ctr"/>
            <a:r>
              <a:rPr lang="zh-CN" altLang="en-US" sz="2000" dirty="0">
                <a:solidFill>
                  <a:srgbClr val="014723"/>
                </a:solidFill>
                <a:latin typeface="微软雅黑" panose="020B0503020204020204" pitchFamily="34" charset="-122"/>
                <a:ea typeface="微软雅黑" panose="020B0503020204020204" pitchFamily="34" charset="-122"/>
              </a:rPr>
              <a:t>课题指导：梁泳恒</a:t>
            </a:r>
            <a:endParaRPr lang="en-US" sz="2000" dirty="0">
              <a:solidFill>
                <a:srgbClr val="014723"/>
              </a:solidFill>
              <a:latin typeface="微软雅黑" panose="020B0503020204020204" pitchFamily="34" charset="-122"/>
              <a:ea typeface="微软雅黑" panose="020B0503020204020204" pitchFamily="34" charset="-122"/>
            </a:endParaRPr>
          </a:p>
          <a:p>
            <a:pPr algn="ctr"/>
            <a:r>
              <a:rPr lang="zh-CN" altLang="en-US" sz="2000" dirty="0">
                <a:solidFill>
                  <a:srgbClr val="014723"/>
                </a:solidFill>
                <a:latin typeface="微软雅黑" panose="020B0503020204020204" pitchFamily="34" charset="-122"/>
                <a:ea typeface="微软雅黑" panose="020B0503020204020204" pitchFamily="34" charset="-122"/>
              </a:rPr>
              <a:t>来源：</a:t>
            </a:r>
            <a:r>
              <a:rPr lang="en-US" altLang="zh-CN" sz="2000" dirty="0">
                <a:solidFill>
                  <a:srgbClr val="014723"/>
                </a:solidFill>
                <a:latin typeface="微软雅黑" panose="020B0503020204020204" pitchFamily="34" charset="-122"/>
                <a:ea typeface="微软雅黑" panose="020B0503020204020204" pitchFamily="34" charset="-122"/>
              </a:rPr>
              <a:t> Neural Information Processing Systems 29</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1" y="-274792"/>
            <a:ext cx="2508327" cy="1146352"/>
          </a:xfrm>
          <a:prstGeom prst="rect">
            <a:avLst/>
          </a:prstGeom>
        </p:spPr>
      </p:pic>
      <p:cxnSp>
        <p:nvCxnSpPr>
          <p:cNvPr id="94" name="直接连接符 93"/>
          <p:cNvCxnSpPr/>
          <p:nvPr/>
        </p:nvCxnSpPr>
        <p:spPr>
          <a:xfrm>
            <a:off x="374015" y="1524635"/>
            <a:ext cx="3909060" cy="12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5" name="TextBox 6"/>
          <p:cNvSpPr txBox="1"/>
          <p:nvPr/>
        </p:nvSpPr>
        <p:spPr>
          <a:xfrm>
            <a:off x="374015" y="1019175"/>
            <a:ext cx="3259455" cy="525780"/>
          </a:xfrm>
          <a:prstGeom prst="rect">
            <a:avLst/>
          </a:prstGeom>
          <a:noFill/>
        </p:spPr>
        <p:txBody>
          <a:bodyPr wrap="square" lIns="0" tIns="48000" rIns="0" bIns="48000" rtlCol="0">
            <a:spAutoFit/>
          </a:bodyPr>
          <a:lstStyle/>
          <a:p>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相关工作</a:t>
            </a:r>
          </a:p>
        </p:txBody>
      </p:sp>
      <p:cxnSp>
        <p:nvCxnSpPr>
          <p:cNvPr id="88" name="直接连接符 87"/>
          <p:cNvCxnSpPr/>
          <p:nvPr/>
        </p:nvCxnSpPr>
        <p:spPr>
          <a:xfrm>
            <a:off x="9643861"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5372111" y="-357"/>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98" name="TextBox 6"/>
          <p:cNvSpPr txBox="1"/>
          <p:nvPr/>
        </p:nvSpPr>
        <p:spPr>
          <a:xfrm>
            <a:off x="3632771" y="224422"/>
            <a:ext cx="1450548"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Introduction</a:t>
            </a:r>
          </a:p>
        </p:txBody>
      </p:sp>
      <p:sp>
        <p:nvSpPr>
          <p:cNvPr id="103" name="TextBox 7"/>
          <p:cNvSpPr txBox="1"/>
          <p:nvPr/>
        </p:nvSpPr>
        <p:spPr>
          <a:xfrm>
            <a:off x="5812270" y="100953"/>
            <a:ext cx="1427619" cy="589380"/>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Related</a:t>
            </a:r>
          </a:p>
          <a:p>
            <a:pPr algn="ctr"/>
            <a:r>
              <a:rPr lang="en-US" altLang="zh-CN" sz="1600" b="1" dirty="0">
                <a:solidFill>
                  <a:schemeClr val="bg1"/>
                </a:solidFill>
                <a:latin typeface="微软雅黑" panose="020B0503020204020204" pitchFamily="34" charset="-122"/>
                <a:ea typeface="微软雅黑" panose="020B0503020204020204" pitchFamily="34" charset="-122"/>
              </a:rPr>
              <a:t>work</a:t>
            </a:r>
          </a:p>
        </p:txBody>
      </p:sp>
      <p:cxnSp>
        <p:nvCxnSpPr>
          <p:cNvPr id="106" name="直接连接符 105"/>
          <p:cNvCxnSpPr/>
          <p:nvPr/>
        </p:nvCxnSpPr>
        <p:spPr>
          <a:xfrm>
            <a:off x="75035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5ED2995A-1C3A-A2FC-E749-79C56CE6CE2C}"/>
              </a:ext>
            </a:extLst>
          </p:cNvPr>
          <p:cNvSpPr txBox="1"/>
          <p:nvPr/>
        </p:nvSpPr>
        <p:spPr>
          <a:xfrm>
            <a:off x="613055" y="2718931"/>
            <a:ext cx="6329362" cy="1015663"/>
          </a:xfrm>
          <a:prstGeom prst="rect">
            <a:avLst/>
          </a:prstGeom>
          <a:noFill/>
        </p:spPr>
        <p:txBody>
          <a:bodyPr wrap="square">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其他应用于多智能体领域的</a:t>
            </a:r>
            <a:r>
              <a:rPr lang="zh-CN" altLang="en-US" sz="2000" dirty="0"/>
              <a:t>深度网络与强化学习，如围棋和</a:t>
            </a:r>
            <a:r>
              <a:rPr lang="en-US" altLang="zh-CN" sz="2000" dirty="0"/>
              <a:t>Atari</a:t>
            </a:r>
            <a:r>
              <a:rPr lang="zh-CN" altLang="en-US" sz="2000" dirty="0"/>
              <a:t>游戏</a:t>
            </a:r>
            <a:endParaRPr lang="en-US" altLang="zh-CN" sz="2000" dirty="0"/>
          </a:p>
          <a:p>
            <a:r>
              <a:rPr lang="zh-CN" altLang="en-US" sz="2000" dirty="0">
                <a:latin typeface="黑体" panose="02010609060101010101" pitchFamily="49" charset="-122"/>
                <a:ea typeface="黑体" panose="02010609060101010101" pitchFamily="49" charset="-122"/>
                <a:cs typeface="黑体" panose="02010609060101010101" pitchFamily="49" charset="-122"/>
              </a:rPr>
              <a:t>特点：假设环境完全可见并缺乏交流</a:t>
            </a:r>
          </a:p>
        </p:txBody>
      </p:sp>
      <p:sp>
        <p:nvSpPr>
          <p:cNvPr id="2" name="文本框 1">
            <a:extLst>
              <a:ext uri="{FF2B5EF4-FFF2-40B4-BE49-F238E27FC236}">
                <a16:creationId xmlns:a16="http://schemas.microsoft.com/office/drawing/2014/main" id="{FFD5AED8-AAB1-40DC-9B89-86A1AE95DA9E}"/>
              </a:ext>
            </a:extLst>
          </p:cNvPr>
          <p:cNvSpPr txBox="1"/>
          <p:nvPr/>
        </p:nvSpPr>
        <p:spPr>
          <a:xfrm>
            <a:off x="613055" y="2163181"/>
            <a:ext cx="6329362" cy="400110"/>
          </a:xfrm>
          <a:prstGeom prst="rect">
            <a:avLst/>
          </a:prstGeom>
          <a:noFill/>
        </p:spPr>
        <p:txBody>
          <a:bodyPr wrap="square">
            <a:spAutoFit/>
          </a:bodyPr>
          <a:lstStyle/>
          <a:p>
            <a:r>
              <a:rPr lang="en-US" altLang="zh-CN" sz="2000" dirty="0">
                <a:latin typeface="黑体" panose="02010609060101010101" pitchFamily="49" charset="-122"/>
                <a:ea typeface="黑体" panose="02010609060101010101" pitchFamily="49" charset="-122"/>
                <a:cs typeface="黑体" panose="02010609060101010101" pitchFamily="49" charset="-122"/>
              </a:rPr>
              <a:t>CommNet</a:t>
            </a:r>
            <a:r>
              <a:rPr lang="zh-CN" altLang="en-US" sz="2000" dirty="0">
                <a:latin typeface="黑体" panose="02010609060101010101" pitchFamily="49" charset="-122"/>
                <a:ea typeface="黑体" panose="02010609060101010101" pitchFamily="49" charset="-122"/>
                <a:cs typeface="黑体" panose="02010609060101010101" pitchFamily="49" charset="-122"/>
              </a:rPr>
              <a:t>模型结合了深度学习与强化学习</a:t>
            </a:r>
          </a:p>
        </p:txBody>
      </p:sp>
      <p:sp>
        <p:nvSpPr>
          <p:cNvPr id="3" name="文本框 2">
            <a:extLst>
              <a:ext uri="{FF2B5EF4-FFF2-40B4-BE49-F238E27FC236}">
                <a16:creationId xmlns:a16="http://schemas.microsoft.com/office/drawing/2014/main" id="{37464762-BD6C-33A5-AEDD-D48818E2F79A}"/>
              </a:ext>
            </a:extLst>
          </p:cNvPr>
          <p:cNvSpPr txBox="1"/>
          <p:nvPr/>
        </p:nvSpPr>
        <p:spPr>
          <a:xfrm>
            <a:off x="613055" y="4202376"/>
            <a:ext cx="6329362" cy="400110"/>
          </a:xfrm>
          <a:prstGeom prst="rect">
            <a:avLst/>
          </a:prstGeom>
          <a:noFill/>
        </p:spPr>
        <p:txBody>
          <a:bodyPr wrap="square">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多智能体强化学习（</a:t>
            </a:r>
            <a:r>
              <a:rPr lang="en-US" altLang="zh-CN" sz="2000" dirty="0">
                <a:latin typeface="黑体" panose="02010609060101010101" pitchFamily="49" charset="-122"/>
                <a:ea typeface="黑体" panose="02010609060101010101" pitchFamily="49" charset="-122"/>
                <a:cs typeface="黑体" panose="02010609060101010101" pitchFamily="49" charset="-122"/>
              </a:rPr>
              <a:t>MARL</a:t>
            </a:r>
            <a:r>
              <a:rPr lang="zh-CN" altLang="en-US" sz="2000" dirty="0">
                <a:latin typeface="黑体" panose="02010609060101010101" pitchFamily="49" charset="-122"/>
                <a:ea typeface="黑体" panose="02010609060101010101" pitchFamily="49" charset="-122"/>
                <a:cs typeface="黑体" panose="02010609060101010101" pitchFamily="49" charset="-122"/>
              </a:rPr>
              <a:t>）</a:t>
            </a:r>
          </a:p>
        </p:txBody>
      </p:sp>
      <p:sp>
        <p:nvSpPr>
          <p:cNvPr id="6" name="文本框 5">
            <a:extLst>
              <a:ext uri="{FF2B5EF4-FFF2-40B4-BE49-F238E27FC236}">
                <a16:creationId xmlns:a16="http://schemas.microsoft.com/office/drawing/2014/main" id="{5E02E3DB-8D01-0305-C6BC-450C7F1A0AC0}"/>
              </a:ext>
            </a:extLst>
          </p:cNvPr>
          <p:cNvSpPr txBox="1"/>
          <p:nvPr/>
        </p:nvSpPr>
        <p:spPr>
          <a:xfrm>
            <a:off x="613055" y="4625479"/>
            <a:ext cx="6329362" cy="707886"/>
          </a:xfrm>
          <a:prstGeom prst="rect">
            <a:avLst/>
          </a:prstGeom>
          <a:noFill/>
        </p:spPr>
        <p:txBody>
          <a:bodyPr wrap="square">
            <a:spAutoFit/>
          </a:bodyPr>
          <a:lstStyle/>
          <a:p>
            <a:r>
              <a:rPr lang="en-US" altLang="zh-CN" sz="2000" dirty="0">
                <a:latin typeface="黑体" panose="02010609060101010101" pitchFamily="49" charset="-122"/>
                <a:ea typeface="黑体" panose="02010609060101010101" pitchFamily="49" charset="-122"/>
                <a:cs typeface="黑体" panose="02010609060101010101" pitchFamily="49" charset="-122"/>
              </a:rPr>
              <a:t>1</a:t>
            </a:r>
            <a:r>
              <a:rPr lang="zh-CN" altLang="en-US" sz="2000" dirty="0">
                <a:latin typeface="黑体" panose="02010609060101010101" pitchFamily="49" charset="-122"/>
                <a:ea typeface="黑体" panose="02010609060101010101" pitchFamily="49" charset="-122"/>
                <a:cs typeface="黑体" panose="02010609060101010101" pitchFamily="49" charset="-122"/>
              </a:rPr>
              <a:t>、在完全合作的算法中通过对其他智能体和环境的可见性做出强有力的假设来避免通信的需要</a:t>
            </a:r>
          </a:p>
        </p:txBody>
      </p:sp>
      <p:sp>
        <p:nvSpPr>
          <p:cNvPr id="7" name="文本框 6">
            <a:extLst>
              <a:ext uri="{FF2B5EF4-FFF2-40B4-BE49-F238E27FC236}">
                <a16:creationId xmlns:a16="http://schemas.microsoft.com/office/drawing/2014/main" id="{2399226B-85B1-7A96-B727-3C7C3DF4C1DB}"/>
              </a:ext>
            </a:extLst>
          </p:cNvPr>
          <p:cNvSpPr txBox="1"/>
          <p:nvPr/>
        </p:nvSpPr>
        <p:spPr>
          <a:xfrm>
            <a:off x="613055" y="5438715"/>
            <a:ext cx="6329362" cy="400110"/>
          </a:xfrm>
          <a:prstGeom prst="rect">
            <a:avLst/>
          </a:prstGeom>
          <a:noFill/>
        </p:spPr>
        <p:txBody>
          <a:bodyPr wrap="square">
            <a:spAutoFit/>
          </a:bodyPr>
          <a:lstStyle/>
          <a:p>
            <a:r>
              <a:rPr lang="en-US" altLang="zh-CN" sz="2000" dirty="0">
                <a:latin typeface="黑体" panose="02010609060101010101" pitchFamily="49" charset="-122"/>
                <a:ea typeface="黑体" panose="02010609060101010101" pitchFamily="49" charset="-122"/>
                <a:cs typeface="黑体" panose="02010609060101010101" pitchFamily="49" charset="-122"/>
              </a:rPr>
              <a:t>2</a:t>
            </a:r>
            <a:r>
              <a:rPr lang="zh-CN" altLang="en-US" sz="2000" dirty="0">
                <a:latin typeface="黑体" panose="02010609060101010101" pitchFamily="49" charset="-122"/>
                <a:ea typeface="黑体" panose="02010609060101010101" pitchFamily="49" charset="-122"/>
                <a:cs typeface="黑体" panose="02010609060101010101" pitchFamily="49" charset="-122"/>
              </a:rPr>
              <a:t>、使用通信，但有个预先确定的协议</a:t>
            </a:r>
          </a:p>
        </p:txBody>
      </p:sp>
      <p:sp>
        <p:nvSpPr>
          <p:cNvPr id="9" name="TextBox 9">
            <a:extLst>
              <a:ext uri="{FF2B5EF4-FFF2-40B4-BE49-F238E27FC236}">
                <a16:creationId xmlns:a16="http://schemas.microsoft.com/office/drawing/2014/main" id="{D12502BD-A925-0617-1023-25E4B36575A8}"/>
              </a:ext>
            </a:extLst>
          </p:cNvPr>
          <p:cNvSpPr txBox="1"/>
          <p:nvPr/>
        </p:nvSpPr>
        <p:spPr>
          <a:xfrm>
            <a:off x="7637345" y="224422"/>
            <a:ext cx="1872741"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Experiment</a:t>
            </a:r>
          </a:p>
        </p:txBody>
      </p:sp>
      <p:sp>
        <p:nvSpPr>
          <p:cNvPr id="11" name="TextBox 10">
            <a:extLst>
              <a:ext uri="{FF2B5EF4-FFF2-40B4-BE49-F238E27FC236}">
                <a16:creationId xmlns:a16="http://schemas.microsoft.com/office/drawing/2014/main" id="{F0F8702E-627E-69BA-87B0-7AD328A3AEEC}"/>
              </a:ext>
            </a:extLst>
          </p:cNvPr>
          <p:cNvSpPr txBox="1"/>
          <p:nvPr/>
        </p:nvSpPr>
        <p:spPr>
          <a:xfrm>
            <a:off x="9822043" y="224423"/>
            <a:ext cx="1753369"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sym typeface="+mn-ea"/>
              </a:rPr>
              <a:t>Conclusion</a:t>
            </a:r>
          </a:p>
        </p:txBody>
      </p:sp>
    </p:spTree>
    <p:extLst>
      <p:ext uri="{BB962C8B-B14F-4D97-AF65-F5344CB8AC3E}">
        <p14:creationId xmlns:p14="http://schemas.microsoft.com/office/powerpoint/2010/main" val="987127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
            <a:extLst>
              <a:ext uri="{FF2B5EF4-FFF2-40B4-BE49-F238E27FC236}">
                <a16:creationId xmlns:a16="http://schemas.microsoft.com/office/drawing/2014/main" id="{FB6228F3-FBED-11AA-85CA-2B7D029951BF}"/>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16" name="直接连接符 15">
            <a:extLst>
              <a:ext uri="{FF2B5EF4-FFF2-40B4-BE49-F238E27FC236}">
                <a16:creationId xmlns:a16="http://schemas.microsoft.com/office/drawing/2014/main" id="{3E91AE96-32D0-47A9-CF55-321993CA88C5}"/>
              </a:ext>
            </a:extLst>
          </p:cNvPr>
          <p:cNvCxnSpPr/>
          <p:nvPr/>
        </p:nvCxnSpPr>
        <p:spPr>
          <a:xfrm>
            <a:off x="9643861"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30C9ED7D-D7B7-A71A-084C-E192807F42A7}"/>
              </a:ext>
            </a:extLst>
          </p:cNvPr>
          <p:cNvSpPr/>
          <p:nvPr/>
        </p:nvSpPr>
        <p:spPr>
          <a:xfrm>
            <a:off x="5372111" y="-357"/>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8" name="TextBox 6">
            <a:extLst>
              <a:ext uri="{FF2B5EF4-FFF2-40B4-BE49-F238E27FC236}">
                <a16:creationId xmlns:a16="http://schemas.microsoft.com/office/drawing/2014/main" id="{4BAE6917-0A09-1CF0-F429-25800D3B0AD1}"/>
              </a:ext>
            </a:extLst>
          </p:cNvPr>
          <p:cNvSpPr txBox="1"/>
          <p:nvPr/>
        </p:nvSpPr>
        <p:spPr>
          <a:xfrm>
            <a:off x="3632771" y="224422"/>
            <a:ext cx="1450548"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Introduction</a:t>
            </a:r>
          </a:p>
        </p:txBody>
      </p:sp>
      <p:sp>
        <p:nvSpPr>
          <p:cNvPr id="19" name="TextBox 7">
            <a:extLst>
              <a:ext uri="{FF2B5EF4-FFF2-40B4-BE49-F238E27FC236}">
                <a16:creationId xmlns:a16="http://schemas.microsoft.com/office/drawing/2014/main" id="{85EF6FBC-545F-5E9B-3295-279F01DEEC99}"/>
              </a:ext>
            </a:extLst>
          </p:cNvPr>
          <p:cNvSpPr txBox="1"/>
          <p:nvPr/>
        </p:nvSpPr>
        <p:spPr>
          <a:xfrm>
            <a:off x="5812270" y="100953"/>
            <a:ext cx="1427619" cy="589380"/>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Related</a:t>
            </a:r>
          </a:p>
          <a:p>
            <a:pPr algn="ctr"/>
            <a:r>
              <a:rPr lang="en-US" altLang="zh-CN" sz="1600" b="1" dirty="0">
                <a:solidFill>
                  <a:schemeClr val="bg1"/>
                </a:solidFill>
                <a:latin typeface="微软雅黑" panose="020B0503020204020204" pitchFamily="34" charset="-122"/>
                <a:ea typeface="微软雅黑" panose="020B0503020204020204" pitchFamily="34" charset="-122"/>
              </a:rPr>
              <a:t>work</a:t>
            </a:r>
          </a:p>
        </p:txBody>
      </p:sp>
      <p:sp>
        <p:nvSpPr>
          <p:cNvPr id="20" name="TextBox 9">
            <a:extLst>
              <a:ext uri="{FF2B5EF4-FFF2-40B4-BE49-F238E27FC236}">
                <a16:creationId xmlns:a16="http://schemas.microsoft.com/office/drawing/2014/main" id="{77ABC0A5-5D43-6076-795C-4426A7A11269}"/>
              </a:ext>
            </a:extLst>
          </p:cNvPr>
          <p:cNvSpPr txBox="1"/>
          <p:nvPr/>
        </p:nvSpPr>
        <p:spPr>
          <a:xfrm>
            <a:off x="7637345" y="224422"/>
            <a:ext cx="1872741"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Experiment</a:t>
            </a:r>
          </a:p>
        </p:txBody>
      </p:sp>
      <p:cxnSp>
        <p:nvCxnSpPr>
          <p:cNvPr id="23" name="直接连接符 22">
            <a:extLst>
              <a:ext uri="{FF2B5EF4-FFF2-40B4-BE49-F238E27FC236}">
                <a16:creationId xmlns:a16="http://schemas.microsoft.com/office/drawing/2014/main" id="{7A7BDD21-BF20-04A3-4703-ED66C9B3730B}"/>
              </a:ext>
            </a:extLst>
          </p:cNvPr>
          <p:cNvCxnSpPr/>
          <p:nvPr/>
        </p:nvCxnSpPr>
        <p:spPr>
          <a:xfrm>
            <a:off x="75035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1" y="-274792"/>
            <a:ext cx="2508327" cy="1146352"/>
          </a:xfrm>
          <a:prstGeom prst="rect">
            <a:avLst/>
          </a:prstGeom>
        </p:spPr>
      </p:pic>
      <p:cxnSp>
        <p:nvCxnSpPr>
          <p:cNvPr id="94" name="直接连接符 93"/>
          <p:cNvCxnSpPr/>
          <p:nvPr/>
        </p:nvCxnSpPr>
        <p:spPr>
          <a:xfrm>
            <a:off x="374015" y="1524635"/>
            <a:ext cx="3909060" cy="12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6BF65C3E-8C10-EB57-3F7B-963B7642E398}"/>
              </a:ext>
            </a:extLst>
          </p:cNvPr>
          <p:cNvSpPr txBox="1"/>
          <p:nvPr/>
        </p:nvSpPr>
        <p:spPr>
          <a:xfrm>
            <a:off x="468090" y="1028808"/>
            <a:ext cx="5078931" cy="466269"/>
          </a:xfrm>
          <a:prstGeom prst="rect">
            <a:avLst/>
          </a:prstGeom>
          <a:noFill/>
        </p:spPr>
        <p:txBody>
          <a:bodyPr wrap="square" lIns="0" tIns="48000" rIns="0" bIns="48000" rtlCol="0">
            <a:spAutoFit/>
          </a:bodyPr>
          <a:lstStyle/>
          <a:p>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相关工作</a:t>
            </a:r>
          </a:p>
        </p:txBody>
      </p:sp>
      <p:sp>
        <p:nvSpPr>
          <p:cNvPr id="11" name="文本框 10">
            <a:extLst>
              <a:ext uri="{FF2B5EF4-FFF2-40B4-BE49-F238E27FC236}">
                <a16:creationId xmlns:a16="http://schemas.microsoft.com/office/drawing/2014/main" id="{23A76900-3C22-EE95-520E-BD85F8C68AB0}"/>
              </a:ext>
            </a:extLst>
          </p:cNvPr>
          <p:cNvSpPr txBox="1"/>
          <p:nvPr/>
        </p:nvSpPr>
        <p:spPr>
          <a:xfrm>
            <a:off x="468090" y="3289454"/>
            <a:ext cx="6329362" cy="400110"/>
          </a:xfrm>
          <a:prstGeom prst="rect">
            <a:avLst/>
          </a:prstGeom>
          <a:noFill/>
        </p:spPr>
        <p:txBody>
          <a:bodyPr wrap="square">
            <a:spAutoFit/>
          </a:bodyPr>
          <a:lstStyle/>
          <a:p>
            <a:r>
              <a:rPr lang="en-US" altLang="zh-CN" sz="2000" dirty="0">
                <a:latin typeface="黑体" panose="02010609060101010101" pitchFamily="49" charset="-122"/>
                <a:ea typeface="黑体" panose="02010609060101010101" pitchFamily="49" charset="-122"/>
                <a:cs typeface="黑体" panose="02010609060101010101" pitchFamily="49" charset="-122"/>
              </a:rPr>
              <a:t>1</a:t>
            </a:r>
            <a:r>
              <a:rPr lang="zh-CN" altLang="en-US" sz="2000" dirty="0">
                <a:latin typeface="黑体" panose="02010609060101010101" pitchFamily="49" charset="-122"/>
                <a:ea typeface="黑体" panose="02010609060101010101" pitchFamily="49" charset="-122"/>
                <a:cs typeface="黑体" panose="02010609060101010101" pitchFamily="49" charset="-122"/>
              </a:rPr>
              <a:t>）分布式表格</a:t>
            </a:r>
            <a:r>
              <a:rPr lang="en-US" altLang="zh-CN" sz="2000" dirty="0">
                <a:latin typeface="黑体" panose="02010609060101010101" pitchFamily="49" charset="-122"/>
                <a:ea typeface="黑体" panose="02010609060101010101" pitchFamily="49" charset="-122"/>
                <a:cs typeface="黑体" panose="02010609060101010101" pitchFamily="49" charset="-122"/>
              </a:rPr>
              <a:t>-</a:t>
            </a:r>
            <a:r>
              <a:rPr lang="zh-CN" altLang="en-US" sz="2000" dirty="0">
                <a:latin typeface="黑体" panose="02010609060101010101" pitchFamily="49" charset="-122"/>
                <a:ea typeface="黑体" panose="02010609060101010101" pitchFamily="49" charset="-122"/>
                <a:cs typeface="黑体" panose="02010609060101010101" pitchFamily="49" charset="-122"/>
              </a:rPr>
              <a:t>强化学习 </a:t>
            </a:r>
          </a:p>
        </p:txBody>
      </p:sp>
      <p:sp>
        <p:nvSpPr>
          <p:cNvPr id="13" name="文本框 12">
            <a:extLst>
              <a:ext uri="{FF2B5EF4-FFF2-40B4-BE49-F238E27FC236}">
                <a16:creationId xmlns:a16="http://schemas.microsoft.com/office/drawing/2014/main" id="{C9AB20EC-EC3D-EC3F-734F-A789EA6392E1}"/>
              </a:ext>
            </a:extLst>
          </p:cNvPr>
          <p:cNvSpPr txBox="1"/>
          <p:nvPr/>
        </p:nvSpPr>
        <p:spPr>
          <a:xfrm>
            <a:off x="468090" y="3926729"/>
            <a:ext cx="6329362" cy="400110"/>
          </a:xfrm>
          <a:prstGeom prst="rect">
            <a:avLst/>
          </a:prstGeom>
          <a:noFill/>
        </p:spPr>
        <p:txBody>
          <a:bodyPr wrap="square">
            <a:spAutoFit/>
          </a:bodyPr>
          <a:lstStyle/>
          <a:p>
            <a:r>
              <a:rPr lang="en-US" altLang="zh-CN" sz="2000" dirty="0">
                <a:latin typeface="黑体" panose="02010609060101010101" pitchFamily="49" charset="-122"/>
                <a:ea typeface="黑体" panose="02010609060101010101" pitchFamily="49" charset="-122"/>
                <a:cs typeface="黑体" panose="02010609060101010101" pitchFamily="49" charset="-122"/>
              </a:rPr>
              <a:t>2</a:t>
            </a:r>
            <a:r>
              <a:rPr lang="zh-CN" altLang="en-US" sz="2000" dirty="0">
                <a:latin typeface="黑体" panose="02010609060101010101" pitchFamily="49" charset="-122"/>
                <a:ea typeface="黑体" panose="02010609060101010101" pitchFamily="49" charset="-122"/>
                <a:cs typeface="黑体" panose="02010609060101010101" pitchFamily="49" charset="-122"/>
              </a:rPr>
              <a:t>）进化算法</a:t>
            </a:r>
          </a:p>
        </p:txBody>
      </p:sp>
      <p:sp>
        <p:nvSpPr>
          <p:cNvPr id="14" name="文本框 13">
            <a:extLst>
              <a:ext uri="{FF2B5EF4-FFF2-40B4-BE49-F238E27FC236}">
                <a16:creationId xmlns:a16="http://schemas.microsoft.com/office/drawing/2014/main" id="{D93A39EE-DF65-F8F7-07E5-577031B7E4F1}"/>
              </a:ext>
            </a:extLst>
          </p:cNvPr>
          <p:cNvSpPr txBox="1"/>
          <p:nvPr/>
        </p:nvSpPr>
        <p:spPr>
          <a:xfrm>
            <a:off x="477181" y="4486351"/>
            <a:ext cx="6329362" cy="707886"/>
          </a:xfrm>
          <a:prstGeom prst="rect">
            <a:avLst/>
          </a:prstGeom>
          <a:noFill/>
        </p:spPr>
        <p:txBody>
          <a:bodyPr wrap="square">
            <a:spAutoFit/>
          </a:bodyPr>
          <a:lstStyle/>
          <a:p>
            <a:r>
              <a:rPr lang="en-US" altLang="zh-CN" sz="2000" dirty="0">
                <a:latin typeface="黑体" panose="02010609060101010101" pitchFamily="49" charset="-122"/>
                <a:ea typeface="黑体" panose="02010609060101010101" pitchFamily="49" charset="-122"/>
                <a:cs typeface="黑体" panose="02010609060101010101" pitchFamily="49" charset="-122"/>
              </a:rPr>
              <a:t>3</a:t>
            </a:r>
            <a:r>
              <a:rPr lang="zh-CN" altLang="en-US" sz="2000" dirty="0">
                <a:latin typeface="黑体" panose="02010609060101010101" pitchFamily="49" charset="-122"/>
                <a:ea typeface="黑体" panose="02010609060101010101" pitchFamily="49" charset="-122"/>
                <a:cs typeface="黑体" panose="02010609060101010101" pitchFamily="49" charset="-122"/>
              </a:rPr>
              <a:t>）使用一个单一的大型</a:t>
            </a:r>
            <a:r>
              <a:rPr lang="en-US" altLang="zh-CN" sz="2000" dirty="0">
                <a:latin typeface="黑体" panose="02010609060101010101" pitchFamily="49" charset="-122"/>
                <a:ea typeface="黑体" panose="02010609060101010101" pitchFamily="49" charset="-122"/>
                <a:cs typeface="黑体" panose="02010609060101010101" pitchFamily="49" charset="-122"/>
              </a:rPr>
              <a:t>MDP</a:t>
            </a:r>
            <a:r>
              <a:rPr lang="zh-CN" altLang="en-US" sz="2000" dirty="0">
                <a:latin typeface="黑体" panose="02010609060101010101" pitchFamily="49" charset="-122"/>
                <a:ea typeface="黑体" panose="02010609060101010101" pitchFamily="49" charset="-122"/>
                <a:cs typeface="黑体" panose="02010609060101010101" pitchFamily="49" charset="-122"/>
              </a:rPr>
              <a:t>来控制一个智能体集合，通过一个派生的消息传递框架，其中的消息是学习的</a:t>
            </a:r>
          </a:p>
        </p:txBody>
      </p:sp>
      <p:sp>
        <p:nvSpPr>
          <p:cNvPr id="2" name="文本框 1">
            <a:extLst>
              <a:ext uri="{FF2B5EF4-FFF2-40B4-BE49-F238E27FC236}">
                <a16:creationId xmlns:a16="http://schemas.microsoft.com/office/drawing/2014/main" id="{C04225D1-FA49-BCC6-6864-C8A019DF3746}"/>
              </a:ext>
            </a:extLst>
          </p:cNvPr>
          <p:cNvSpPr txBox="1"/>
          <p:nvPr/>
        </p:nvSpPr>
        <p:spPr>
          <a:xfrm>
            <a:off x="468090" y="2385965"/>
            <a:ext cx="6329362" cy="400110"/>
          </a:xfrm>
          <a:prstGeom prst="rect">
            <a:avLst/>
          </a:prstGeom>
          <a:noFill/>
        </p:spPr>
        <p:txBody>
          <a:bodyPr wrap="square">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学习在部分可见度下智能体之间的交流</a:t>
            </a:r>
          </a:p>
        </p:txBody>
      </p:sp>
      <p:sp>
        <p:nvSpPr>
          <p:cNvPr id="5" name="TextBox 10">
            <a:extLst>
              <a:ext uri="{FF2B5EF4-FFF2-40B4-BE49-F238E27FC236}">
                <a16:creationId xmlns:a16="http://schemas.microsoft.com/office/drawing/2014/main" id="{8AE72627-99A3-AA8A-FE20-6729F6558E6C}"/>
              </a:ext>
            </a:extLst>
          </p:cNvPr>
          <p:cNvSpPr txBox="1"/>
          <p:nvPr/>
        </p:nvSpPr>
        <p:spPr>
          <a:xfrm>
            <a:off x="9822043" y="224423"/>
            <a:ext cx="1753369"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sym typeface="+mn-ea"/>
              </a:rPr>
              <a:t>Conclusion</a:t>
            </a:r>
          </a:p>
        </p:txBody>
      </p:sp>
    </p:spTree>
    <p:extLst>
      <p:ext uri="{BB962C8B-B14F-4D97-AF65-F5344CB8AC3E}">
        <p14:creationId xmlns:p14="http://schemas.microsoft.com/office/powerpoint/2010/main" val="662227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1" y="-274792"/>
            <a:ext cx="2508327" cy="1146352"/>
          </a:xfrm>
          <a:prstGeom prst="rect">
            <a:avLst/>
          </a:prstGeom>
        </p:spPr>
      </p:pic>
      <p:cxnSp>
        <p:nvCxnSpPr>
          <p:cNvPr id="94" name="直接连接符 93"/>
          <p:cNvCxnSpPr/>
          <p:nvPr/>
        </p:nvCxnSpPr>
        <p:spPr>
          <a:xfrm>
            <a:off x="374015" y="1524635"/>
            <a:ext cx="3909060" cy="12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5" name="TextBox 6"/>
          <p:cNvSpPr txBox="1"/>
          <p:nvPr/>
        </p:nvSpPr>
        <p:spPr>
          <a:xfrm>
            <a:off x="374015" y="1019175"/>
            <a:ext cx="3259455" cy="525780"/>
          </a:xfrm>
          <a:prstGeom prst="rect">
            <a:avLst/>
          </a:prstGeom>
          <a:noFill/>
        </p:spPr>
        <p:txBody>
          <a:bodyPr wrap="square" lIns="0" tIns="48000" rIns="0" bIns="48000" rtlCol="0">
            <a:spAutoFit/>
          </a:bodyPr>
          <a:lstStyle/>
          <a:p>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接近的方法及区别</a:t>
            </a:r>
          </a:p>
        </p:txBody>
      </p:sp>
      <p:cxnSp>
        <p:nvCxnSpPr>
          <p:cNvPr id="88" name="直接连接符 87"/>
          <p:cNvCxnSpPr/>
          <p:nvPr/>
        </p:nvCxnSpPr>
        <p:spPr>
          <a:xfrm>
            <a:off x="9643861"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5372111" y="-357"/>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98" name="TextBox 6"/>
          <p:cNvSpPr txBox="1"/>
          <p:nvPr/>
        </p:nvSpPr>
        <p:spPr>
          <a:xfrm>
            <a:off x="3632771" y="224422"/>
            <a:ext cx="1450548"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Introduction</a:t>
            </a:r>
          </a:p>
        </p:txBody>
      </p:sp>
      <p:sp>
        <p:nvSpPr>
          <p:cNvPr id="103" name="TextBox 7"/>
          <p:cNvSpPr txBox="1"/>
          <p:nvPr/>
        </p:nvSpPr>
        <p:spPr>
          <a:xfrm>
            <a:off x="5812270" y="100953"/>
            <a:ext cx="1427619" cy="589380"/>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Related</a:t>
            </a:r>
          </a:p>
          <a:p>
            <a:pPr algn="ctr"/>
            <a:r>
              <a:rPr lang="en-US" altLang="zh-CN" sz="1600" b="1" dirty="0">
                <a:solidFill>
                  <a:schemeClr val="bg1"/>
                </a:solidFill>
                <a:latin typeface="微软雅黑" panose="020B0503020204020204" pitchFamily="34" charset="-122"/>
                <a:ea typeface="微软雅黑" panose="020B0503020204020204" pitchFamily="34" charset="-122"/>
              </a:rPr>
              <a:t>work</a:t>
            </a:r>
          </a:p>
        </p:txBody>
      </p:sp>
      <p:cxnSp>
        <p:nvCxnSpPr>
          <p:cNvPr id="106" name="直接连接符 105"/>
          <p:cNvCxnSpPr/>
          <p:nvPr/>
        </p:nvCxnSpPr>
        <p:spPr>
          <a:xfrm>
            <a:off x="75035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A9D29F07-B088-4711-1E6B-7EA71F7C5D63}"/>
              </a:ext>
            </a:extLst>
          </p:cNvPr>
          <p:cNvSpPr txBox="1"/>
          <p:nvPr/>
        </p:nvSpPr>
        <p:spPr>
          <a:xfrm>
            <a:off x="373911" y="1831311"/>
            <a:ext cx="6329362" cy="400110"/>
          </a:xfrm>
          <a:prstGeom prst="rect">
            <a:avLst/>
          </a:prstGeom>
          <a:noFill/>
        </p:spPr>
        <p:txBody>
          <a:bodyPr wrap="square">
            <a:spAutoFit/>
          </a:bodyPr>
          <a:lstStyle/>
          <a:p>
            <a:r>
              <a:rPr lang="en-US" altLang="zh-CN" sz="2000" dirty="0">
                <a:latin typeface="黑体" panose="02010609060101010101" pitchFamily="49" charset="-122"/>
                <a:ea typeface="黑体" panose="02010609060101010101" pitchFamily="49" charset="-122"/>
                <a:cs typeface="黑体" panose="02010609060101010101" pitchFamily="49" charset="-122"/>
              </a:rPr>
              <a:t>1</a:t>
            </a:r>
            <a:r>
              <a:rPr lang="zh-CN" altLang="en-US" sz="2000" dirty="0">
                <a:latin typeface="黑体" panose="02010609060101010101" pitchFamily="49" charset="-122"/>
                <a:ea typeface="黑体" panose="02010609060101010101" pitchFamily="49" charset="-122"/>
                <a:cs typeface="黑体" panose="02010609060101010101" pitchFamily="49" charset="-122"/>
              </a:rPr>
              <a:t>、多智能体部分可观察的任务中使用深度强化学习</a:t>
            </a:r>
          </a:p>
        </p:txBody>
      </p:sp>
      <p:sp>
        <p:nvSpPr>
          <p:cNvPr id="4" name="文本框 3">
            <a:extLst>
              <a:ext uri="{FF2B5EF4-FFF2-40B4-BE49-F238E27FC236}">
                <a16:creationId xmlns:a16="http://schemas.microsoft.com/office/drawing/2014/main" id="{56D76D19-37EE-30C7-48CB-1A141FE55404}"/>
              </a:ext>
            </a:extLst>
          </p:cNvPr>
          <p:cNvSpPr txBox="1"/>
          <p:nvPr/>
        </p:nvSpPr>
        <p:spPr>
          <a:xfrm>
            <a:off x="373911" y="2403339"/>
            <a:ext cx="6329362" cy="400110"/>
          </a:xfrm>
          <a:prstGeom prst="rect">
            <a:avLst/>
          </a:prstGeom>
          <a:noFill/>
        </p:spPr>
        <p:txBody>
          <a:bodyPr wrap="square">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相同点：通信是学习的而不是预先确定的</a:t>
            </a:r>
          </a:p>
        </p:txBody>
      </p:sp>
      <p:sp>
        <p:nvSpPr>
          <p:cNvPr id="5" name="文本框 4">
            <a:extLst>
              <a:ext uri="{FF2B5EF4-FFF2-40B4-BE49-F238E27FC236}">
                <a16:creationId xmlns:a16="http://schemas.microsoft.com/office/drawing/2014/main" id="{15283F0B-4968-14E3-AB7A-A933F492C995}"/>
              </a:ext>
            </a:extLst>
          </p:cNvPr>
          <p:cNvSpPr txBox="1"/>
          <p:nvPr/>
        </p:nvSpPr>
        <p:spPr>
          <a:xfrm>
            <a:off x="373911" y="2975367"/>
            <a:ext cx="10074782" cy="707886"/>
          </a:xfrm>
          <a:prstGeom prst="rect">
            <a:avLst/>
          </a:prstGeom>
          <a:noFill/>
        </p:spPr>
        <p:txBody>
          <a:bodyPr wrap="square">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不同点：智能体通过他们的行动以离散的方式进行交流，而</a:t>
            </a:r>
            <a:r>
              <a:rPr lang="en-US" altLang="zh-CN" sz="2000" dirty="0" err="1">
                <a:latin typeface="黑体" panose="02010609060101010101" pitchFamily="49" charset="-122"/>
                <a:ea typeface="黑体" panose="02010609060101010101" pitchFamily="49" charset="-122"/>
                <a:cs typeface="黑体" panose="02010609060101010101" pitchFamily="49" charset="-122"/>
              </a:rPr>
              <a:t>commnet</a:t>
            </a:r>
            <a:r>
              <a:rPr lang="zh-CN" altLang="en-US" sz="2000" dirty="0">
                <a:latin typeface="黑体" panose="02010609060101010101" pitchFamily="49" charset="-122"/>
                <a:ea typeface="黑体" panose="02010609060101010101" pitchFamily="49" charset="-122"/>
                <a:cs typeface="黑体" panose="02010609060101010101" pitchFamily="49" charset="-122"/>
              </a:rPr>
              <a:t>在每个时间步骤中使用多个连续的通信周期来决定所有智能体的行动，适用于智能体数量的动态变化</a:t>
            </a:r>
          </a:p>
        </p:txBody>
      </p:sp>
      <p:sp>
        <p:nvSpPr>
          <p:cNvPr id="6" name="文本框 5">
            <a:extLst>
              <a:ext uri="{FF2B5EF4-FFF2-40B4-BE49-F238E27FC236}">
                <a16:creationId xmlns:a16="http://schemas.microsoft.com/office/drawing/2014/main" id="{AFF7CAD7-9616-6305-B2D3-FABFBB313679}"/>
              </a:ext>
            </a:extLst>
          </p:cNvPr>
          <p:cNvSpPr txBox="1"/>
          <p:nvPr/>
        </p:nvSpPr>
        <p:spPr>
          <a:xfrm>
            <a:off x="373911" y="4014678"/>
            <a:ext cx="6329362" cy="400110"/>
          </a:xfrm>
          <a:prstGeom prst="rect">
            <a:avLst/>
          </a:prstGeom>
          <a:noFill/>
        </p:spPr>
        <p:txBody>
          <a:bodyPr wrap="square">
            <a:spAutoFit/>
          </a:bodyPr>
          <a:lstStyle/>
          <a:p>
            <a:r>
              <a:rPr lang="en-US" altLang="zh-CN" sz="2000" dirty="0">
                <a:latin typeface="黑体" panose="02010609060101010101" pitchFamily="49" charset="-122"/>
                <a:ea typeface="黑体" panose="02010609060101010101" pitchFamily="49" charset="-122"/>
                <a:cs typeface="黑体" panose="02010609060101010101" pitchFamily="49" charset="-122"/>
              </a:rPr>
              <a:t>2</a:t>
            </a:r>
            <a:r>
              <a:rPr lang="zh-CN" altLang="en-US" sz="2000" dirty="0">
                <a:latin typeface="黑体" panose="02010609060101010101" pitchFamily="49" charset="-122"/>
                <a:ea typeface="黑体" panose="02010609060101010101" pitchFamily="49" charset="-122"/>
                <a:cs typeface="黑体" panose="02010609060101010101" pitchFamily="49" charset="-122"/>
              </a:rPr>
              <a:t>、神经</a:t>
            </a:r>
            <a:r>
              <a:rPr lang="en-US" altLang="zh-CN" sz="2000" dirty="0">
                <a:latin typeface="黑体" panose="02010609060101010101" pitchFamily="49" charset="-122"/>
                <a:ea typeface="黑体" panose="02010609060101010101" pitchFamily="49" charset="-122"/>
                <a:cs typeface="黑体" panose="02010609060101010101" pitchFamily="49" charset="-122"/>
              </a:rPr>
              <a:t>GPU</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文本框 6">
            <a:extLst>
              <a:ext uri="{FF2B5EF4-FFF2-40B4-BE49-F238E27FC236}">
                <a16:creationId xmlns:a16="http://schemas.microsoft.com/office/drawing/2014/main" id="{C103E2B9-9842-C5AC-1ABF-761645ADBF15}"/>
              </a:ext>
            </a:extLst>
          </p:cNvPr>
          <p:cNvSpPr txBox="1"/>
          <p:nvPr/>
        </p:nvSpPr>
        <p:spPr>
          <a:xfrm>
            <a:off x="373911" y="4666933"/>
            <a:ext cx="10074782" cy="707886"/>
          </a:xfrm>
          <a:prstGeom prst="rect">
            <a:avLst/>
          </a:prstGeom>
          <a:noFill/>
        </p:spPr>
        <p:txBody>
          <a:bodyPr wrap="square">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不同点：假设了输入的一维排序，并采用了卷积，而</a:t>
            </a:r>
            <a:r>
              <a:rPr lang="en-US" altLang="zh-CN" sz="2000" dirty="0" err="1">
                <a:latin typeface="黑体" panose="02010609060101010101" pitchFamily="49" charset="-122"/>
                <a:ea typeface="黑体" panose="02010609060101010101" pitchFamily="49" charset="-122"/>
                <a:cs typeface="黑体" panose="02010609060101010101" pitchFamily="49" charset="-122"/>
              </a:rPr>
              <a:t>commnet</a:t>
            </a:r>
            <a:r>
              <a:rPr lang="zh-CN" altLang="en-US" sz="2000" dirty="0">
                <a:latin typeface="黑体" panose="02010609060101010101" pitchFamily="49" charset="-122"/>
                <a:ea typeface="黑体" panose="02010609060101010101" pitchFamily="49" charset="-122"/>
                <a:cs typeface="黑体" panose="02010609060101010101" pitchFamily="49" charset="-122"/>
              </a:rPr>
              <a:t>中使用了全局集合的形式（可以允许非结构化的输入）</a:t>
            </a:r>
          </a:p>
        </p:txBody>
      </p:sp>
      <p:sp>
        <p:nvSpPr>
          <p:cNvPr id="2" name="TextBox 9">
            <a:extLst>
              <a:ext uri="{FF2B5EF4-FFF2-40B4-BE49-F238E27FC236}">
                <a16:creationId xmlns:a16="http://schemas.microsoft.com/office/drawing/2014/main" id="{86F5982D-F334-69B0-CD4B-78319877829B}"/>
              </a:ext>
            </a:extLst>
          </p:cNvPr>
          <p:cNvSpPr txBox="1"/>
          <p:nvPr/>
        </p:nvSpPr>
        <p:spPr>
          <a:xfrm>
            <a:off x="7637345" y="224422"/>
            <a:ext cx="1872741"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Experiment</a:t>
            </a:r>
          </a:p>
        </p:txBody>
      </p:sp>
      <p:sp>
        <p:nvSpPr>
          <p:cNvPr id="10" name="TextBox 10">
            <a:extLst>
              <a:ext uri="{FF2B5EF4-FFF2-40B4-BE49-F238E27FC236}">
                <a16:creationId xmlns:a16="http://schemas.microsoft.com/office/drawing/2014/main" id="{7852F7CC-BC81-DB22-B0B4-54BDDBC35E9A}"/>
              </a:ext>
            </a:extLst>
          </p:cNvPr>
          <p:cNvSpPr txBox="1"/>
          <p:nvPr/>
        </p:nvSpPr>
        <p:spPr>
          <a:xfrm>
            <a:off x="9822043" y="224423"/>
            <a:ext cx="1753369"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sym typeface="+mn-ea"/>
              </a:rPr>
              <a:t>Conclusion</a:t>
            </a:r>
          </a:p>
        </p:txBody>
      </p:sp>
    </p:spTree>
    <p:extLst>
      <p:ext uri="{BB962C8B-B14F-4D97-AF65-F5344CB8AC3E}">
        <p14:creationId xmlns:p14="http://schemas.microsoft.com/office/powerpoint/2010/main" val="1341102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4" cstate="print">
            <a:extLst>
              <a:ext uri="{28A0092B-C50C-407E-A947-70E740481C1C}">
                <a14:useLocalDpi xmlns:a14="http://schemas.microsoft.com/office/drawing/2010/main" val="0"/>
              </a:ext>
            </a:extLst>
          </a:blip>
          <a:srcRect t="21604" b="37591"/>
          <a:stretch>
            <a:fillRect/>
          </a:stretch>
        </p:blipFill>
        <p:spPr>
          <a:xfrm>
            <a:off x="-16699" y="0"/>
            <a:ext cx="12209296" cy="3736490"/>
          </a:xfrm>
          <a:prstGeom prst="rect">
            <a:avLst/>
          </a:prstGeom>
        </p:spPr>
      </p:pic>
      <p:sp>
        <p:nvSpPr>
          <p:cNvPr id="11" name="矩形 10"/>
          <p:cNvSpPr/>
          <p:nvPr/>
        </p:nvSpPr>
        <p:spPr>
          <a:xfrm rot="5400000">
            <a:off x="4228359" y="-4227756"/>
            <a:ext cx="3736490" cy="12192002"/>
          </a:xfrm>
          <a:prstGeom prst="rect">
            <a:avLst/>
          </a:prstGeom>
          <a:gradFill>
            <a:gsLst>
              <a:gs pos="0">
                <a:srgbClr val="014723"/>
              </a:gs>
              <a:gs pos="59000">
                <a:srgbClr val="014723">
                  <a:alpha val="4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491820" y="3502823"/>
            <a:ext cx="1196340" cy="460375"/>
          </a:xfrm>
          <a:prstGeom prst="rect">
            <a:avLst/>
          </a:prstGeom>
          <a:noFill/>
        </p:spPr>
        <p:txBody>
          <a:bodyPr wrap="none" rtlCol="0">
            <a:spAutoFit/>
          </a:bodyPr>
          <a:lstStyle/>
          <a:p>
            <a:r>
              <a:rPr lang="en-US" altLang="zh-CN" sz="2400" dirty="0">
                <a:solidFill>
                  <a:srgbClr val="0070C0"/>
                </a:solidFill>
                <a:latin typeface="微软雅黑" panose="020B0503020204020204" pitchFamily="34" charset="-122"/>
                <a:ea typeface="微软雅黑" panose="020B0503020204020204" pitchFamily="34" charset="-122"/>
              </a:rPr>
              <a:t>Part.04</a:t>
            </a:r>
          </a:p>
        </p:txBody>
      </p:sp>
      <p:sp>
        <p:nvSpPr>
          <p:cNvPr id="9" name="文本框 8"/>
          <p:cNvSpPr txBox="1"/>
          <p:nvPr/>
        </p:nvSpPr>
        <p:spPr>
          <a:xfrm>
            <a:off x="3328004" y="4789616"/>
            <a:ext cx="5537199" cy="707886"/>
          </a:xfrm>
          <a:prstGeom prst="rect">
            <a:avLst/>
          </a:prstGeom>
          <a:noFill/>
          <a:ln>
            <a:noFill/>
          </a:ln>
        </p:spPr>
        <p:txBody>
          <a:bodyPr wrap="square" rtlCol="0">
            <a:spAutoFit/>
          </a:bodyPr>
          <a:lstStyle/>
          <a:p>
            <a:pPr algn="ctr"/>
            <a:r>
              <a:rPr lang="zh-CN" altLang="en-US" sz="4000" b="1" spc="600" dirty="0">
                <a:solidFill>
                  <a:schemeClr val="accent1"/>
                </a:solidFill>
                <a:latin typeface="微软雅黑" panose="020B0503020204020204" pitchFamily="34" charset="-122"/>
                <a:ea typeface="微软雅黑" panose="020B0503020204020204" pitchFamily="34" charset="-122"/>
              </a:rPr>
              <a:t>实验</a:t>
            </a:r>
            <a:endParaRPr lang="en-US" altLang="zh-CN" sz="4000" b="1" spc="600" dirty="0">
              <a:solidFill>
                <a:schemeClr val="accent1"/>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321900" y="3044203"/>
            <a:ext cx="1549400" cy="1378900"/>
            <a:chOff x="5127859" y="2518592"/>
            <a:chExt cx="1936282" cy="1723208"/>
          </a:xfrm>
        </p:grpSpPr>
        <p:sp>
          <p:nvSpPr>
            <p:cNvPr id="14"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15"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16" name="文本框 15"/>
          <p:cNvSpPr txBox="1"/>
          <p:nvPr/>
        </p:nvSpPr>
        <p:spPr>
          <a:xfrm>
            <a:off x="5491820" y="3502823"/>
            <a:ext cx="1196340" cy="46037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Part.03</a:t>
            </a:r>
          </a:p>
        </p:txBody>
      </p:sp>
      <p:pic>
        <p:nvPicPr>
          <p:cNvPr id="19" name="图片 18"/>
          <p:cNvPicPr>
            <a:picLocks noChangeAspect="1"/>
          </p:cNvPicPr>
          <p:nvPr/>
        </p:nvPicPr>
        <p:blipFill rotWithShape="1">
          <a:blip r:embed="rId5" cstate="print">
            <a:extLst>
              <a:ext uri="{28A0092B-C50C-407E-A947-70E740481C1C}">
                <a14:useLocalDpi xmlns:a14="http://schemas.microsoft.com/office/drawing/2010/main" val="0"/>
              </a:ext>
            </a:extLst>
          </a:blip>
          <a:srcRect t="19562" b="3296"/>
          <a:stretch>
            <a:fillRect/>
          </a:stretch>
        </p:blipFill>
        <p:spPr>
          <a:xfrm>
            <a:off x="2716662" y="661014"/>
            <a:ext cx="6759883" cy="2383189"/>
          </a:xfrm>
          <a:prstGeom prst="rect">
            <a:avLst/>
          </a:prstGeom>
        </p:spPr>
      </p:pic>
    </p:spTree>
    <p:custDataLst>
      <p:tags r:id="rId1"/>
    </p:custDataLst>
    <p:extLst>
      <p:ext uri="{BB962C8B-B14F-4D97-AF65-F5344CB8AC3E}">
        <p14:creationId xmlns:p14="http://schemas.microsoft.com/office/powerpoint/2010/main" val="2521481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ACA5AA8-D5F5-F859-35DF-0EB00EEA5205}"/>
              </a:ext>
            </a:extLst>
          </p:cNvPr>
          <p:cNvPicPr>
            <a:picLocks noChangeAspect="1"/>
          </p:cNvPicPr>
          <p:nvPr/>
        </p:nvPicPr>
        <p:blipFill>
          <a:blip r:embed="rId3"/>
          <a:stretch>
            <a:fillRect/>
          </a:stretch>
        </p:blipFill>
        <p:spPr>
          <a:xfrm>
            <a:off x="736071" y="4187117"/>
            <a:ext cx="371527" cy="381053"/>
          </a:xfrm>
          <a:prstGeom prst="rect">
            <a:avLst/>
          </a:prstGeom>
        </p:spPr>
      </p:pic>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911" y="-274792"/>
            <a:ext cx="2508327" cy="1146352"/>
          </a:xfrm>
          <a:prstGeom prst="rect">
            <a:avLst/>
          </a:prstGeom>
        </p:spPr>
      </p:pic>
      <p:cxnSp>
        <p:nvCxnSpPr>
          <p:cNvPr id="94" name="直接连接符 93"/>
          <p:cNvCxnSpPr/>
          <p:nvPr/>
        </p:nvCxnSpPr>
        <p:spPr>
          <a:xfrm>
            <a:off x="374015" y="1524635"/>
            <a:ext cx="3909060" cy="12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5" name="TextBox 6"/>
          <p:cNvSpPr txBox="1"/>
          <p:nvPr/>
        </p:nvSpPr>
        <p:spPr>
          <a:xfrm>
            <a:off x="429663" y="1012943"/>
            <a:ext cx="3259455" cy="525780"/>
          </a:xfrm>
          <a:prstGeom prst="rect">
            <a:avLst/>
          </a:prstGeom>
          <a:noFill/>
        </p:spPr>
        <p:txBody>
          <a:bodyPr wrap="square" lIns="0" tIns="48000" rIns="0" bIns="48000" rtlCol="0">
            <a:spAutoFit/>
          </a:bodyPr>
          <a:lstStyle/>
          <a:p>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对比基准</a:t>
            </a:r>
          </a:p>
        </p:txBody>
      </p:sp>
      <p:sp>
        <p:nvSpPr>
          <p:cNvPr id="4" name="文本框 3">
            <a:extLst>
              <a:ext uri="{FF2B5EF4-FFF2-40B4-BE49-F238E27FC236}">
                <a16:creationId xmlns:a16="http://schemas.microsoft.com/office/drawing/2014/main" id="{37767DBF-38D0-7A98-74A8-F5F827702B48}"/>
              </a:ext>
            </a:extLst>
          </p:cNvPr>
          <p:cNvSpPr txBox="1"/>
          <p:nvPr/>
        </p:nvSpPr>
        <p:spPr>
          <a:xfrm>
            <a:off x="334540" y="1842702"/>
            <a:ext cx="9948228" cy="1754326"/>
          </a:xfrm>
          <a:prstGeom prst="rect">
            <a:avLst/>
          </a:prstGeom>
          <a:noFill/>
        </p:spPr>
        <p:txBody>
          <a:bodyPr wrap="square" rtlCol="0">
            <a:spAutoFit/>
          </a:bodyPr>
          <a:lstStyle/>
          <a:p>
            <a:pPr algn="l">
              <a:buFont typeface="Arial" panose="020B0604020202020204" pitchFamily="34" charset="0"/>
              <a:buChar char="•"/>
            </a:pPr>
            <a:r>
              <a:rPr lang="zh-CN" altLang="en-US" b="1" i="0" dirty="0">
                <a:solidFill>
                  <a:srgbClr val="121212"/>
                </a:solidFill>
                <a:effectLst/>
                <a:latin typeface="-apple-system"/>
              </a:rPr>
              <a:t>独立控制</a:t>
            </a:r>
            <a:r>
              <a:rPr lang="zh-CN" altLang="en-US" b="0" i="0" dirty="0">
                <a:solidFill>
                  <a:srgbClr val="121212"/>
                </a:solidFill>
                <a:effectLst/>
                <a:latin typeface="-apple-system"/>
              </a:rPr>
              <a:t>：每个智能体独立控制，相互之间没有通信，此时 </a:t>
            </a:r>
            <a:r>
              <a:rPr lang="en-US" altLang="zh-CN" b="0" i="0" dirty="0">
                <a:solidFill>
                  <a:srgbClr val="121212"/>
                </a:solidFill>
                <a:effectLst/>
                <a:latin typeface="-apple-system"/>
              </a:rPr>
              <a:t>Φ </a:t>
            </a:r>
            <a:r>
              <a:rPr lang="zh-CN" altLang="en-US" b="0" i="0" dirty="0">
                <a:solidFill>
                  <a:srgbClr val="121212"/>
                </a:solidFill>
                <a:effectLst/>
                <a:latin typeface="-apple-system"/>
              </a:rPr>
              <a:t>可以表示为 </a:t>
            </a:r>
            <a:r>
              <a:rPr lang="en-US" altLang="zh-CN" b="0" i="0" dirty="0">
                <a:solidFill>
                  <a:srgbClr val="121212"/>
                </a:solidFill>
                <a:effectLst/>
                <a:latin typeface="-apple-system"/>
              </a:rPr>
              <a:t>a={ϕ(s1),…,ϕ(</a:t>
            </a:r>
            <a:r>
              <a:rPr lang="en-US" altLang="zh-CN" b="0" i="0" dirty="0" err="1">
                <a:solidFill>
                  <a:srgbClr val="121212"/>
                </a:solidFill>
                <a:effectLst/>
                <a:latin typeface="-apple-system"/>
              </a:rPr>
              <a:t>sJ</a:t>
            </a:r>
            <a:r>
              <a:rPr lang="en-US" altLang="zh-CN" b="0" i="0" dirty="0">
                <a:solidFill>
                  <a:srgbClr val="121212"/>
                </a:solidFill>
                <a:effectLst/>
                <a:latin typeface="-apple-system"/>
              </a:rPr>
              <a:t>)}</a:t>
            </a:r>
            <a:r>
              <a:rPr lang="zh-CN" altLang="en-US" b="0" i="0" dirty="0">
                <a:solidFill>
                  <a:srgbClr val="121212"/>
                </a:solidFill>
                <a:effectLst/>
                <a:latin typeface="-apple-system"/>
              </a:rPr>
              <a:t>，其中 </a:t>
            </a:r>
            <a:r>
              <a:rPr lang="en-US" altLang="zh-CN" b="0" i="0" dirty="0">
                <a:solidFill>
                  <a:srgbClr val="121212"/>
                </a:solidFill>
                <a:effectLst/>
                <a:latin typeface="-apple-system"/>
              </a:rPr>
              <a:t>ϕ </a:t>
            </a:r>
            <a:r>
              <a:rPr lang="zh-CN" altLang="en-US" b="0" i="0" dirty="0">
                <a:solidFill>
                  <a:srgbClr val="121212"/>
                </a:solidFill>
                <a:effectLst/>
                <a:latin typeface="-apple-system"/>
              </a:rPr>
              <a:t>为每个智能体的独立控制器。</a:t>
            </a:r>
            <a:br>
              <a:rPr lang="zh-CN" altLang="en-US" b="0" i="0" dirty="0">
                <a:solidFill>
                  <a:srgbClr val="121212"/>
                </a:solidFill>
                <a:effectLst/>
                <a:latin typeface="-apple-system"/>
              </a:rPr>
            </a:br>
            <a:endParaRPr lang="zh-CN" altLang="en-US" b="0" i="0" dirty="0">
              <a:solidFill>
                <a:srgbClr val="121212"/>
              </a:solidFill>
              <a:effectLst/>
              <a:latin typeface="-apple-system"/>
            </a:endParaRPr>
          </a:p>
          <a:p>
            <a:pPr marL="742950" lvl="1" indent="-285750" algn="l">
              <a:buFont typeface="Arial" panose="020B0604020202020204" pitchFamily="34" charset="0"/>
              <a:buChar char="•"/>
            </a:pPr>
            <a:r>
              <a:rPr lang="zh-CN" altLang="en-US" b="0" i="0" dirty="0">
                <a:solidFill>
                  <a:srgbClr val="121212"/>
                </a:solidFill>
                <a:effectLst/>
                <a:latin typeface="-apple-system"/>
              </a:rPr>
              <a:t>优点：这种无通信的模型具有模块化、灵活性等优点，并且该方法能够很好地处理智能体的加入与离开。</a:t>
            </a:r>
          </a:p>
          <a:p>
            <a:pPr marL="742950" lvl="1" indent="-285750" algn="l">
              <a:buFont typeface="Arial" panose="020B0604020202020204" pitchFamily="34" charset="0"/>
              <a:buChar char="•"/>
            </a:pPr>
            <a:r>
              <a:rPr lang="zh-CN" altLang="en-US" b="0" i="0" dirty="0">
                <a:solidFill>
                  <a:srgbClr val="121212"/>
                </a:solidFill>
                <a:effectLst/>
                <a:latin typeface="-apple-system"/>
              </a:rPr>
              <a:t>缺点：无法使智能体协作起来。</a:t>
            </a:r>
          </a:p>
        </p:txBody>
      </p:sp>
      <p:sp>
        <p:nvSpPr>
          <p:cNvPr id="3" name="文本框 2">
            <a:extLst>
              <a:ext uri="{FF2B5EF4-FFF2-40B4-BE49-F238E27FC236}">
                <a16:creationId xmlns:a16="http://schemas.microsoft.com/office/drawing/2014/main" id="{5235B6B7-CFC7-34B1-DB9F-C338CE71FBA9}"/>
              </a:ext>
            </a:extLst>
          </p:cNvPr>
          <p:cNvSpPr txBox="1"/>
          <p:nvPr/>
        </p:nvSpPr>
        <p:spPr>
          <a:xfrm>
            <a:off x="373910" y="3891621"/>
            <a:ext cx="9908857" cy="2031325"/>
          </a:xfrm>
          <a:prstGeom prst="rect">
            <a:avLst/>
          </a:prstGeom>
          <a:noFill/>
        </p:spPr>
        <p:txBody>
          <a:bodyPr wrap="square">
            <a:spAutoFit/>
          </a:bodyPr>
          <a:lstStyle/>
          <a:p>
            <a:pPr algn="l">
              <a:buFont typeface="Arial" panose="020B0604020202020204" pitchFamily="34" charset="0"/>
              <a:buChar char="•"/>
            </a:pPr>
            <a:r>
              <a:rPr lang="zh-CN" altLang="en-US" b="1" i="0" dirty="0">
                <a:solidFill>
                  <a:srgbClr val="121212"/>
                </a:solidFill>
                <a:effectLst/>
                <a:latin typeface="-apple-system"/>
              </a:rPr>
              <a:t>全连接</a:t>
            </a:r>
            <a:r>
              <a:rPr lang="zh-CN" altLang="en-US" b="0" i="0" dirty="0">
                <a:solidFill>
                  <a:srgbClr val="121212"/>
                </a:solidFill>
                <a:effectLst/>
                <a:latin typeface="-apple-system"/>
              </a:rPr>
              <a:t>：相对于独立控制而言，另一种极端方法是将 </a:t>
            </a:r>
            <a:r>
              <a:rPr lang="en-US" altLang="zh-CN" b="0" i="0" dirty="0">
                <a:solidFill>
                  <a:srgbClr val="121212"/>
                </a:solidFill>
                <a:effectLst/>
                <a:latin typeface="-apple-system"/>
              </a:rPr>
              <a:t>Φ </a:t>
            </a:r>
            <a:r>
              <a:rPr lang="zh-CN" altLang="en-US" b="0" i="0" dirty="0">
                <a:solidFill>
                  <a:srgbClr val="121212"/>
                </a:solidFill>
                <a:effectLst/>
                <a:latin typeface="-apple-system"/>
              </a:rPr>
              <a:t>设计成一个全连接的多层神经网络，以 </a:t>
            </a:r>
            <a:r>
              <a:rPr lang="en-US" altLang="zh-CN" b="0" i="0" dirty="0">
                <a:solidFill>
                  <a:srgbClr val="121212"/>
                </a:solidFill>
                <a:effectLst/>
                <a:latin typeface="-apple-system"/>
              </a:rPr>
              <a:t>        </a:t>
            </a:r>
            <a:r>
              <a:rPr lang="zh-CN" altLang="en-US" b="0" i="0" dirty="0">
                <a:solidFill>
                  <a:srgbClr val="121212"/>
                </a:solidFill>
                <a:effectLst/>
                <a:latin typeface="-apple-system"/>
              </a:rPr>
              <a:t>的堆叠作为输入，然后输出智能体动作的集合 </a:t>
            </a:r>
            <a:r>
              <a:rPr lang="en-US" altLang="zh-CN" b="0" i="0" dirty="0">
                <a:solidFill>
                  <a:srgbClr val="121212"/>
                </a:solidFill>
                <a:effectLst/>
                <a:latin typeface="-apple-system"/>
              </a:rPr>
              <a:t>{a1,...,</a:t>
            </a:r>
            <a:r>
              <a:rPr lang="en-US" altLang="zh-CN" b="0" i="0" dirty="0" err="1">
                <a:solidFill>
                  <a:srgbClr val="121212"/>
                </a:solidFill>
                <a:effectLst/>
                <a:latin typeface="-apple-system"/>
              </a:rPr>
              <a:t>aJ</a:t>
            </a:r>
            <a:r>
              <a:rPr lang="en-US" altLang="zh-CN" b="0" i="0" dirty="0">
                <a:solidFill>
                  <a:srgbClr val="121212"/>
                </a:solidFill>
                <a:effectLst/>
                <a:latin typeface="-apple-system"/>
              </a:rPr>
              <a:t>}</a:t>
            </a:r>
            <a:r>
              <a:rPr lang="zh-CN" altLang="en-US" b="0" i="0" dirty="0">
                <a:solidFill>
                  <a:srgbClr val="121212"/>
                </a:solidFill>
                <a:effectLst/>
                <a:latin typeface="-apple-system"/>
              </a:rPr>
              <a:t>，这等效于规定 </a:t>
            </a:r>
            <a:r>
              <a:rPr lang="en-US" altLang="zh-CN" b="0" i="0" dirty="0">
                <a:solidFill>
                  <a:srgbClr val="121212"/>
                </a:solidFill>
                <a:effectLst/>
                <a:latin typeface="-apple-system"/>
              </a:rPr>
              <a:t>T </a:t>
            </a:r>
            <a:r>
              <a:rPr lang="zh-CN" altLang="en-US" b="0" i="0" dirty="0">
                <a:solidFill>
                  <a:srgbClr val="121212"/>
                </a:solidFill>
                <a:effectLst/>
                <a:latin typeface="-apple-system"/>
              </a:rPr>
              <a:t>是一个固定尺寸的随机矩阵。</a:t>
            </a:r>
            <a:br>
              <a:rPr lang="zh-CN" altLang="en-US" b="0" i="0" dirty="0">
                <a:solidFill>
                  <a:srgbClr val="121212"/>
                </a:solidFill>
                <a:effectLst/>
                <a:latin typeface="-apple-system"/>
              </a:rPr>
            </a:br>
            <a:endParaRPr lang="zh-CN" altLang="en-US" b="0" i="0" dirty="0">
              <a:solidFill>
                <a:srgbClr val="121212"/>
              </a:solidFill>
              <a:effectLst/>
              <a:latin typeface="-apple-system"/>
            </a:endParaRPr>
          </a:p>
          <a:p>
            <a:pPr marL="742950" lvl="1" indent="-285750" algn="l">
              <a:buFont typeface="Arial" panose="020B0604020202020204" pitchFamily="34" charset="0"/>
              <a:buChar char="•"/>
            </a:pPr>
            <a:r>
              <a:rPr lang="zh-CN" altLang="en-US" b="0" i="0" dirty="0">
                <a:solidFill>
                  <a:srgbClr val="121212"/>
                </a:solidFill>
                <a:effectLst/>
                <a:latin typeface="-apple-system"/>
              </a:rPr>
              <a:t>优点：这允许智能体之间能够相互通信，共享对环境的观测。</a:t>
            </a:r>
          </a:p>
          <a:p>
            <a:pPr marL="742950" lvl="1" indent="-285750" algn="l">
              <a:buFont typeface="Arial" panose="020B0604020202020204" pitchFamily="34" charset="0"/>
              <a:buChar char="•"/>
            </a:pPr>
            <a:r>
              <a:rPr lang="zh-CN" altLang="en-US" b="0" i="0" dirty="0">
                <a:solidFill>
                  <a:srgbClr val="121212"/>
                </a:solidFill>
                <a:effectLst/>
                <a:latin typeface="-apple-system"/>
              </a:rPr>
              <a:t>缺点：该方法没有进行模块化处理，因此对于智能体的组成和数量而言都是不灵活的，甚至智能体的次序都必须保持固定。</a:t>
            </a:r>
          </a:p>
        </p:txBody>
      </p:sp>
      <p:sp>
        <p:nvSpPr>
          <p:cNvPr id="31" name="矩形 4">
            <a:extLst>
              <a:ext uri="{FF2B5EF4-FFF2-40B4-BE49-F238E27FC236}">
                <a16:creationId xmlns:a16="http://schemas.microsoft.com/office/drawing/2014/main" id="{0737CBDE-5DB9-77DB-1FE1-8A83E2DAAEA6}"/>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pic>
        <p:nvPicPr>
          <p:cNvPr id="41" name="图片 40">
            <a:extLst>
              <a:ext uri="{FF2B5EF4-FFF2-40B4-BE49-F238E27FC236}">
                <a16:creationId xmlns:a16="http://schemas.microsoft.com/office/drawing/2014/main" id="{3A26B226-9A94-FC08-948A-4B94CAB9E5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511" y="-274792"/>
            <a:ext cx="2508327" cy="1146352"/>
          </a:xfrm>
          <a:prstGeom prst="rect">
            <a:avLst/>
          </a:prstGeom>
        </p:spPr>
      </p:pic>
      <p:pic>
        <p:nvPicPr>
          <p:cNvPr id="6" name="图片 5">
            <a:extLst>
              <a:ext uri="{FF2B5EF4-FFF2-40B4-BE49-F238E27FC236}">
                <a16:creationId xmlns:a16="http://schemas.microsoft.com/office/drawing/2014/main" id="{1C0B9B84-766F-ED30-F0E3-C65284FE18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511" y="-274792"/>
            <a:ext cx="2508327" cy="1146352"/>
          </a:xfrm>
          <a:prstGeom prst="rect">
            <a:avLst/>
          </a:prstGeom>
        </p:spPr>
      </p:pic>
      <p:cxnSp>
        <p:nvCxnSpPr>
          <p:cNvPr id="7" name="直接连接符 13">
            <a:extLst>
              <a:ext uri="{FF2B5EF4-FFF2-40B4-BE49-F238E27FC236}">
                <a16:creationId xmlns:a16="http://schemas.microsoft.com/office/drawing/2014/main" id="{35EB9E7F-E0A1-5A67-F56E-D5DA57592253}"/>
              </a:ext>
            </a:extLst>
          </p:cNvPr>
          <p:cNvCxnSpPr/>
          <p:nvPr/>
        </p:nvCxnSpPr>
        <p:spPr>
          <a:xfrm>
            <a:off x="5424153"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6">
            <a:extLst>
              <a:ext uri="{FF2B5EF4-FFF2-40B4-BE49-F238E27FC236}">
                <a16:creationId xmlns:a16="http://schemas.microsoft.com/office/drawing/2014/main" id="{E58E8B98-BFC0-F6B4-2594-8A8BA6D3276D}"/>
              </a:ext>
            </a:extLst>
          </p:cNvPr>
          <p:cNvSpPr txBox="1"/>
          <p:nvPr/>
        </p:nvSpPr>
        <p:spPr>
          <a:xfrm>
            <a:off x="3633371" y="224422"/>
            <a:ext cx="1450548" cy="340995"/>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Introduction</a:t>
            </a:r>
          </a:p>
        </p:txBody>
      </p:sp>
      <p:cxnSp>
        <p:nvCxnSpPr>
          <p:cNvPr id="11" name="直接连接符 26">
            <a:extLst>
              <a:ext uri="{FF2B5EF4-FFF2-40B4-BE49-F238E27FC236}">
                <a16:creationId xmlns:a16="http://schemas.microsoft.com/office/drawing/2014/main" id="{D891E62A-AF86-13B3-7016-CC0A5CA5A211}"/>
              </a:ext>
            </a:extLst>
          </p:cNvPr>
          <p:cNvCxnSpPr/>
          <p:nvPr/>
        </p:nvCxnSpPr>
        <p:spPr>
          <a:xfrm>
            <a:off x="75041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7">
            <a:extLst>
              <a:ext uri="{FF2B5EF4-FFF2-40B4-BE49-F238E27FC236}">
                <a16:creationId xmlns:a16="http://schemas.microsoft.com/office/drawing/2014/main" id="{D669CBE3-6C67-D20F-6718-726E7B152EF2}"/>
              </a:ext>
            </a:extLst>
          </p:cNvPr>
          <p:cNvSpPr txBox="1"/>
          <p:nvPr/>
        </p:nvSpPr>
        <p:spPr>
          <a:xfrm>
            <a:off x="5672228" y="100226"/>
            <a:ext cx="1450548"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Related</a:t>
            </a:r>
          </a:p>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work</a:t>
            </a:r>
          </a:p>
        </p:txBody>
      </p:sp>
      <p:sp>
        <p:nvSpPr>
          <p:cNvPr id="14" name="TextBox 10">
            <a:extLst>
              <a:ext uri="{FF2B5EF4-FFF2-40B4-BE49-F238E27FC236}">
                <a16:creationId xmlns:a16="http://schemas.microsoft.com/office/drawing/2014/main" id="{1C6C87AD-5B31-FB44-744D-B10A58B81161}"/>
              </a:ext>
            </a:extLst>
          </p:cNvPr>
          <p:cNvSpPr txBox="1"/>
          <p:nvPr/>
        </p:nvSpPr>
        <p:spPr>
          <a:xfrm>
            <a:off x="9822043" y="224423"/>
            <a:ext cx="1753369"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sym typeface="+mn-ea"/>
              </a:rPr>
              <a:t>Conclusion</a:t>
            </a:r>
          </a:p>
        </p:txBody>
      </p:sp>
      <p:sp>
        <p:nvSpPr>
          <p:cNvPr id="27" name="TextBox 9">
            <a:extLst>
              <a:ext uri="{FF2B5EF4-FFF2-40B4-BE49-F238E27FC236}">
                <a16:creationId xmlns:a16="http://schemas.microsoft.com/office/drawing/2014/main" id="{B58CE6CF-F2E0-A68A-9EDF-FD8E77C64A4B}"/>
              </a:ext>
            </a:extLst>
          </p:cNvPr>
          <p:cNvSpPr txBox="1"/>
          <p:nvPr/>
        </p:nvSpPr>
        <p:spPr>
          <a:xfrm>
            <a:off x="7593539" y="102116"/>
            <a:ext cx="1872741" cy="835601"/>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Odometry and Mapping</a:t>
            </a:r>
          </a:p>
          <a:p>
            <a:pPr algn="ct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D11E753A-CBC9-32A2-E2BB-36B003A8C6FD}"/>
              </a:ext>
            </a:extLst>
          </p:cNvPr>
          <p:cNvSpPr/>
          <p:nvPr/>
        </p:nvSpPr>
        <p:spPr>
          <a:xfrm>
            <a:off x="7513003" y="-1084"/>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9" name="直接连接符 26">
            <a:extLst>
              <a:ext uri="{FF2B5EF4-FFF2-40B4-BE49-F238E27FC236}">
                <a16:creationId xmlns:a16="http://schemas.microsoft.com/office/drawing/2014/main" id="{96C7B75F-DD96-1E58-7D79-0D7EAAE9B023}"/>
              </a:ext>
            </a:extLst>
          </p:cNvPr>
          <p:cNvCxnSpPr/>
          <p:nvPr/>
        </p:nvCxnSpPr>
        <p:spPr>
          <a:xfrm>
            <a:off x="75041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9">
            <a:extLst>
              <a:ext uri="{FF2B5EF4-FFF2-40B4-BE49-F238E27FC236}">
                <a16:creationId xmlns:a16="http://schemas.microsoft.com/office/drawing/2014/main" id="{CCB0CC5C-0637-A432-EA26-5D1B26A8EFE0}"/>
              </a:ext>
            </a:extLst>
          </p:cNvPr>
          <p:cNvSpPr txBox="1"/>
          <p:nvPr/>
        </p:nvSpPr>
        <p:spPr>
          <a:xfrm>
            <a:off x="7680048" y="223336"/>
            <a:ext cx="1717576" cy="343159"/>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Experiment</a:t>
            </a:r>
          </a:p>
        </p:txBody>
      </p:sp>
    </p:spTree>
    <p:extLst>
      <p:ext uri="{BB962C8B-B14F-4D97-AF65-F5344CB8AC3E}">
        <p14:creationId xmlns:p14="http://schemas.microsoft.com/office/powerpoint/2010/main" val="933851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94" name="直接连接符 93"/>
          <p:cNvCxnSpPr/>
          <p:nvPr/>
        </p:nvCxnSpPr>
        <p:spPr>
          <a:xfrm>
            <a:off x="374015" y="1524635"/>
            <a:ext cx="3909060" cy="12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5" name="TextBox 6"/>
          <p:cNvSpPr txBox="1"/>
          <p:nvPr/>
        </p:nvSpPr>
        <p:spPr>
          <a:xfrm>
            <a:off x="390990" y="1044185"/>
            <a:ext cx="3259455" cy="527825"/>
          </a:xfrm>
          <a:prstGeom prst="rect">
            <a:avLst/>
          </a:prstGeom>
          <a:noFill/>
        </p:spPr>
        <p:txBody>
          <a:bodyPr wrap="square" lIns="0" tIns="48000" rIns="0" bIns="48000" rtlCol="0">
            <a:spAutoFit/>
          </a:bodyPr>
          <a:lstStyle/>
          <a:p>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对比基准</a:t>
            </a:r>
          </a:p>
        </p:txBody>
      </p:sp>
      <p:sp>
        <p:nvSpPr>
          <p:cNvPr id="104" name="TextBox 9"/>
          <p:cNvSpPr txBox="1"/>
          <p:nvPr/>
        </p:nvSpPr>
        <p:spPr>
          <a:xfrm>
            <a:off x="7593539" y="102116"/>
            <a:ext cx="1872741" cy="835601"/>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Odometry and Mapping</a:t>
            </a:r>
          </a:p>
          <a:p>
            <a:pPr algn="ct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BB1E65B4-9DC4-81A1-1F79-CA5220246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11" y="-274792"/>
            <a:ext cx="2508327" cy="1146352"/>
          </a:xfrm>
          <a:prstGeom prst="rect">
            <a:avLst/>
          </a:prstGeom>
        </p:spPr>
      </p:pic>
      <p:cxnSp>
        <p:nvCxnSpPr>
          <p:cNvPr id="10" name="直接连接符 13">
            <a:extLst>
              <a:ext uri="{FF2B5EF4-FFF2-40B4-BE49-F238E27FC236}">
                <a16:creationId xmlns:a16="http://schemas.microsoft.com/office/drawing/2014/main" id="{B5944BF8-686B-014B-7BEF-59AF6DE6F2D4}"/>
              </a:ext>
            </a:extLst>
          </p:cNvPr>
          <p:cNvCxnSpPr/>
          <p:nvPr/>
        </p:nvCxnSpPr>
        <p:spPr>
          <a:xfrm>
            <a:off x="5424153"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155D8029-4688-F006-100A-BBBA5BC56593}"/>
              </a:ext>
            </a:extLst>
          </p:cNvPr>
          <p:cNvSpPr/>
          <p:nvPr/>
        </p:nvSpPr>
        <p:spPr>
          <a:xfrm>
            <a:off x="7513003" y="-1084"/>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2" name="TextBox 6">
            <a:extLst>
              <a:ext uri="{FF2B5EF4-FFF2-40B4-BE49-F238E27FC236}">
                <a16:creationId xmlns:a16="http://schemas.microsoft.com/office/drawing/2014/main" id="{2AE0C206-34BD-9A7F-0BA1-4A6A8D68B523}"/>
              </a:ext>
            </a:extLst>
          </p:cNvPr>
          <p:cNvSpPr txBox="1"/>
          <p:nvPr/>
        </p:nvSpPr>
        <p:spPr>
          <a:xfrm>
            <a:off x="3633371" y="224422"/>
            <a:ext cx="1450548" cy="340995"/>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Introduction</a:t>
            </a:r>
          </a:p>
        </p:txBody>
      </p:sp>
      <p:cxnSp>
        <p:nvCxnSpPr>
          <p:cNvPr id="16" name="直接连接符 26">
            <a:extLst>
              <a:ext uri="{FF2B5EF4-FFF2-40B4-BE49-F238E27FC236}">
                <a16:creationId xmlns:a16="http://schemas.microsoft.com/office/drawing/2014/main" id="{FB51B19E-3A6B-1337-9BB7-83BE05A2AA8F}"/>
              </a:ext>
            </a:extLst>
          </p:cNvPr>
          <p:cNvCxnSpPr/>
          <p:nvPr/>
        </p:nvCxnSpPr>
        <p:spPr>
          <a:xfrm>
            <a:off x="75041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411F5AC0-E16A-EEF9-70AC-7C0134C967FD}"/>
              </a:ext>
            </a:extLst>
          </p:cNvPr>
          <p:cNvSpPr txBox="1"/>
          <p:nvPr/>
        </p:nvSpPr>
        <p:spPr>
          <a:xfrm>
            <a:off x="374015" y="2178981"/>
            <a:ext cx="9985468" cy="2308324"/>
          </a:xfrm>
          <a:prstGeom prst="rect">
            <a:avLst/>
          </a:prstGeom>
          <a:noFill/>
        </p:spPr>
        <p:txBody>
          <a:bodyPr wrap="square">
            <a:spAutoFit/>
          </a:bodyPr>
          <a:lstStyle/>
          <a:p>
            <a:pPr algn="l">
              <a:buFont typeface="Arial" panose="020B0604020202020204" pitchFamily="34" charset="0"/>
              <a:buChar char="•"/>
            </a:pPr>
            <a:r>
              <a:rPr lang="zh-CN" altLang="en-US" b="1" i="0" dirty="0">
                <a:solidFill>
                  <a:srgbClr val="121212"/>
                </a:solidFill>
                <a:effectLst/>
                <a:latin typeface="-apple-system"/>
              </a:rPr>
              <a:t>离散通信</a:t>
            </a:r>
            <a:r>
              <a:rPr lang="zh-CN" altLang="en-US" b="0" i="0" dirty="0">
                <a:solidFill>
                  <a:srgbClr val="121212"/>
                </a:solidFill>
                <a:effectLst/>
                <a:latin typeface="-apple-system"/>
              </a:rPr>
              <a:t>：智能体之间只能通过离散符号进行通信。由</a:t>
            </a:r>
            <a:r>
              <a:rPr lang="zh-CN" altLang="en-US" b="1" i="0" dirty="0">
                <a:solidFill>
                  <a:srgbClr val="121212"/>
                </a:solidFill>
                <a:effectLst/>
                <a:latin typeface="-apple-system"/>
              </a:rPr>
              <a:t>于此时 </a:t>
            </a:r>
            <a:r>
              <a:rPr lang="en-US" altLang="zh-CN" b="0" i="0" dirty="0">
                <a:solidFill>
                  <a:srgbClr val="121212"/>
                </a:solidFill>
                <a:effectLst/>
                <a:latin typeface="-apple-system"/>
              </a:rPr>
              <a:t>Φ</a:t>
            </a:r>
            <a:r>
              <a:rPr lang="zh-CN" altLang="en-US" b="1" i="0" dirty="0">
                <a:solidFill>
                  <a:srgbClr val="121212"/>
                </a:solidFill>
                <a:effectLst/>
                <a:latin typeface="-apple-system"/>
              </a:rPr>
              <a:t>​ 包含了离散操作导致其不可导，因此只能用强化学习对其进行训练</a:t>
            </a:r>
            <a:r>
              <a:rPr lang="zh-CN" altLang="en-US" b="0" i="0" dirty="0">
                <a:solidFill>
                  <a:srgbClr val="121212"/>
                </a:solidFill>
                <a:effectLst/>
                <a:latin typeface="-apple-system"/>
              </a:rPr>
              <a:t>。此时智能体传递的消息可以根据以下公式采样：</a:t>
            </a:r>
            <a:br>
              <a:rPr lang="zh-CN" altLang="en-US" b="0" i="0" dirty="0">
                <a:solidFill>
                  <a:srgbClr val="121212"/>
                </a:solidFill>
                <a:effectLst/>
                <a:latin typeface="-apple-system"/>
              </a:rPr>
            </a:br>
            <a:endParaRPr lang="en-US" altLang="zh-CN" b="0" i="0" dirty="0">
              <a:solidFill>
                <a:srgbClr val="121212"/>
              </a:solidFill>
              <a:effectLst/>
              <a:latin typeface="-apple-system"/>
            </a:endParaRPr>
          </a:p>
          <a:p>
            <a:pPr algn="l">
              <a:buFont typeface="Arial" panose="020B0604020202020204" pitchFamily="34" charset="0"/>
              <a:buChar char="•"/>
            </a:pPr>
            <a:endParaRPr lang="en-US" altLang="zh-CN" dirty="0">
              <a:solidFill>
                <a:srgbClr val="121212"/>
              </a:solidFill>
              <a:latin typeface="-apple-system"/>
            </a:endParaRPr>
          </a:p>
          <a:p>
            <a:pPr algn="l">
              <a:buFont typeface="Arial" panose="020B0604020202020204" pitchFamily="34" charset="0"/>
              <a:buChar char="•"/>
            </a:pP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其中 </a:t>
            </a:r>
            <a:r>
              <a:rPr lang="en-US" altLang="zh-CN" b="0" i="0" dirty="0">
                <a:solidFill>
                  <a:srgbClr val="121212"/>
                </a:solidFill>
                <a:effectLst/>
                <a:latin typeface="-apple-system"/>
              </a:rPr>
              <a:t>D </a:t>
            </a:r>
            <a:r>
              <a:rPr lang="zh-CN" altLang="en-US" b="0" i="0" dirty="0">
                <a:solidFill>
                  <a:srgbClr val="121212"/>
                </a:solidFill>
                <a:effectLst/>
                <a:latin typeface="-apple-system"/>
              </a:rPr>
              <a:t>表示模型参数。 令   表示 </a:t>
            </a:r>
            <a:r>
              <a:rPr lang="en-US" altLang="zh-CN" b="0" i="0" dirty="0">
                <a:solidFill>
                  <a:srgbClr val="121212"/>
                </a:solidFill>
                <a:effectLst/>
                <a:latin typeface="-apple-system"/>
              </a:rPr>
              <a:t>w​ </a:t>
            </a:r>
            <a:r>
              <a:rPr lang="zh-CN" altLang="en-US" b="0" i="0" dirty="0">
                <a:solidFill>
                  <a:srgbClr val="121212"/>
                </a:solidFill>
                <a:effectLst/>
                <a:latin typeface="-apple-system"/>
              </a:rPr>
              <a:t>的 </a:t>
            </a:r>
            <a:r>
              <a:rPr lang="en-US" altLang="zh-CN" b="0" i="0" dirty="0">
                <a:solidFill>
                  <a:srgbClr val="121212"/>
                </a:solidFill>
                <a:effectLst/>
                <a:latin typeface="-apple-system"/>
              </a:rPr>
              <a:t>1-hot </a:t>
            </a:r>
            <a:r>
              <a:rPr lang="zh-CN" altLang="en-US" b="0" i="0" dirty="0">
                <a:solidFill>
                  <a:srgbClr val="121212"/>
                </a:solidFill>
                <a:effectLst/>
                <a:latin typeface="-apple-system"/>
              </a:rPr>
              <a:t>二进制向量表示。在广播框架下，下一个时刻智能体会接收到来自于其他智能体的消息和</a:t>
            </a:r>
            <a:br>
              <a:rPr lang="zh-CN" altLang="en-US" b="0" i="0" dirty="0">
                <a:solidFill>
                  <a:srgbClr val="121212"/>
                </a:solidFill>
                <a:effectLst/>
                <a:latin typeface="-apple-system"/>
              </a:rPr>
            </a:br>
            <a:endParaRPr lang="zh-CN" altLang="en-US" b="0" i="0" dirty="0">
              <a:solidFill>
                <a:srgbClr val="121212"/>
              </a:solidFill>
              <a:effectLst/>
              <a:latin typeface="-apple-system"/>
            </a:endParaRPr>
          </a:p>
        </p:txBody>
      </p:sp>
      <p:pic>
        <p:nvPicPr>
          <p:cNvPr id="18" name="图片 17">
            <a:extLst>
              <a:ext uri="{FF2B5EF4-FFF2-40B4-BE49-F238E27FC236}">
                <a16:creationId xmlns:a16="http://schemas.microsoft.com/office/drawing/2014/main" id="{4558683A-C167-4EB0-820E-842FC5A6F769}"/>
              </a:ext>
            </a:extLst>
          </p:cNvPr>
          <p:cNvPicPr>
            <a:picLocks noChangeAspect="1"/>
          </p:cNvPicPr>
          <p:nvPr/>
        </p:nvPicPr>
        <p:blipFill>
          <a:blip r:embed="rId4"/>
          <a:stretch>
            <a:fillRect/>
          </a:stretch>
        </p:blipFill>
        <p:spPr>
          <a:xfrm>
            <a:off x="3742997" y="2828841"/>
            <a:ext cx="2353003" cy="600159"/>
          </a:xfrm>
          <a:prstGeom prst="rect">
            <a:avLst/>
          </a:prstGeom>
        </p:spPr>
      </p:pic>
      <p:pic>
        <p:nvPicPr>
          <p:cNvPr id="20" name="图片 19">
            <a:extLst>
              <a:ext uri="{FF2B5EF4-FFF2-40B4-BE49-F238E27FC236}">
                <a16:creationId xmlns:a16="http://schemas.microsoft.com/office/drawing/2014/main" id="{E13E8791-32F2-CF49-A307-B0AAAD46477D}"/>
              </a:ext>
            </a:extLst>
          </p:cNvPr>
          <p:cNvPicPr>
            <a:picLocks noChangeAspect="1"/>
          </p:cNvPicPr>
          <p:nvPr/>
        </p:nvPicPr>
        <p:blipFill>
          <a:blip r:embed="rId5"/>
          <a:stretch>
            <a:fillRect/>
          </a:stretch>
        </p:blipFill>
        <p:spPr>
          <a:xfrm>
            <a:off x="390990" y="4251497"/>
            <a:ext cx="6011114" cy="1562318"/>
          </a:xfrm>
          <a:prstGeom prst="rect">
            <a:avLst/>
          </a:prstGeom>
        </p:spPr>
      </p:pic>
      <p:pic>
        <p:nvPicPr>
          <p:cNvPr id="3" name="图片 2">
            <a:extLst>
              <a:ext uri="{FF2B5EF4-FFF2-40B4-BE49-F238E27FC236}">
                <a16:creationId xmlns:a16="http://schemas.microsoft.com/office/drawing/2014/main" id="{71D24F9D-EEAE-2FB3-9303-BEA70A71FADB}"/>
              </a:ext>
            </a:extLst>
          </p:cNvPr>
          <p:cNvPicPr>
            <a:picLocks noChangeAspect="1"/>
          </p:cNvPicPr>
          <p:nvPr/>
        </p:nvPicPr>
        <p:blipFill>
          <a:blip r:embed="rId6"/>
          <a:stretch>
            <a:fillRect/>
          </a:stretch>
        </p:blipFill>
        <p:spPr>
          <a:xfrm>
            <a:off x="3032887" y="3616648"/>
            <a:ext cx="171474" cy="266737"/>
          </a:xfrm>
          <a:prstGeom prst="rect">
            <a:avLst/>
          </a:prstGeom>
        </p:spPr>
      </p:pic>
      <p:sp>
        <p:nvSpPr>
          <p:cNvPr id="8" name="TextBox 7">
            <a:extLst>
              <a:ext uri="{FF2B5EF4-FFF2-40B4-BE49-F238E27FC236}">
                <a16:creationId xmlns:a16="http://schemas.microsoft.com/office/drawing/2014/main" id="{A3A648FE-16EA-E9BC-0F73-96A841B7E6DB}"/>
              </a:ext>
            </a:extLst>
          </p:cNvPr>
          <p:cNvSpPr txBox="1"/>
          <p:nvPr/>
        </p:nvSpPr>
        <p:spPr>
          <a:xfrm>
            <a:off x="5672228" y="100226"/>
            <a:ext cx="1450548"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Related</a:t>
            </a:r>
          </a:p>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work</a:t>
            </a:r>
          </a:p>
        </p:txBody>
      </p:sp>
      <p:sp>
        <p:nvSpPr>
          <p:cNvPr id="17" name="TextBox 9">
            <a:extLst>
              <a:ext uri="{FF2B5EF4-FFF2-40B4-BE49-F238E27FC236}">
                <a16:creationId xmlns:a16="http://schemas.microsoft.com/office/drawing/2014/main" id="{25322E01-895B-BDC5-7D97-8481A93B1060}"/>
              </a:ext>
            </a:extLst>
          </p:cNvPr>
          <p:cNvSpPr txBox="1"/>
          <p:nvPr/>
        </p:nvSpPr>
        <p:spPr>
          <a:xfrm>
            <a:off x="7680048" y="223336"/>
            <a:ext cx="1717576" cy="343159"/>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Experiment</a:t>
            </a:r>
          </a:p>
        </p:txBody>
      </p:sp>
      <p:sp>
        <p:nvSpPr>
          <p:cNvPr id="4" name="TextBox 10">
            <a:extLst>
              <a:ext uri="{FF2B5EF4-FFF2-40B4-BE49-F238E27FC236}">
                <a16:creationId xmlns:a16="http://schemas.microsoft.com/office/drawing/2014/main" id="{C3C76FC2-F020-2479-B7F8-5E395E7BA364}"/>
              </a:ext>
            </a:extLst>
          </p:cNvPr>
          <p:cNvSpPr txBox="1"/>
          <p:nvPr/>
        </p:nvSpPr>
        <p:spPr>
          <a:xfrm>
            <a:off x="9822043" y="224423"/>
            <a:ext cx="1753369"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sym typeface="+mn-ea"/>
              </a:rPr>
              <a:t>Conclusion</a:t>
            </a:r>
          </a:p>
        </p:txBody>
      </p:sp>
    </p:spTree>
    <p:extLst>
      <p:ext uri="{BB962C8B-B14F-4D97-AF65-F5344CB8AC3E}">
        <p14:creationId xmlns:p14="http://schemas.microsoft.com/office/powerpoint/2010/main" val="2216648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94" name="直接连接符 93"/>
          <p:cNvCxnSpPr/>
          <p:nvPr/>
        </p:nvCxnSpPr>
        <p:spPr>
          <a:xfrm>
            <a:off x="374015" y="1524635"/>
            <a:ext cx="3909060" cy="12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5" name="TextBox 6"/>
          <p:cNvSpPr txBox="1"/>
          <p:nvPr/>
        </p:nvSpPr>
        <p:spPr>
          <a:xfrm>
            <a:off x="585470" y="996810"/>
            <a:ext cx="3259455" cy="527825"/>
          </a:xfrm>
          <a:prstGeom prst="rect">
            <a:avLst/>
          </a:prstGeom>
          <a:noFill/>
        </p:spPr>
        <p:txBody>
          <a:bodyPr wrap="square" lIns="0" tIns="48000" rIns="0" bIns="48000" rtlCol="0">
            <a:spAutoFit/>
          </a:bodyPr>
          <a:lstStyle/>
          <a:p>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拉杆任务</a:t>
            </a:r>
          </a:p>
        </p:txBody>
      </p:sp>
      <p:sp>
        <p:nvSpPr>
          <p:cNvPr id="4" name="文本框 3">
            <a:extLst>
              <a:ext uri="{FF2B5EF4-FFF2-40B4-BE49-F238E27FC236}">
                <a16:creationId xmlns:a16="http://schemas.microsoft.com/office/drawing/2014/main" id="{37767DBF-38D0-7A98-74A8-F5F827702B48}"/>
              </a:ext>
            </a:extLst>
          </p:cNvPr>
          <p:cNvSpPr txBox="1"/>
          <p:nvPr/>
        </p:nvSpPr>
        <p:spPr>
          <a:xfrm>
            <a:off x="349250" y="1744635"/>
            <a:ext cx="9948228" cy="830997"/>
          </a:xfrm>
          <a:prstGeom prst="rect">
            <a:avLst/>
          </a:prstGeom>
          <a:noFill/>
        </p:spPr>
        <p:txBody>
          <a:bodyPr wrap="square" rtlCol="0">
            <a:spAutoFit/>
          </a:bodyPr>
          <a:lstStyle/>
          <a:p>
            <a:r>
              <a:rPr lang="zh-CN" altLang="en-US" sz="2400" dirty="0"/>
              <a:t>游戏规则：</a:t>
            </a:r>
            <a:r>
              <a:rPr lang="en-US" altLang="zh-CN" sz="2400" dirty="0"/>
              <a:t>m</a:t>
            </a:r>
            <a:r>
              <a:rPr lang="zh-CN" altLang="en-US" sz="2400" dirty="0"/>
              <a:t>个杠杆和</a:t>
            </a:r>
            <a:r>
              <a:rPr lang="en-US" altLang="zh-CN" sz="2400" dirty="0"/>
              <a:t>N</a:t>
            </a:r>
            <a:r>
              <a:rPr lang="zh-CN" altLang="en-US" sz="2400" dirty="0"/>
              <a:t>个智能体组成的池子，在每一轮，从</a:t>
            </a:r>
            <a:r>
              <a:rPr lang="en-US" altLang="zh-CN" sz="2400" dirty="0"/>
              <a:t>N</a:t>
            </a:r>
            <a:r>
              <a:rPr lang="zh-CN" altLang="en-US" sz="2400" dirty="0"/>
              <a:t>个智能体的总池中选出</a:t>
            </a:r>
            <a:r>
              <a:rPr lang="en-US" altLang="zh-CN" sz="2400" dirty="0"/>
              <a:t>m</a:t>
            </a:r>
            <a:r>
              <a:rPr lang="zh-CN" altLang="en-US" sz="2400" dirty="0"/>
              <a:t>个智能体，每个智能体选择一根杠杆一起拉动</a:t>
            </a:r>
          </a:p>
        </p:txBody>
      </p:sp>
      <p:sp>
        <p:nvSpPr>
          <p:cNvPr id="9" name="TextBox 9">
            <a:extLst>
              <a:ext uri="{FF2B5EF4-FFF2-40B4-BE49-F238E27FC236}">
                <a16:creationId xmlns:a16="http://schemas.microsoft.com/office/drawing/2014/main" id="{65CE236D-E01C-B91D-FDBC-96745DE783E7}"/>
              </a:ext>
            </a:extLst>
          </p:cNvPr>
          <p:cNvSpPr txBox="1"/>
          <p:nvPr/>
        </p:nvSpPr>
        <p:spPr>
          <a:xfrm>
            <a:off x="7593539" y="102116"/>
            <a:ext cx="1872741" cy="835601"/>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Odometry and Mapping</a:t>
            </a:r>
          </a:p>
          <a:p>
            <a:pPr algn="ct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0E551C9F-4852-7B0B-CFFB-7D213439C5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11" y="-274792"/>
            <a:ext cx="2508327" cy="1146352"/>
          </a:xfrm>
          <a:prstGeom prst="rect">
            <a:avLst/>
          </a:prstGeom>
        </p:spPr>
      </p:pic>
      <p:cxnSp>
        <p:nvCxnSpPr>
          <p:cNvPr id="11" name="直接连接符 13">
            <a:extLst>
              <a:ext uri="{FF2B5EF4-FFF2-40B4-BE49-F238E27FC236}">
                <a16:creationId xmlns:a16="http://schemas.microsoft.com/office/drawing/2014/main" id="{FD1282A7-8F29-606A-FEF4-287FE025204D}"/>
              </a:ext>
            </a:extLst>
          </p:cNvPr>
          <p:cNvCxnSpPr/>
          <p:nvPr/>
        </p:nvCxnSpPr>
        <p:spPr>
          <a:xfrm>
            <a:off x="5424153"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0D702076-2FE6-DC0B-606D-E5929F39AAFF}"/>
              </a:ext>
            </a:extLst>
          </p:cNvPr>
          <p:cNvSpPr/>
          <p:nvPr/>
        </p:nvSpPr>
        <p:spPr>
          <a:xfrm>
            <a:off x="7513003" y="-1084"/>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3" name="TextBox 6">
            <a:extLst>
              <a:ext uri="{FF2B5EF4-FFF2-40B4-BE49-F238E27FC236}">
                <a16:creationId xmlns:a16="http://schemas.microsoft.com/office/drawing/2014/main" id="{C0E1CA88-C9E9-639C-8BF7-F82BEF3E4316}"/>
              </a:ext>
            </a:extLst>
          </p:cNvPr>
          <p:cNvSpPr txBox="1"/>
          <p:nvPr/>
        </p:nvSpPr>
        <p:spPr>
          <a:xfrm>
            <a:off x="3633371" y="224422"/>
            <a:ext cx="1450548" cy="340995"/>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Introduction</a:t>
            </a:r>
          </a:p>
        </p:txBody>
      </p:sp>
      <p:cxnSp>
        <p:nvCxnSpPr>
          <p:cNvPr id="17" name="直接连接符 26">
            <a:extLst>
              <a:ext uri="{FF2B5EF4-FFF2-40B4-BE49-F238E27FC236}">
                <a16:creationId xmlns:a16="http://schemas.microsoft.com/office/drawing/2014/main" id="{1684CBB8-F54A-06FD-9DE6-72C03523F8E7}"/>
              </a:ext>
            </a:extLst>
          </p:cNvPr>
          <p:cNvCxnSpPr/>
          <p:nvPr/>
        </p:nvCxnSpPr>
        <p:spPr>
          <a:xfrm>
            <a:off x="75041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548A41C-98ED-3702-551B-55DC6EF11A93}"/>
              </a:ext>
            </a:extLst>
          </p:cNvPr>
          <p:cNvSpPr txBox="1"/>
          <p:nvPr/>
        </p:nvSpPr>
        <p:spPr>
          <a:xfrm>
            <a:off x="349250" y="3033208"/>
            <a:ext cx="9948228" cy="830997"/>
          </a:xfrm>
          <a:prstGeom prst="rect">
            <a:avLst/>
          </a:prstGeom>
          <a:noFill/>
        </p:spPr>
        <p:txBody>
          <a:bodyPr wrap="square" rtlCol="0">
            <a:spAutoFit/>
          </a:bodyPr>
          <a:lstStyle/>
          <a:p>
            <a:r>
              <a:rPr lang="zh-CN" altLang="en-US" sz="2400" dirty="0"/>
              <a:t>游戏目标：每一个智能体都拉一根不同的杠杆</a:t>
            </a:r>
            <a:endParaRPr lang="en-US" altLang="zh-CN" sz="2400" dirty="0"/>
          </a:p>
          <a:p>
            <a:r>
              <a:rPr lang="zh-CN" altLang="en-US" sz="2400" dirty="0"/>
              <a:t>相应的，所有智能体获得的奖励与拉动的不同数量的杠杆成正比</a:t>
            </a:r>
            <a:endParaRPr lang="en-US" altLang="zh-CN" sz="2400" dirty="0"/>
          </a:p>
        </p:txBody>
      </p:sp>
      <p:sp>
        <p:nvSpPr>
          <p:cNvPr id="3" name="文本框 2">
            <a:extLst>
              <a:ext uri="{FF2B5EF4-FFF2-40B4-BE49-F238E27FC236}">
                <a16:creationId xmlns:a16="http://schemas.microsoft.com/office/drawing/2014/main" id="{7765DF01-16EC-4144-4984-8DDD642F9028}"/>
              </a:ext>
            </a:extLst>
          </p:cNvPr>
          <p:cNvSpPr txBox="1"/>
          <p:nvPr/>
        </p:nvSpPr>
        <p:spPr>
          <a:xfrm>
            <a:off x="349250" y="4282369"/>
            <a:ext cx="9948228" cy="461665"/>
          </a:xfrm>
          <a:prstGeom prst="rect">
            <a:avLst/>
          </a:prstGeom>
          <a:noFill/>
        </p:spPr>
        <p:txBody>
          <a:bodyPr wrap="square" rtlCol="0">
            <a:spAutoFit/>
          </a:bodyPr>
          <a:lstStyle/>
          <a:p>
            <a:r>
              <a:rPr lang="zh-CN" altLang="en-US" sz="2400" dirty="0"/>
              <a:t>对照组：独立控制组，即每个智能体独立控制，相互之间没有通信</a:t>
            </a:r>
            <a:endParaRPr lang="en-US" altLang="zh-CN" sz="2400" dirty="0"/>
          </a:p>
        </p:txBody>
      </p:sp>
      <p:sp>
        <p:nvSpPr>
          <p:cNvPr id="5" name="TextBox 7">
            <a:extLst>
              <a:ext uri="{FF2B5EF4-FFF2-40B4-BE49-F238E27FC236}">
                <a16:creationId xmlns:a16="http://schemas.microsoft.com/office/drawing/2014/main" id="{F978678E-A9FE-62AB-AA14-75252E134B1E}"/>
              </a:ext>
            </a:extLst>
          </p:cNvPr>
          <p:cNvSpPr txBox="1"/>
          <p:nvPr/>
        </p:nvSpPr>
        <p:spPr>
          <a:xfrm>
            <a:off x="5672228" y="100226"/>
            <a:ext cx="1450548"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Related</a:t>
            </a:r>
          </a:p>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work</a:t>
            </a:r>
          </a:p>
        </p:txBody>
      </p:sp>
      <p:sp>
        <p:nvSpPr>
          <p:cNvPr id="6" name="TextBox 9">
            <a:extLst>
              <a:ext uri="{FF2B5EF4-FFF2-40B4-BE49-F238E27FC236}">
                <a16:creationId xmlns:a16="http://schemas.microsoft.com/office/drawing/2014/main" id="{AA8F31BD-431A-B172-5FFF-C439A7F3FFBC}"/>
              </a:ext>
            </a:extLst>
          </p:cNvPr>
          <p:cNvSpPr txBox="1"/>
          <p:nvPr/>
        </p:nvSpPr>
        <p:spPr>
          <a:xfrm>
            <a:off x="7680048" y="223336"/>
            <a:ext cx="1717576" cy="343159"/>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Experiment</a:t>
            </a:r>
          </a:p>
        </p:txBody>
      </p:sp>
      <p:sp>
        <p:nvSpPr>
          <p:cNvPr id="15" name="TextBox 10">
            <a:extLst>
              <a:ext uri="{FF2B5EF4-FFF2-40B4-BE49-F238E27FC236}">
                <a16:creationId xmlns:a16="http://schemas.microsoft.com/office/drawing/2014/main" id="{9586C671-F582-831F-17E3-FE8BB6B3D802}"/>
              </a:ext>
            </a:extLst>
          </p:cNvPr>
          <p:cNvSpPr txBox="1"/>
          <p:nvPr/>
        </p:nvSpPr>
        <p:spPr>
          <a:xfrm>
            <a:off x="9822043" y="224423"/>
            <a:ext cx="1753369"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sym typeface="+mn-ea"/>
              </a:rPr>
              <a:t>Conclusion</a:t>
            </a:r>
          </a:p>
        </p:txBody>
      </p:sp>
    </p:spTree>
    <p:extLst>
      <p:ext uri="{BB962C8B-B14F-4D97-AF65-F5344CB8AC3E}">
        <p14:creationId xmlns:p14="http://schemas.microsoft.com/office/powerpoint/2010/main" val="3201656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94" name="直接连接符 93"/>
          <p:cNvCxnSpPr/>
          <p:nvPr/>
        </p:nvCxnSpPr>
        <p:spPr>
          <a:xfrm>
            <a:off x="374015" y="1524635"/>
            <a:ext cx="3909060" cy="12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5" name="TextBox 6"/>
          <p:cNvSpPr txBox="1"/>
          <p:nvPr/>
        </p:nvSpPr>
        <p:spPr>
          <a:xfrm>
            <a:off x="374015" y="1019175"/>
            <a:ext cx="3259455" cy="527825"/>
          </a:xfrm>
          <a:prstGeom prst="rect">
            <a:avLst/>
          </a:prstGeom>
          <a:noFill/>
        </p:spPr>
        <p:txBody>
          <a:bodyPr wrap="square" lIns="0" tIns="48000" rIns="0" bIns="48000" rtlCol="0">
            <a:spAutoFit/>
          </a:bodyPr>
          <a:lstStyle/>
          <a:p>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参数设置</a:t>
            </a:r>
          </a:p>
        </p:txBody>
      </p:sp>
      <p:sp>
        <p:nvSpPr>
          <p:cNvPr id="9" name="TextBox 9">
            <a:extLst>
              <a:ext uri="{FF2B5EF4-FFF2-40B4-BE49-F238E27FC236}">
                <a16:creationId xmlns:a16="http://schemas.microsoft.com/office/drawing/2014/main" id="{6BFE5BB9-1028-3260-9213-B236BB972630}"/>
              </a:ext>
            </a:extLst>
          </p:cNvPr>
          <p:cNvSpPr txBox="1"/>
          <p:nvPr/>
        </p:nvSpPr>
        <p:spPr>
          <a:xfrm>
            <a:off x="7593539" y="102116"/>
            <a:ext cx="1872741" cy="835601"/>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Odometry and Mapping</a:t>
            </a:r>
          </a:p>
          <a:p>
            <a:pPr algn="ct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E748F40F-74C7-1E88-A8DD-BE17C0EC2A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11" y="-274792"/>
            <a:ext cx="2508327" cy="1146352"/>
          </a:xfrm>
          <a:prstGeom prst="rect">
            <a:avLst/>
          </a:prstGeom>
        </p:spPr>
      </p:pic>
      <p:cxnSp>
        <p:nvCxnSpPr>
          <p:cNvPr id="11" name="直接连接符 13">
            <a:extLst>
              <a:ext uri="{FF2B5EF4-FFF2-40B4-BE49-F238E27FC236}">
                <a16:creationId xmlns:a16="http://schemas.microsoft.com/office/drawing/2014/main" id="{013122FA-6641-961A-9FB3-94A852A36894}"/>
              </a:ext>
            </a:extLst>
          </p:cNvPr>
          <p:cNvCxnSpPr/>
          <p:nvPr/>
        </p:nvCxnSpPr>
        <p:spPr>
          <a:xfrm>
            <a:off x="5424153"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CDE47C33-AE7A-C146-FA73-A3C06B563ED3}"/>
              </a:ext>
            </a:extLst>
          </p:cNvPr>
          <p:cNvSpPr/>
          <p:nvPr/>
        </p:nvSpPr>
        <p:spPr>
          <a:xfrm>
            <a:off x="7513003" y="-1084"/>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3" name="TextBox 6">
            <a:extLst>
              <a:ext uri="{FF2B5EF4-FFF2-40B4-BE49-F238E27FC236}">
                <a16:creationId xmlns:a16="http://schemas.microsoft.com/office/drawing/2014/main" id="{111258AB-D5D1-E9C0-4D98-D1A016347A17}"/>
              </a:ext>
            </a:extLst>
          </p:cNvPr>
          <p:cNvSpPr txBox="1"/>
          <p:nvPr/>
        </p:nvSpPr>
        <p:spPr>
          <a:xfrm>
            <a:off x="3633371" y="224422"/>
            <a:ext cx="1450548" cy="340995"/>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Introduction</a:t>
            </a:r>
          </a:p>
        </p:txBody>
      </p:sp>
      <p:cxnSp>
        <p:nvCxnSpPr>
          <p:cNvPr id="17" name="直接连接符 26">
            <a:extLst>
              <a:ext uri="{FF2B5EF4-FFF2-40B4-BE49-F238E27FC236}">
                <a16:creationId xmlns:a16="http://schemas.microsoft.com/office/drawing/2014/main" id="{5F8F778E-C332-65D9-380B-2EB108455BF2}"/>
              </a:ext>
            </a:extLst>
          </p:cNvPr>
          <p:cNvCxnSpPr/>
          <p:nvPr/>
        </p:nvCxnSpPr>
        <p:spPr>
          <a:xfrm>
            <a:off x="75041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DAE6748-DC4B-13FD-E3C3-443FF5374F62}"/>
              </a:ext>
            </a:extLst>
          </p:cNvPr>
          <p:cNvSpPr txBox="1"/>
          <p:nvPr/>
        </p:nvSpPr>
        <p:spPr>
          <a:xfrm>
            <a:off x="349250" y="1744635"/>
            <a:ext cx="9948228" cy="400110"/>
          </a:xfrm>
          <a:prstGeom prst="rect">
            <a:avLst/>
          </a:prstGeom>
          <a:noFill/>
        </p:spPr>
        <p:txBody>
          <a:bodyPr wrap="square" rtlCol="0">
            <a:spAutoFit/>
          </a:bodyPr>
          <a:lstStyle/>
          <a:p>
            <a:r>
              <a:rPr lang="en-US" altLang="zh-CN" sz="2000" dirty="0"/>
              <a:t>m=5 </a:t>
            </a:r>
            <a:r>
              <a:rPr lang="zh-CN" altLang="en-US" sz="2000" dirty="0"/>
              <a:t>，</a:t>
            </a:r>
            <a:r>
              <a:rPr lang="en-US" altLang="zh-CN" sz="2000" dirty="0"/>
              <a:t>N=500</a:t>
            </a:r>
            <a:r>
              <a:rPr lang="zh-CN" altLang="en-US" sz="2000" dirty="0"/>
              <a:t>的拉杆游戏</a:t>
            </a:r>
          </a:p>
        </p:txBody>
      </p:sp>
      <p:sp>
        <p:nvSpPr>
          <p:cNvPr id="18" name="文本框 17">
            <a:extLst>
              <a:ext uri="{FF2B5EF4-FFF2-40B4-BE49-F238E27FC236}">
                <a16:creationId xmlns:a16="http://schemas.microsoft.com/office/drawing/2014/main" id="{D3FB6EAA-D4AA-80A1-7059-1AAFC755A43C}"/>
              </a:ext>
            </a:extLst>
          </p:cNvPr>
          <p:cNvSpPr txBox="1"/>
          <p:nvPr/>
        </p:nvSpPr>
        <p:spPr>
          <a:xfrm>
            <a:off x="349250" y="2279635"/>
            <a:ext cx="9948228" cy="400110"/>
          </a:xfrm>
          <a:prstGeom prst="rect">
            <a:avLst/>
          </a:prstGeom>
          <a:noFill/>
        </p:spPr>
        <p:txBody>
          <a:bodyPr wrap="square" rtlCol="0">
            <a:spAutoFit/>
          </a:bodyPr>
          <a:lstStyle/>
          <a:p>
            <a:r>
              <a:rPr lang="zh-CN" altLang="en-US" sz="2000" dirty="0"/>
              <a:t>有两个通信步骤（</a:t>
            </a:r>
            <a:r>
              <a:rPr lang="en-US" altLang="zh-CN" sz="2000" dirty="0"/>
              <a:t>K=2</a:t>
            </a:r>
            <a:r>
              <a:rPr lang="zh-CN" altLang="en-US" sz="2000" dirty="0"/>
              <a:t>）的</a:t>
            </a:r>
            <a:r>
              <a:rPr lang="en-US" altLang="zh-CN" sz="2000" dirty="0" err="1"/>
              <a:t>commnet</a:t>
            </a:r>
            <a:r>
              <a:rPr lang="zh-CN" altLang="en-US" sz="2000" dirty="0"/>
              <a:t>，并采用上面讲的跳过连接，即对每一层</a:t>
            </a:r>
          </a:p>
        </p:txBody>
      </p:sp>
      <p:pic>
        <p:nvPicPr>
          <p:cNvPr id="20" name="图片 19">
            <a:extLst>
              <a:ext uri="{FF2B5EF4-FFF2-40B4-BE49-F238E27FC236}">
                <a16:creationId xmlns:a16="http://schemas.microsoft.com/office/drawing/2014/main" id="{5C47C1E3-804F-847F-7DC1-598EDE0372D3}"/>
              </a:ext>
            </a:extLst>
          </p:cNvPr>
          <p:cNvPicPr>
            <a:picLocks noChangeAspect="1"/>
          </p:cNvPicPr>
          <p:nvPr/>
        </p:nvPicPr>
        <p:blipFill>
          <a:blip r:embed="rId4"/>
          <a:stretch>
            <a:fillRect/>
          </a:stretch>
        </p:blipFill>
        <p:spPr>
          <a:xfrm>
            <a:off x="3781102" y="2760609"/>
            <a:ext cx="2314898" cy="514422"/>
          </a:xfrm>
          <a:prstGeom prst="rect">
            <a:avLst/>
          </a:prstGeom>
        </p:spPr>
      </p:pic>
      <p:sp>
        <p:nvSpPr>
          <p:cNvPr id="21" name="文本框 20">
            <a:extLst>
              <a:ext uri="{FF2B5EF4-FFF2-40B4-BE49-F238E27FC236}">
                <a16:creationId xmlns:a16="http://schemas.microsoft.com/office/drawing/2014/main" id="{14D4E997-2924-405B-08D0-97D74E8468FD}"/>
              </a:ext>
            </a:extLst>
          </p:cNvPr>
          <p:cNvSpPr txBox="1"/>
          <p:nvPr/>
        </p:nvSpPr>
        <p:spPr>
          <a:xfrm>
            <a:off x="374015" y="3355895"/>
            <a:ext cx="9948228" cy="400110"/>
          </a:xfrm>
          <a:prstGeom prst="rect">
            <a:avLst/>
          </a:prstGeom>
          <a:noFill/>
        </p:spPr>
        <p:txBody>
          <a:bodyPr wrap="square" rtlCol="0">
            <a:spAutoFit/>
          </a:bodyPr>
          <a:lstStyle/>
          <a:p>
            <a:r>
              <a:rPr lang="zh-CN" altLang="en-US" sz="2000" dirty="0"/>
              <a:t>那么每个   是一个</a:t>
            </a:r>
            <a:r>
              <a:rPr lang="en-US" altLang="zh-CN" sz="2000" dirty="0" err="1"/>
              <a:t>ReLu</a:t>
            </a:r>
            <a:r>
              <a:rPr lang="zh-CN" altLang="en-US" sz="2000" dirty="0"/>
              <a:t>非线性的两层神经网络，输出为一个</a:t>
            </a:r>
            <a:r>
              <a:rPr lang="en-US" altLang="zh-CN" sz="2000" dirty="0"/>
              <a:t>128D</a:t>
            </a:r>
            <a:r>
              <a:rPr lang="zh-CN" altLang="en-US" sz="2000" dirty="0"/>
              <a:t>的向量</a:t>
            </a:r>
          </a:p>
        </p:txBody>
      </p:sp>
      <p:sp>
        <p:nvSpPr>
          <p:cNvPr id="23" name="文本框 22">
            <a:extLst>
              <a:ext uri="{FF2B5EF4-FFF2-40B4-BE49-F238E27FC236}">
                <a16:creationId xmlns:a16="http://schemas.microsoft.com/office/drawing/2014/main" id="{0E002FAE-B7BD-6AC2-69B2-0B7307B2B376}"/>
              </a:ext>
            </a:extLst>
          </p:cNvPr>
          <p:cNvSpPr txBox="1"/>
          <p:nvPr/>
        </p:nvSpPr>
        <p:spPr>
          <a:xfrm>
            <a:off x="374015" y="3951181"/>
            <a:ext cx="9948228" cy="400110"/>
          </a:xfrm>
          <a:prstGeom prst="rect">
            <a:avLst/>
          </a:prstGeom>
          <a:noFill/>
        </p:spPr>
        <p:txBody>
          <a:bodyPr wrap="square" rtlCol="0">
            <a:spAutoFit/>
          </a:bodyPr>
          <a:lstStyle/>
          <a:p>
            <a:r>
              <a:rPr lang="zh-CN" altLang="en-US" sz="2000" dirty="0"/>
              <a:t>编码器</a:t>
            </a:r>
            <a:r>
              <a:rPr lang="en-US" altLang="zh-CN" sz="2000" dirty="0"/>
              <a:t>r</a:t>
            </a:r>
            <a:r>
              <a:rPr lang="zh-CN" altLang="en-US" sz="2000" dirty="0"/>
              <a:t>是一个具有</a:t>
            </a:r>
            <a:r>
              <a:rPr lang="en-US" altLang="zh-CN" sz="2000" dirty="0"/>
              <a:t>128D</a:t>
            </a:r>
            <a:r>
              <a:rPr lang="zh-CN" altLang="en-US" sz="2000" dirty="0"/>
              <a:t>的</a:t>
            </a:r>
            <a:r>
              <a:rPr lang="en-US" altLang="zh-CN" sz="2000" dirty="0"/>
              <a:t>N</a:t>
            </a:r>
            <a:r>
              <a:rPr lang="zh-CN" altLang="en-US" sz="2000" dirty="0"/>
              <a:t>条目查找表，解码器是一个线性层加上</a:t>
            </a:r>
            <a:r>
              <a:rPr lang="en-US" altLang="zh-CN" sz="2000" dirty="0" err="1"/>
              <a:t>softmax</a:t>
            </a:r>
            <a:endParaRPr lang="zh-CN" altLang="en-US" sz="2000" dirty="0"/>
          </a:p>
        </p:txBody>
      </p:sp>
      <p:sp>
        <p:nvSpPr>
          <p:cNvPr id="24" name="文本框 23">
            <a:extLst>
              <a:ext uri="{FF2B5EF4-FFF2-40B4-BE49-F238E27FC236}">
                <a16:creationId xmlns:a16="http://schemas.microsoft.com/office/drawing/2014/main" id="{CC7D3A05-C437-6450-ADE5-461E7D5D85A1}"/>
              </a:ext>
            </a:extLst>
          </p:cNvPr>
          <p:cNvSpPr txBox="1"/>
          <p:nvPr/>
        </p:nvSpPr>
        <p:spPr>
          <a:xfrm>
            <a:off x="374015" y="4567045"/>
            <a:ext cx="9948228" cy="400110"/>
          </a:xfrm>
          <a:prstGeom prst="rect">
            <a:avLst/>
          </a:prstGeom>
          <a:noFill/>
        </p:spPr>
        <p:txBody>
          <a:bodyPr wrap="square" rtlCol="0">
            <a:spAutoFit/>
          </a:bodyPr>
          <a:lstStyle/>
          <a:p>
            <a:r>
              <a:rPr lang="zh-CN" altLang="en-US" sz="2000" dirty="0"/>
              <a:t>独立控制器的结构与我们的模型相同，只是通信部分的</a:t>
            </a:r>
            <a:r>
              <a:rPr lang="en-US" altLang="zh-CN" sz="2000" dirty="0"/>
              <a:t>c</a:t>
            </a:r>
            <a:r>
              <a:rPr lang="zh-CN" altLang="en-US" sz="2000" dirty="0"/>
              <a:t>归零，减少应模型产生的干扰</a:t>
            </a:r>
          </a:p>
        </p:txBody>
      </p:sp>
      <p:pic>
        <p:nvPicPr>
          <p:cNvPr id="3" name="图片 2">
            <a:extLst>
              <a:ext uri="{FF2B5EF4-FFF2-40B4-BE49-F238E27FC236}">
                <a16:creationId xmlns:a16="http://schemas.microsoft.com/office/drawing/2014/main" id="{BC63A53A-FD4B-37D5-D4B4-026679092F00}"/>
              </a:ext>
            </a:extLst>
          </p:cNvPr>
          <p:cNvPicPr>
            <a:picLocks noChangeAspect="1"/>
          </p:cNvPicPr>
          <p:nvPr/>
        </p:nvPicPr>
        <p:blipFill>
          <a:blip r:embed="rId5"/>
          <a:stretch>
            <a:fillRect/>
          </a:stretch>
        </p:blipFill>
        <p:spPr>
          <a:xfrm>
            <a:off x="1509595" y="3378040"/>
            <a:ext cx="238158" cy="323895"/>
          </a:xfrm>
          <a:prstGeom prst="rect">
            <a:avLst/>
          </a:prstGeom>
        </p:spPr>
      </p:pic>
      <p:sp>
        <p:nvSpPr>
          <p:cNvPr id="4" name="TextBox 7">
            <a:extLst>
              <a:ext uri="{FF2B5EF4-FFF2-40B4-BE49-F238E27FC236}">
                <a16:creationId xmlns:a16="http://schemas.microsoft.com/office/drawing/2014/main" id="{68415166-69D5-1E29-AF48-F0A3E4C1EB16}"/>
              </a:ext>
            </a:extLst>
          </p:cNvPr>
          <p:cNvSpPr txBox="1"/>
          <p:nvPr/>
        </p:nvSpPr>
        <p:spPr>
          <a:xfrm>
            <a:off x="5672228" y="100226"/>
            <a:ext cx="1450548"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Related</a:t>
            </a:r>
          </a:p>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work</a:t>
            </a:r>
          </a:p>
        </p:txBody>
      </p:sp>
      <p:sp>
        <p:nvSpPr>
          <p:cNvPr id="5" name="TextBox 9">
            <a:extLst>
              <a:ext uri="{FF2B5EF4-FFF2-40B4-BE49-F238E27FC236}">
                <a16:creationId xmlns:a16="http://schemas.microsoft.com/office/drawing/2014/main" id="{EFE65AF4-30EB-34CB-40CC-18ECB0528052}"/>
              </a:ext>
            </a:extLst>
          </p:cNvPr>
          <p:cNvSpPr txBox="1"/>
          <p:nvPr/>
        </p:nvSpPr>
        <p:spPr>
          <a:xfrm>
            <a:off x="7680048" y="223336"/>
            <a:ext cx="1717576" cy="343159"/>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Experiment</a:t>
            </a:r>
          </a:p>
        </p:txBody>
      </p:sp>
      <p:sp>
        <p:nvSpPr>
          <p:cNvPr id="8" name="TextBox 10">
            <a:extLst>
              <a:ext uri="{FF2B5EF4-FFF2-40B4-BE49-F238E27FC236}">
                <a16:creationId xmlns:a16="http://schemas.microsoft.com/office/drawing/2014/main" id="{CBDD6478-0D40-1F48-1DF5-0DB6AF09FFBE}"/>
              </a:ext>
            </a:extLst>
          </p:cNvPr>
          <p:cNvSpPr txBox="1"/>
          <p:nvPr/>
        </p:nvSpPr>
        <p:spPr>
          <a:xfrm>
            <a:off x="9822043" y="224423"/>
            <a:ext cx="1753369"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sym typeface="+mn-ea"/>
              </a:rPr>
              <a:t>Conclusion</a:t>
            </a:r>
          </a:p>
        </p:txBody>
      </p:sp>
    </p:spTree>
    <p:extLst>
      <p:ext uri="{BB962C8B-B14F-4D97-AF65-F5344CB8AC3E}">
        <p14:creationId xmlns:p14="http://schemas.microsoft.com/office/powerpoint/2010/main" val="3565766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P spid="21" grpId="0"/>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94" name="直接连接符 93"/>
          <p:cNvCxnSpPr/>
          <p:nvPr/>
        </p:nvCxnSpPr>
        <p:spPr>
          <a:xfrm>
            <a:off x="374015" y="1524635"/>
            <a:ext cx="3909060" cy="12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5" name="TextBox 6"/>
          <p:cNvSpPr txBox="1"/>
          <p:nvPr/>
        </p:nvSpPr>
        <p:spPr>
          <a:xfrm>
            <a:off x="374015" y="1019175"/>
            <a:ext cx="3259455" cy="527825"/>
          </a:xfrm>
          <a:prstGeom prst="rect">
            <a:avLst/>
          </a:prstGeom>
          <a:noFill/>
        </p:spPr>
        <p:txBody>
          <a:bodyPr wrap="square" lIns="0" tIns="48000" rIns="0" bIns="48000" rtlCol="0">
            <a:spAutoFit/>
          </a:bodyPr>
          <a:lstStyle/>
          <a:p>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实验结果</a:t>
            </a:r>
          </a:p>
        </p:txBody>
      </p:sp>
      <p:sp>
        <p:nvSpPr>
          <p:cNvPr id="9" name="TextBox 9">
            <a:extLst>
              <a:ext uri="{FF2B5EF4-FFF2-40B4-BE49-F238E27FC236}">
                <a16:creationId xmlns:a16="http://schemas.microsoft.com/office/drawing/2014/main" id="{D5437C3D-42A9-19C2-B4E2-30187315C9E0}"/>
              </a:ext>
            </a:extLst>
          </p:cNvPr>
          <p:cNvSpPr txBox="1"/>
          <p:nvPr/>
        </p:nvSpPr>
        <p:spPr>
          <a:xfrm>
            <a:off x="7593539" y="102116"/>
            <a:ext cx="1872741" cy="835601"/>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Odometry and Mapping</a:t>
            </a:r>
          </a:p>
          <a:p>
            <a:pPr algn="ct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AB4F5FC9-FF11-E8EE-4E1A-E4BCC36A33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11" y="-274792"/>
            <a:ext cx="2508327" cy="1146352"/>
          </a:xfrm>
          <a:prstGeom prst="rect">
            <a:avLst/>
          </a:prstGeom>
        </p:spPr>
      </p:pic>
      <p:cxnSp>
        <p:nvCxnSpPr>
          <p:cNvPr id="11" name="直接连接符 13">
            <a:extLst>
              <a:ext uri="{FF2B5EF4-FFF2-40B4-BE49-F238E27FC236}">
                <a16:creationId xmlns:a16="http://schemas.microsoft.com/office/drawing/2014/main" id="{0695DA2B-1BF0-7817-1E8A-10F75BB9D867}"/>
              </a:ext>
            </a:extLst>
          </p:cNvPr>
          <p:cNvCxnSpPr/>
          <p:nvPr/>
        </p:nvCxnSpPr>
        <p:spPr>
          <a:xfrm>
            <a:off x="5424153"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F59335C3-990E-EE83-51F4-ADCC486BDE84}"/>
              </a:ext>
            </a:extLst>
          </p:cNvPr>
          <p:cNvSpPr/>
          <p:nvPr/>
        </p:nvSpPr>
        <p:spPr>
          <a:xfrm>
            <a:off x="7513003" y="-1084"/>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3" name="TextBox 6">
            <a:extLst>
              <a:ext uri="{FF2B5EF4-FFF2-40B4-BE49-F238E27FC236}">
                <a16:creationId xmlns:a16="http://schemas.microsoft.com/office/drawing/2014/main" id="{79E993B2-3AE7-AEF0-A94B-EA3BD46E3B8C}"/>
              </a:ext>
            </a:extLst>
          </p:cNvPr>
          <p:cNvSpPr txBox="1"/>
          <p:nvPr/>
        </p:nvSpPr>
        <p:spPr>
          <a:xfrm>
            <a:off x="3633371" y="224422"/>
            <a:ext cx="1450548" cy="340995"/>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Introduction</a:t>
            </a:r>
          </a:p>
        </p:txBody>
      </p:sp>
      <p:cxnSp>
        <p:nvCxnSpPr>
          <p:cNvPr id="17" name="直接连接符 26">
            <a:extLst>
              <a:ext uri="{FF2B5EF4-FFF2-40B4-BE49-F238E27FC236}">
                <a16:creationId xmlns:a16="http://schemas.microsoft.com/office/drawing/2014/main" id="{62B81E2B-5563-FE94-FBB7-864402D0024F}"/>
              </a:ext>
            </a:extLst>
          </p:cNvPr>
          <p:cNvCxnSpPr/>
          <p:nvPr/>
        </p:nvCxnSpPr>
        <p:spPr>
          <a:xfrm>
            <a:off x="75041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2B114C19-E6E5-AD98-A5FC-081B88E92D28}"/>
              </a:ext>
            </a:extLst>
          </p:cNvPr>
          <p:cNvPicPr>
            <a:picLocks noChangeAspect="1"/>
          </p:cNvPicPr>
          <p:nvPr/>
        </p:nvPicPr>
        <p:blipFill>
          <a:blip r:embed="rId4"/>
          <a:stretch>
            <a:fillRect/>
          </a:stretch>
        </p:blipFill>
        <p:spPr>
          <a:xfrm>
            <a:off x="2882838" y="2738341"/>
            <a:ext cx="4553585" cy="1381318"/>
          </a:xfrm>
          <a:prstGeom prst="rect">
            <a:avLst/>
          </a:prstGeom>
        </p:spPr>
      </p:pic>
      <p:sp>
        <p:nvSpPr>
          <p:cNvPr id="4" name="文本框 3">
            <a:extLst>
              <a:ext uri="{FF2B5EF4-FFF2-40B4-BE49-F238E27FC236}">
                <a16:creationId xmlns:a16="http://schemas.microsoft.com/office/drawing/2014/main" id="{BAE61D8C-9B09-A263-4869-59D81BF75BE9}"/>
              </a:ext>
            </a:extLst>
          </p:cNvPr>
          <p:cNvSpPr txBox="1"/>
          <p:nvPr/>
        </p:nvSpPr>
        <p:spPr>
          <a:xfrm>
            <a:off x="349250" y="1744635"/>
            <a:ext cx="9948228" cy="1015663"/>
          </a:xfrm>
          <a:prstGeom prst="rect">
            <a:avLst/>
          </a:prstGeom>
          <a:noFill/>
        </p:spPr>
        <p:txBody>
          <a:bodyPr wrap="square" rtlCol="0">
            <a:spAutoFit/>
          </a:bodyPr>
          <a:lstStyle/>
          <a:p>
            <a:r>
              <a:rPr lang="zh-CN" altLang="en-US" sz="2000" dirty="0"/>
              <a:t>训练次数：在训练期间看到</a:t>
            </a:r>
            <a:r>
              <a:rPr lang="en-US" altLang="zh-CN" sz="2000" dirty="0"/>
              <a:t>50000</a:t>
            </a:r>
            <a:r>
              <a:rPr lang="zh-CN" altLang="en-US" sz="2000" dirty="0"/>
              <a:t>个大小为</a:t>
            </a:r>
            <a:r>
              <a:rPr lang="en-US" altLang="zh-CN" sz="2000" dirty="0"/>
              <a:t>64</a:t>
            </a:r>
            <a:r>
              <a:rPr lang="zh-CN" altLang="en-US" sz="2000" dirty="0"/>
              <a:t>的批次</a:t>
            </a:r>
            <a:endParaRPr lang="en-US" altLang="zh-CN" sz="2000" dirty="0"/>
          </a:p>
          <a:p>
            <a:endParaRPr lang="en-US" altLang="zh-CN" sz="2000" dirty="0"/>
          </a:p>
          <a:p>
            <a:r>
              <a:rPr lang="zh-CN" altLang="en-US" sz="2000" dirty="0"/>
              <a:t>实验结果是在</a:t>
            </a:r>
            <a:r>
              <a:rPr lang="en-US" altLang="zh-CN" sz="2000" dirty="0"/>
              <a:t>500</a:t>
            </a:r>
            <a:r>
              <a:rPr lang="zh-CN" altLang="en-US" sz="2000" dirty="0"/>
              <a:t>次实验中平均拉出的不同杠杆数除以</a:t>
            </a:r>
            <a:r>
              <a:rPr lang="en-US" altLang="zh-CN" sz="2000" dirty="0"/>
              <a:t>m=5</a:t>
            </a:r>
            <a:endParaRPr lang="zh-CN" altLang="en-US" sz="2000" dirty="0"/>
          </a:p>
        </p:txBody>
      </p:sp>
      <p:sp>
        <p:nvSpPr>
          <p:cNvPr id="5" name="文本框 4">
            <a:extLst>
              <a:ext uri="{FF2B5EF4-FFF2-40B4-BE49-F238E27FC236}">
                <a16:creationId xmlns:a16="http://schemas.microsoft.com/office/drawing/2014/main" id="{B839958C-2AB9-F938-DD0D-384D57583B46}"/>
              </a:ext>
            </a:extLst>
          </p:cNvPr>
          <p:cNvSpPr txBox="1"/>
          <p:nvPr/>
        </p:nvSpPr>
        <p:spPr>
          <a:xfrm>
            <a:off x="557406" y="4317702"/>
            <a:ext cx="9948228" cy="707886"/>
          </a:xfrm>
          <a:prstGeom prst="rect">
            <a:avLst/>
          </a:prstGeom>
          <a:noFill/>
        </p:spPr>
        <p:txBody>
          <a:bodyPr wrap="square" rtlCol="0">
            <a:spAutoFit/>
          </a:bodyPr>
          <a:lstStyle/>
          <a:p>
            <a:r>
              <a:rPr lang="en-US" altLang="zh-CN" sz="2000" dirty="0"/>
              <a:t>Supervised</a:t>
            </a:r>
            <a:r>
              <a:rPr lang="zh-CN" altLang="en-US" sz="2000" dirty="0"/>
              <a:t>（直接监督）使用通过对智能体</a:t>
            </a:r>
            <a:r>
              <a:rPr lang="en-US" altLang="zh-CN" sz="2000" dirty="0"/>
              <a:t>ID</a:t>
            </a:r>
            <a:r>
              <a:rPr lang="zh-CN" altLang="en-US" sz="2000" dirty="0"/>
              <a:t>进行排序给出的解决方案，并让每个智能体根据在</a:t>
            </a:r>
            <a:r>
              <a:rPr lang="en-US" altLang="zh-CN" sz="2000" dirty="0"/>
              <a:t>m</a:t>
            </a:r>
            <a:r>
              <a:rPr lang="zh-CN" altLang="en-US" sz="2000" dirty="0"/>
              <a:t>个智能体当中的相对顺序拉动杠杆</a:t>
            </a:r>
          </a:p>
        </p:txBody>
      </p:sp>
      <p:sp>
        <p:nvSpPr>
          <p:cNvPr id="6" name="文本框 5">
            <a:extLst>
              <a:ext uri="{FF2B5EF4-FFF2-40B4-BE49-F238E27FC236}">
                <a16:creationId xmlns:a16="http://schemas.microsoft.com/office/drawing/2014/main" id="{2F0C373C-8908-7846-73C0-418402379A73}"/>
              </a:ext>
            </a:extLst>
          </p:cNvPr>
          <p:cNvSpPr txBox="1"/>
          <p:nvPr/>
        </p:nvSpPr>
        <p:spPr>
          <a:xfrm>
            <a:off x="557406" y="5223631"/>
            <a:ext cx="9948228" cy="707886"/>
          </a:xfrm>
          <a:prstGeom prst="rect">
            <a:avLst/>
          </a:prstGeom>
          <a:noFill/>
        </p:spPr>
        <p:txBody>
          <a:bodyPr wrap="square" rtlCol="0">
            <a:spAutoFit/>
          </a:bodyPr>
          <a:lstStyle/>
          <a:p>
            <a:r>
              <a:rPr lang="zh-CN" altLang="en-US" sz="2000" dirty="0"/>
              <a:t>在</a:t>
            </a:r>
            <a:r>
              <a:rPr lang="en-US" altLang="zh-CN" sz="2000" dirty="0"/>
              <a:t>Supervised</a:t>
            </a:r>
            <a:r>
              <a:rPr lang="zh-CN" altLang="en-US" sz="2000" dirty="0"/>
              <a:t>（直接监督）和</a:t>
            </a:r>
            <a:r>
              <a:rPr lang="en-US" altLang="zh-CN" sz="2000" dirty="0"/>
              <a:t>Reinforcement</a:t>
            </a:r>
            <a:r>
              <a:rPr lang="zh-CN" altLang="en-US" sz="2000" dirty="0"/>
              <a:t>（强化）两种情况下，</a:t>
            </a:r>
            <a:r>
              <a:rPr lang="en-US" altLang="zh-CN" sz="2000" dirty="0"/>
              <a:t>CommNet</a:t>
            </a:r>
            <a:r>
              <a:rPr lang="zh-CN" altLang="en-US" sz="2000" dirty="0"/>
              <a:t>的表现明显好于独立控制器</a:t>
            </a:r>
          </a:p>
        </p:txBody>
      </p:sp>
      <p:sp>
        <p:nvSpPr>
          <p:cNvPr id="2" name="TextBox 7">
            <a:extLst>
              <a:ext uri="{FF2B5EF4-FFF2-40B4-BE49-F238E27FC236}">
                <a16:creationId xmlns:a16="http://schemas.microsoft.com/office/drawing/2014/main" id="{6478FCB1-C7E2-9452-62CC-813582948366}"/>
              </a:ext>
            </a:extLst>
          </p:cNvPr>
          <p:cNvSpPr txBox="1"/>
          <p:nvPr/>
        </p:nvSpPr>
        <p:spPr>
          <a:xfrm>
            <a:off x="5672228" y="100226"/>
            <a:ext cx="1450548"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Related</a:t>
            </a:r>
          </a:p>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work</a:t>
            </a:r>
          </a:p>
        </p:txBody>
      </p:sp>
      <p:sp>
        <p:nvSpPr>
          <p:cNvPr id="7" name="TextBox 9">
            <a:extLst>
              <a:ext uri="{FF2B5EF4-FFF2-40B4-BE49-F238E27FC236}">
                <a16:creationId xmlns:a16="http://schemas.microsoft.com/office/drawing/2014/main" id="{FA1B158F-7522-17CF-1BB5-8B9CF3802814}"/>
              </a:ext>
            </a:extLst>
          </p:cNvPr>
          <p:cNvSpPr txBox="1"/>
          <p:nvPr/>
        </p:nvSpPr>
        <p:spPr>
          <a:xfrm>
            <a:off x="7680048" y="223336"/>
            <a:ext cx="1717576" cy="343159"/>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Experiment</a:t>
            </a:r>
          </a:p>
        </p:txBody>
      </p:sp>
      <p:sp>
        <p:nvSpPr>
          <p:cNvPr id="14" name="TextBox 10">
            <a:extLst>
              <a:ext uri="{FF2B5EF4-FFF2-40B4-BE49-F238E27FC236}">
                <a16:creationId xmlns:a16="http://schemas.microsoft.com/office/drawing/2014/main" id="{95D31859-74A6-524C-6F08-CBCD92A2B245}"/>
              </a:ext>
            </a:extLst>
          </p:cNvPr>
          <p:cNvSpPr txBox="1"/>
          <p:nvPr/>
        </p:nvSpPr>
        <p:spPr>
          <a:xfrm>
            <a:off x="9822043" y="224423"/>
            <a:ext cx="1753369"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sym typeface="+mn-ea"/>
              </a:rPr>
              <a:t>Conclusion</a:t>
            </a:r>
          </a:p>
        </p:txBody>
      </p:sp>
    </p:spTree>
    <p:extLst>
      <p:ext uri="{BB962C8B-B14F-4D97-AF65-F5344CB8AC3E}">
        <p14:creationId xmlns:p14="http://schemas.microsoft.com/office/powerpoint/2010/main" val="3362498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94" name="直接连接符 93"/>
          <p:cNvCxnSpPr/>
          <p:nvPr/>
        </p:nvCxnSpPr>
        <p:spPr>
          <a:xfrm>
            <a:off x="374015" y="1524635"/>
            <a:ext cx="3909060" cy="12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5" name="TextBox 6"/>
          <p:cNvSpPr txBox="1"/>
          <p:nvPr/>
        </p:nvSpPr>
        <p:spPr>
          <a:xfrm>
            <a:off x="374015" y="1019175"/>
            <a:ext cx="3259455" cy="527825"/>
          </a:xfrm>
          <a:prstGeom prst="rect">
            <a:avLst/>
          </a:prstGeom>
          <a:noFill/>
        </p:spPr>
        <p:txBody>
          <a:bodyPr wrap="square" lIns="0" tIns="48000" rIns="0" bIns="48000" rtlCol="0">
            <a:spAutoFit/>
          </a:bodyPr>
          <a:lstStyle/>
          <a:p>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十字交叉路口实验</a:t>
            </a:r>
          </a:p>
        </p:txBody>
      </p:sp>
      <p:sp>
        <p:nvSpPr>
          <p:cNvPr id="9" name="TextBox 9">
            <a:extLst>
              <a:ext uri="{FF2B5EF4-FFF2-40B4-BE49-F238E27FC236}">
                <a16:creationId xmlns:a16="http://schemas.microsoft.com/office/drawing/2014/main" id="{D5437C3D-42A9-19C2-B4E2-30187315C9E0}"/>
              </a:ext>
            </a:extLst>
          </p:cNvPr>
          <p:cNvSpPr txBox="1"/>
          <p:nvPr/>
        </p:nvSpPr>
        <p:spPr>
          <a:xfrm>
            <a:off x="7593539" y="102116"/>
            <a:ext cx="1872741" cy="835601"/>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Odometry and Mapping</a:t>
            </a:r>
          </a:p>
          <a:p>
            <a:pPr algn="ct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AB4F5FC9-FF11-E8EE-4E1A-E4BCC36A33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11" y="-274792"/>
            <a:ext cx="2508327" cy="1146352"/>
          </a:xfrm>
          <a:prstGeom prst="rect">
            <a:avLst/>
          </a:prstGeom>
        </p:spPr>
      </p:pic>
      <p:cxnSp>
        <p:nvCxnSpPr>
          <p:cNvPr id="11" name="直接连接符 13">
            <a:extLst>
              <a:ext uri="{FF2B5EF4-FFF2-40B4-BE49-F238E27FC236}">
                <a16:creationId xmlns:a16="http://schemas.microsoft.com/office/drawing/2014/main" id="{0695DA2B-1BF0-7817-1E8A-10F75BB9D867}"/>
              </a:ext>
            </a:extLst>
          </p:cNvPr>
          <p:cNvCxnSpPr/>
          <p:nvPr/>
        </p:nvCxnSpPr>
        <p:spPr>
          <a:xfrm>
            <a:off x="5424153"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F59335C3-990E-EE83-51F4-ADCC486BDE84}"/>
              </a:ext>
            </a:extLst>
          </p:cNvPr>
          <p:cNvSpPr/>
          <p:nvPr/>
        </p:nvSpPr>
        <p:spPr>
          <a:xfrm>
            <a:off x="7513003" y="-1084"/>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3" name="TextBox 6">
            <a:extLst>
              <a:ext uri="{FF2B5EF4-FFF2-40B4-BE49-F238E27FC236}">
                <a16:creationId xmlns:a16="http://schemas.microsoft.com/office/drawing/2014/main" id="{79E993B2-3AE7-AEF0-A94B-EA3BD46E3B8C}"/>
              </a:ext>
            </a:extLst>
          </p:cNvPr>
          <p:cNvSpPr txBox="1"/>
          <p:nvPr/>
        </p:nvSpPr>
        <p:spPr>
          <a:xfrm>
            <a:off x="3633371" y="224422"/>
            <a:ext cx="1450548" cy="340995"/>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Introduction</a:t>
            </a:r>
          </a:p>
        </p:txBody>
      </p:sp>
      <p:cxnSp>
        <p:nvCxnSpPr>
          <p:cNvPr id="17" name="直接连接符 26">
            <a:extLst>
              <a:ext uri="{FF2B5EF4-FFF2-40B4-BE49-F238E27FC236}">
                <a16:creationId xmlns:a16="http://schemas.microsoft.com/office/drawing/2014/main" id="{62B81E2B-5563-FE94-FBB7-864402D0024F}"/>
              </a:ext>
            </a:extLst>
          </p:cNvPr>
          <p:cNvCxnSpPr/>
          <p:nvPr/>
        </p:nvCxnSpPr>
        <p:spPr>
          <a:xfrm>
            <a:off x="75041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7">
            <a:extLst>
              <a:ext uri="{FF2B5EF4-FFF2-40B4-BE49-F238E27FC236}">
                <a16:creationId xmlns:a16="http://schemas.microsoft.com/office/drawing/2014/main" id="{6478FCB1-C7E2-9452-62CC-813582948366}"/>
              </a:ext>
            </a:extLst>
          </p:cNvPr>
          <p:cNvSpPr txBox="1"/>
          <p:nvPr/>
        </p:nvSpPr>
        <p:spPr>
          <a:xfrm>
            <a:off x="5672228" y="100226"/>
            <a:ext cx="1450548"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Related</a:t>
            </a:r>
          </a:p>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work</a:t>
            </a:r>
          </a:p>
        </p:txBody>
      </p:sp>
      <p:sp>
        <p:nvSpPr>
          <p:cNvPr id="7" name="TextBox 9">
            <a:extLst>
              <a:ext uri="{FF2B5EF4-FFF2-40B4-BE49-F238E27FC236}">
                <a16:creationId xmlns:a16="http://schemas.microsoft.com/office/drawing/2014/main" id="{FA1B158F-7522-17CF-1BB5-8B9CF3802814}"/>
              </a:ext>
            </a:extLst>
          </p:cNvPr>
          <p:cNvSpPr txBox="1"/>
          <p:nvPr/>
        </p:nvSpPr>
        <p:spPr>
          <a:xfrm>
            <a:off x="7680048" y="223336"/>
            <a:ext cx="1717576" cy="343159"/>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Experiment</a:t>
            </a:r>
          </a:p>
        </p:txBody>
      </p:sp>
      <p:pic>
        <p:nvPicPr>
          <p:cNvPr id="18" name="图片 17">
            <a:extLst>
              <a:ext uri="{FF2B5EF4-FFF2-40B4-BE49-F238E27FC236}">
                <a16:creationId xmlns:a16="http://schemas.microsoft.com/office/drawing/2014/main" id="{2335FB1A-9EA1-DB1A-BE75-58FEA9C5F09B}"/>
              </a:ext>
            </a:extLst>
          </p:cNvPr>
          <p:cNvPicPr>
            <a:picLocks noChangeAspect="1"/>
          </p:cNvPicPr>
          <p:nvPr/>
        </p:nvPicPr>
        <p:blipFill>
          <a:blip r:embed="rId4"/>
          <a:stretch>
            <a:fillRect/>
          </a:stretch>
        </p:blipFill>
        <p:spPr>
          <a:xfrm>
            <a:off x="6696978" y="1283087"/>
            <a:ext cx="5085138" cy="4679381"/>
          </a:xfrm>
          <a:prstGeom prst="rect">
            <a:avLst/>
          </a:prstGeom>
        </p:spPr>
      </p:pic>
      <p:sp>
        <p:nvSpPr>
          <p:cNvPr id="4" name="文本框 3">
            <a:extLst>
              <a:ext uri="{FF2B5EF4-FFF2-40B4-BE49-F238E27FC236}">
                <a16:creationId xmlns:a16="http://schemas.microsoft.com/office/drawing/2014/main" id="{BAE61D8C-9B09-A263-4869-59D81BF75BE9}"/>
              </a:ext>
            </a:extLst>
          </p:cNvPr>
          <p:cNvSpPr txBox="1"/>
          <p:nvPr/>
        </p:nvSpPr>
        <p:spPr>
          <a:xfrm>
            <a:off x="349250" y="1744634"/>
            <a:ext cx="6482373" cy="830997"/>
          </a:xfrm>
          <a:prstGeom prst="rect">
            <a:avLst/>
          </a:prstGeom>
          <a:noFill/>
        </p:spPr>
        <p:txBody>
          <a:bodyPr wrap="square" rtlCol="0">
            <a:spAutoFit/>
          </a:bodyPr>
          <a:lstStyle/>
          <a:p>
            <a:r>
              <a:rPr lang="zh-CN" altLang="en-US" sz="2400" dirty="0"/>
              <a:t>控制通过交通路口的车辆，以最大限度地增加流量，同时尽量减少碰撞</a:t>
            </a:r>
          </a:p>
        </p:txBody>
      </p:sp>
      <p:sp>
        <p:nvSpPr>
          <p:cNvPr id="6" name="TextBox 10">
            <a:extLst>
              <a:ext uri="{FF2B5EF4-FFF2-40B4-BE49-F238E27FC236}">
                <a16:creationId xmlns:a16="http://schemas.microsoft.com/office/drawing/2014/main" id="{E6B46B3C-2C11-8162-AEC6-B620BB28E7F8}"/>
              </a:ext>
            </a:extLst>
          </p:cNvPr>
          <p:cNvSpPr txBox="1"/>
          <p:nvPr/>
        </p:nvSpPr>
        <p:spPr>
          <a:xfrm>
            <a:off x="9822043" y="224423"/>
            <a:ext cx="1753369"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sym typeface="+mn-ea"/>
              </a:rPr>
              <a:t>Conclusion</a:t>
            </a:r>
          </a:p>
        </p:txBody>
      </p:sp>
      <p:pic>
        <p:nvPicPr>
          <p:cNvPr id="8" name="图片 7">
            <a:extLst>
              <a:ext uri="{FF2B5EF4-FFF2-40B4-BE49-F238E27FC236}">
                <a16:creationId xmlns:a16="http://schemas.microsoft.com/office/drawing/2014/main" id="{2AF53BD0-A6D6-E382-C312-D9C49D6A4CF3}"/>
              </a:ext>
            </a:extLst>
          </p:cNvPr>
          <p:cNvPicPr>
            <a:picLocks noChangeAspect="1"/>
          </p:cNvPicPr>
          <p:nvPr/>
        </p:nvPicPr>
        <p:blipFill rotWithShape="1">
          <a:blip r:embed="rId5"/>
          <a:srcRect l="21230" t="-3256" b="1"/>
          <a:stretch/>
        </p:blipFill>
        <p:spPr>
          <a:xfrm>
            <a:off x="585721" y="4838700"/>
            <a:ext cx="2667000" cy="643225"/>
          </a:xfrm>
          <a:prstGeom prst="rect">
            <a:avLst/>
          </a:prstGeom>
        </p:spPr>
      </p:pic>
      <p:sp>
        <p:nvSpPr>
          <p:cNvPr id="15" name="文本框 14">
            <a:extLst>
              <a:ext uri="{FF2B5EF4-FFF2-40B4-BE49-F238E27FC236}">
                <a16:creationId xmlns:a16="http://schemas.microsoft.com/office/drawing/2014/main" id="{944BFAAB-7F38-F8EF-2EE4-EA6FB3C2F7B3}"/>
              </a:ext>
            </a:extLst>
          </p:cNvPr>
          <p:cNvSpPr txBox="1"/>
          <p:nvPr/>
        </p:nvSpPr>
        <p:spPr>
          <a:xfrm>
            <a:off x="471071" y="4282370"/>
            <a:ext cx="6324600" cy="369332"/>
          </a:xfrm>
          <a:prstGeom prst="rect">
            <a:avLst/>
          </a:prstGeom>
          <a:noFill/>
        </p:spPr>
        <p:txBody>
          <a:bodyPr wrap="square">
            <a:spAutoFit/>
          </a:bodyPr>
          <a:lstStyle/>
          <a:p>
            <a:r>
              <a:rPr lang="en-US" altLang="zh-CN" dirty="0"/>
              <a:t>State</a:t>
            </a:r>
            <a:r>
              <a:rPr lang="zh-CN" altLang="en-US" dirty="0"/>
              <a:t>的维度：</a:t>
            </a:r>
          </a:p>
        </p:txBody>
      </p:sp>
      <p:pic>
        <p:nvPicPr>
          <p:cNvPr id="14" name="图片 13">
            <a:extLst>
              <a:ext uri="{FF2B5EF4-FFF2-40B4-BE49-F238E27FC236}">
                <a16:creationId xmlns:a16="http://schemas.microsoft.com/office/drawing/2014/main" id="{FD4E3E00-44CD-B611-6FFE-87D4B88B56CF}"/>
              </a:ext>
            </a:extLst>
          </p:cNvPr>
          <p:cNvPicPr>
            <a:picLocks noChangeAspect="1"/>
          </p:cNvPicPr>
          <p:nvPr/>
        </p:nvPicPr>
        <p:blipFill>
          <a:blip r:embed="rId6"/>
          <a:stretch>
            <a:fillRect/>
          </a:stretch>
        </p:blipFill>
        <p:spPr>
          <a:xfrm>
            <a:off x="349250" y="2628723"/>
            <a:ext cx="6203218" cy="1181202"/>
          </a:xfrm>
          <a:prstGeom prst="rect">
            <a:avLst/>
          </a:prstGeom>
        </p:spPr>
      </p:pic>
    </p:spTree>
    <p:extLst>
      <p:ext uri="{BB962C8B-B14F-4D97-AF65-F5344CB8AC3E}">
        <p14:creationId xmlns:p14="http://schemas.microsoft.com/office/powerpoint/2010/main" val="3537482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5019">
        <p159:morph option="byObject"/>
      </p:transition>
    </mc:Choice>
    <mc:Fallback xmlns="">
      <p:transition spd="slow" advTm="7501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0446" y="1892300"/>
            <a:ext cx="5651845" cy="3073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3300"/>
              </a:solidFill>
            </a:endParaRPr>
          </a:p>
        </p:txBody>
      </p:sp>
      <p:sp>
        <p:nvSpPr>
          <p:cNvPr id="2" name="圆角矩形 1"/>
          <p:cNvSpPr/>
          <p:nvPr/>
        </p:nvSpPr>
        <p:spPr>
          <a:xfrm>
            <a:off x="-1555826" y="1998319"/>
            <a:ext cx="5261917" cy="2861362"/>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488626" y="173653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488626" y="270445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7" name="圆角矩形 6"/>
          <p:cNvSpPr/>
          <p:nvPr/>
        </p:nvSpPr>
        <p:spPr>
          <a:xfrm>
            <a:off x="5488626" y="3672383"/>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03</a:t>
            </a:r>
            <a:endParaRPr lang="zh-CN" altLang="en-US" b="1" dirty="0"/>
          </a:p>
        </p:txBody>
      </p:sp>
      <p:sp>
        <p:nvSpPr>
          <p:cNvPr id="8" name="圆角矩形 7"/>
          <p:cNvSpPr/>
          <p:nvPr/>
        </p:nvSpPr>
        <p:spPr>
          <a:xfrm>
            <a:off x="5488626" y="464030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04</a:t>
            </a:r>
            <a:endParaRPr lang="zh-CN" altLang="en-US" b="1" dirty="0"/>
          </a:p>
        </p:txBody>
      </p:sp>
      <p:sp>
        <p:nvSpPr>
          <p:cNvPr id="59" name="圆角矩形 58"/>
          <p:cNvSpPr/>
          <p:nvPr/>
        </p:nvSpPr>
        <p:spPr>
          <a:xfrm>
            <a:off x="6593526" y="173653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Introduction</a:t>
            </a:r>
          </a:p>
        </p:txBody>
      </p:sp>
      <p:sp>
        <p:nvSpPr>
          <p:cNvPr id="60" name="圆角矩形 59"/>
          <p:cNvSpPr/>
          <p:nvPr/>
        </p:nvSpPr>
        <p:spPr>
          <a:xfrm>
            <a:off x="6593526" y="270445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Related work</a:t>
            </a:r>
          </a:p>
        </p:txBody>
      </p:sp>
      <p:sp>
        <p:nvSpPr>
          <p:cNvPr id="61" name="圆角矩形 60"/>
          <p:cNvSpPr/>
          <p:nvPr/>
        </p:nvSpPr>
        <p:spPr>
          <a:xfrm>
            <a:off x="6593526" y="3672383"/>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sz="2000" b="1" dirty="0"/>
              <a:t>Experiment</a:t>
            </a:r>
            <a:endParaRPr lang="en-US" altLang="zh-CN" sz="2000" b="1" dirty="0"/>
          </a:p>
        </p:txBody>
      </p:sp>
      <p:sp>
        <p:nvSpPr>
          <p:cNvPr id="62" name="圆角矩形 61"/>
          <p:cNvSpPr/>
          <p:nvPr/>
        </p:nvSpPr>
        <p:spPr>
          <a:xfrm>
            <a:off x="6593526" y="464030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ym typeface="+mn-ea"/>
              </a:rPr>
              <a:t>Conclusion</a:t>
            </a:r>
          </a:p>
        </p:txBody>
      </p:sp>
      <p:sp>
        <p:nvSpPr>
          <p:cNvPr id="64" name="TextBox 78"/>
          <p:cNvSpPr txBox="1"/>
          <p:nvPr/>
        </p:nvSpPr>
        <p:spPr>
          <a:xfrm>
            <a:off x="574334" y="3733290"/>
            <a:ext cx="2047875" cy="501650"/>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50215" y="2677174"/>
            <a:ext cx="1896110" cy="993775"/>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94" name="直接连接符 93"/>
          <p:cNvCxnSpPr/>
          <p:nvPr/>
        </p:nvCxnSpPr>
        <p:spPr>
          <a:xfrm>
            <a:off x="374015" y="1524635"/>
            <a:ext cx="3909060" cy="12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5" name="TextBox 6"/>
          <p:cNvSpPr txBox="1"/>
          <p:nvPr/>
        </p:nvSpPr>
        <p:spPr>
          <a:xfrm>
            <a:off x="374015" y="1019175"/>
            <a:ext cx="3259455" cy="527825"/>
          </a:xfrm>
          <a:prstGeom prst="rect">
            <a:avLst/>
          </a:prstGeom>
          <a:noFill/>
        </p:spPr>
        <p:txBody>
          <a:bodyPr wrap="square" lIns="0" tIns="48000" rIns="0" bIns="48000" rtlCol="0">
            <a:spAutoFit/>
          </a:bodyPr>
          <a:lstStyle/>
          <a:p>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十字交叉路口实验</a:t>
            </a:r>
          </a:p>
        </p:txBody>
      </p:sp>
      <p:sp>
        <p:nvSpPr>
          <p:cNvPr id="9" name="TextBox 9">
            <a:extLst>
              <a:ext uri="{FF2B5EF4-FFF2-40B4-BE49-F238E27FC236}">
                <a16:creationId xmlns:a16="http://schemas.microsoft.com/office/drawing/2014/main" id="{D5437C3D-42A9-19C2-B4E2-30187315C9E0}"/>
              </a:ext>
            </a:extLst>
          </p:cNvPr>
          <p:cNvSpPr txBox="1"/>
          <p:nvPr/>
        </p:nvSpPr>
        <p:spPr>
          <a:xfrm>
            <a:off x="7593539" y="102116"/>
            <a:ext cx="1872741" cy="835601"/>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Odometry and Mapping</a:t>
            </a:r>
          </a:p>
          <a:p>
            <a:pPr algn="ct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AB4F5FC9-FF11-E8EE-4E1A-E4BCC36A33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11" y="-274792"/>
            <a:ext cx="2508327" cy="1146352"/>
          </a:xfrm>
          <a:prstGeom prst="rect">
            <a:avLst/>
          </a:prstGeom>
        </p:spPr>
      </p:pic>
      <p:cxnSp>
        <p:nvCxnSpPr>
          <p:cNvPr id="11" name="直接连接符 13">
            <a:extLst>
              <a:ext uri="{FF2B5EF4-FFF2-40B4-BE49-F238E27FC236}">
                <a16:creationId xmlns:a16="http://schemas.microsoft.com/office/drawing/2014/main" id="{0695DA2B-1BF0-7817-1E8A-10F75BB9D867}"/>
              </a:ext>
            </a:extLst>
          </p:cNvPr>
          <p:cNvCxnSpPr/>
          <p:nvPr/>
        </p:nvCxnSpPr>
        <p:spPr>
          <a:xfrm>
            <a:off x="5424153"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F59335C3-990E-EE83-51F4-ADCC486BDE84}"/>
              </a:ext>
            </a:extLst>
          </p:cNvPr>
          <p:cNvSpPr/>
          <p:nvPr/>
        </p:nvSpPr>
        <p:spPr>
          <a:xfrm>
            <a:off x="7513003" y="-1084"/>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3" name="TextBox 6">
            <a:extLst>
              <a:ext uri="{FF2B5EF4-FFF2-40B4-BE49-F238E27FC236}">
                <a16:creationId xmlns:a16="http://schemas.microsoft.com/office/drawing/2014/main" id="{79E993B2-3AE7-AEF0-A94B-EA3BD46E3B8C}"/>
              </a:ext>
            </a:extLst>
          </p:cNvPr>
          <p:cNvSpPr txBox="1"/>
          <p:nvPr/>
        </p:nvSpPr>
        <p:spPr>
          <a:xfrm>
            <a:off x="3633371" y="224422"/>
            <a:ext cx="1450548" cy="340995"/>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Introduction</a:t>
            </a:r>
          </a:p>
        </p:txBody>
      </p:sp>
      <p:cxnSp>
        <p:nvCxnSpPr>
          <p:cNvPr id="17" name="直接连接符 26">
            <a:extLst>
              <a:ext uri="{FF2B5EF4-FFF2-40B4-BE49-F238E27FC236}">
                <a16:creationId xmlns:a16="http://schemas.microsoft.com/office/drawing/2014/main" id="{62B81E2B-5563-FE94-FBB7-864402D0024F}"/>
              </a:ext>
            </a:extLst>
          </p:cNvPr>
          <p:cNvCxnSpPr/>
          <p:nvPr/>
        </p:nvCxnSpPr>
        <p:spPr>
          <a:xfrm>
            <a:off x="75041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7">
            <a:extLst>
              <a:ext uri="{FF2B5EF4-FFF2-40B4-BE49-F238E27FC236}">
                <a16:creationId xmlns:a16="http://schemas.microsoft.com/office/drawing/2014/main" id="{6478FCB1-C7E2-9452-62CC-813582948366}"/>
              </a:ext>
            </a:extLst>
          </p:cNvPr>
          <p:cNvSpPr txBox="1"/>
          <p:nvPr/>
        </p:nvSpPr>
        <p:spPr>
          <a:xfrm>
            <a:off x="5672228" y="100226"/>
            <a:ext cx="1450548"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Related</a:t>
            </a:r>
          </a:p>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work</a:t>
            </a:r>
          </a:p>
        </p:txBody>
      </p:sp>
      <p:sp>
        <p:nvSpPr>
          <p:cNvPr id="7" name="TextBox 9">
            <a:extLst>
              <a:ext uri="{FF2B5EF4-FFF2-40B4-BE49-F238E27FC236}">
                <a16:creationId xmlns:a16="http://schemas.microsoft.com/office/drawing/2014/main" id="{FA1B158F-7522-17CF-1BB5-8B9CF3802814}"/>
              </a:ext>
            </a:extLst>
          </p:cNvPr>
          <p:cNvSpPr txBox="1"/>
          <p:nvPr/>
        </p:nvSpPr>
        <p:spPr>
          <a:xfrm>
            <a:off x="7680048" y="223336"/>
            <a:ext cx="1717576" cy="343159"/>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Experiment</a:t>
            </a:r>
          </a:p>
        </p:txBody>
      </p:sp>
      <p:sp>
        <p:nvSpPr>
          <p:cNvPr id="4" name="文本框 3">
            <a:extLst>
              <a:ext uri="{FF2B5EF4-FFF2-40B4-BE49-F238E27FC236}">
                <a16:creationId xmlns:a16="http://schemas.microsoft.com/office/drawing/2014/main" id="{BAE61D8C-9B09-A263-4869-59D81BF75BE9}"/>
              </a:ext>
            </a:extLst>
          </p:cNvPr>
          <p:cNvSpPr txBox="1"/>
          <p:nvPr/>
        </p:nvSpPr>
        <p:spPr>
          <a:xfrm>
            <a:off x="349250" y="1744634"/>
            <a:ext cx="6482373" cy="3046988"/>
          </a:xfrm>
          <a:prstGeom prst="rect">
            <a:avLst/>
          </a:prstGeom>
          <a:noFill/>
        </p:spPr>
        <p:txBody>
          <a:bodyPr wrap="square" rtlCol="0">
            <a:spAutoFit/>
          </a:bodyPr>
          <a:lstStyle/>
          <a:p>
            <a:r>
              <a:rPr lang="zh-CN" altLang="en-US" sz="2400" dirty="0"/>
              <a:t>环境中的局部可见性如何影响沟通带来的优势。</a:t>
            </a:r>
            <a:endParaRPr lang="en-US" altLang="zh-CN" sz="2400" dirty="0"/>
          </a:p>
          <a:p>
            <a:endParaRPr lang="en-US" altLang="zh-CN" sz="2400" dirty="0"/>
          </a:p>
          <a:p>
            <a:r>
              <a:rPr lang="zh-CN" altLang="en-US" sz="2400" dirty="0"/>
              <a:t>随着每个智能体环境能见度的降低，交通枢纽任务中沟通的重要性增加，如图所示。</a:t>
            </a:r>
            <a:endParaRPr lang="en-US" altLang="zh-CN" sz="2400" dirty="0"/>
          </a:p>
          <a:p>
            <a:endParaRPr lang="en-US" altLang="zh-CN" sz="2400" dirty="0"/>
          </a:p>
          <a:p>
            <a:r>
              <a:rPr lang="zh-CN" altLang="en-US" sz="2400" dirty="0"/>
              <a:t>值得注意的是，在能见度为零的情况下（汽车盲目驾驶），</a:t>
            </a:r>
            <a:r>
              <a:rPr lang="en-US" altLang="zh-CN" sz="2400" dirty="0"/>
              <a:t>CommNet</a:t>
            </a:r>
            <a:r>
              <a:rPr lang="zh-CN" altLang="en-US" sz="2400" dirty="0"/>
              <a:t>模型仍能在</a:t>
            </a:r>
            <a:r>
              <a:rPr lang="en-US" altLang="zh-CN" sz="2400" dirty="0"/>
              <a:t>90%</a:t>
            </a:r>
            <a:r>
              <a:rPr lang="zh-CN" altLang="en-US" sz="2400" dirty="0"/>
              <a:t>的时间内取得成功</a:t>
            </a:r>
          </a:p>
        </p:txBody>
      </p:sp>
      <p:pic>
        <p:nvPicPr>
          <p:cNvPr id="6" name="图片 5">
            <a:extLst>
              <a:ext uri="{FF2B5EF4-FFF2-40B4-BE49-F238E27FC236}">
                <a16:creationId xmlns:a16="http://schemas.microsoft.com/office/drawing/2014/main" id="{7DE1F651-CB2B-0C3B-D447-B1FBCD16C1AA}"/>
              </a:ext>
            </a:extLst>
          </p:cNvPr>
          <p:cNvPicPr>
            <a:picLocks noChangeAspect="1"/>
          </p:cNvPicPr>
          <p:nvPr/>
        </p:nvPicPr>
        <p:blipFill>
          <a:blip r:embed="rId4"/>
          <a:stretch>
            <a:fillRect/>
          </a:stretch>
        </p:blipFill>
        <p:spPr>
          <a:xfrm>
            <a:off x="6831623" y="1524635"/>
            <a:ext cx="4389500" cy="4138019"/>
          </a:xfrm>
          <a:prstGeom prst="rect">
            <a:avLst/>
          </a:prstGeom>
        </p:spPr>
      </p:pic>
      <p:sp>
        <p:nvSpPr>
          <p:cNvPr id="8" name="TextBox 10">
            <a:extLst>
              <a:ext uri="{FF2B5EF4-FFF2-40B4-BE49-F238E27FC236}">
                <a16:creationId xmlns:a16="http://schemas.microsoft.com/office/drawing/2014/main" id="{55174868-755A-66AD-CD64-1DD31042EE57}"/>
              </a:ext>
            </a:extLst>
          </p:cNvPr>
          <p:cNvSpPr txBox="1"/>
          <p:nvPr/>
        </p:nvSpPr>
        <p:spPr>
          <a:xfrm>
            <a:off x="9822043" y="224423"/>
            <a:ext cx="1753369"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sym typeface="+mn-ea"/>
              </a:rPr>
              <a:t>Conclusion</a:t>
            </a:r>
          </a:p>
        </p:txBody>
      </p:sp>
    </p:spTree>
    <p:extLst>
      <p:ext uri="{BB962C8B-B14F-4D97-AF65-F5344CB8AC3E}">
        <p14:creationId xmlns:p14="http://schemas.microsoft.com/office/powerpoint/2010/main" val="2074141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1186">
        <p159:morph option="byObject"/>
      </p:transition>
    </mc:Choice>
    <mc:Fallback xmlns="">
      <p:transition spd="slow" advTm="511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94" name="直接连接符 93"/>
          <p:cNvCxnSpPr/>
          <p:nvPr/>
        </p:nvCxnSpPr>
        <p:spPr>
          <a:xfrm>
            <a:off x="374015" y="1524635"/>
            <a:ext cx="3909060" cy="12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5" name="TextBox 6"/>
          <p:cNvSpPr txBox="1"/>
          <p:nvPr/>
        </p:nvSpPr>
        <p:spPr>
          <a:xfrm>
            <a:off x="374015" y="1019175"/>
            <a:ext cx="3909060" cy="527825"/>
          </a:xfrm>
          <a:prstGeom prst="rect">
            <a:avLst/>
          </a:prstGeom>
          <a:noFill/>
        </p:spPr>
        <p:txBody>
          <a:bodyPr wrap="square" lIns="0" tIns="48000" rIns="0" bIns="48000" rtlCol="0">
            <a:spAutoFit/>
          </a:bodyPr>
          <a:lstStyle/>
          <a:p>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十字交叉路口实验结果</a:t>
            </a:r>
          </a:p>
        </p:txBody>
      </p:sp>
      <p:sp>
        <p:nvSpPr>
          <p:cNvPr id="9" name="TextBox 9">
            <a:extLst>
              <a:ext uri="{FF2B5EF4-FFF2-40B4-BE49-F238E27FC236}">
                <a16:creationId xmlns:a16="http://schemas.microsoft.com/office/drawing/2014/main" id="{D5437C3D-42A9-19C2-B4E2-30187315C9E0}"/>
              </a:ext>
            </a:extLst>
          </p:cNvPr>
          <p:cNvSpPr txBox="1"/>
          <p:nvPr/>
        </p:nvSpPr>
        <p:spPr>
          <a:xfrm>
            <a:off x="7593539" y="102116"/>
            <a:ext cx="1872741" cy="835601"/>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Odometry and Mapping</a:t>
            </a:r>
          </a:p>
          <a:p>
            <a:pPr algn="ct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AB4F5FC9-FF11-E8EE-4E1A-E4BCC36A33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11" y="-274792"/>
            <a:ext cx="2508327" cy="1146352"/>
          </a:xfrm>
          <a:prstGeom prst="rect">
            <a:avLst/>
          </a:prstGeom>
        </p:spPr>
      </p:pic>
      <p:cxnSp>
        <p:nvCxnSpPr>
          <p:cNvPr id="11" name="直接连接符 13">
            <a:extLst>
              <a:ext uri="{FF2B5EF4-FFF2-40B4-BE49-F238E27FC236}">
                <a16:creationId xmlns:a16="http://schemas.microsoft.com/office/drawing/2014/main" id="{0695DA2B-1BF0-7817-1E8A-10F75BB9D867}"/>
              </a:ext>
            </a:extLst>
          </p:cNvPr>
          <p:cNvCxnSpPr/>
          <p:nvPr/>
        </p:nvCxnSpPr>
        <p:spPr>
          <a:xfrm>
            <a:off x="5424153"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F59335C3-990E-EE83-51F4-ADCC486BDE84}"/>
              </a:ext>
            </a:extLst>
          </p:cNvPr>
          <p:cNvSpPr/>
          <p:nvPr/>
        </p:nvSpPr>
        <p:spPr>
          <a:xfrm>
            <a:off x="7513003" y="-1084"/>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3" name="TextBox 6">
            <a:extLst>
              <a:ext uri="{FF2B5EF4-FFF2-40B4-BE49-F238E27FC236}">
                <a16:creationId xmlns:a16="http://schemas.microsoft.com/office/drawing/2014/main" id="{79E993B2-3AE7-AEF0-A94B-EA3BD46E3B8C}"/>
              </a:ext>
            </a:extLst>
          </p:cNvPr>
          <p:cNvSpPr txBox="1"/>
          <p:nvPr/>
        </p:nvSpPr>
        <p:spPr>
          <a:xfrm>
            <a:off x="3633371" y="224422"/>
            <a:ext cx="1450548" cy="340995"/>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Introduction</a:t>
            </a:r>
          </a:p>
        </p:txBody>
      </p:sp>
      <p:cxnSp>
        <p:nvCxnSpPr>
          <p:cNvPr id="17" name="直接连接符 26">
            <a:extLst>
              <a:ext uri="{FF2B5EF4-FFF2-40B4-BE49-F238E27FC236}">
                <a16:creationId xmlns:a16="http://schemas.microsoft.com/office/drawing/2014/main" id="{62B81E2B-5563-FE94-FBB7-864402D0024F}"/>
              </a:ext>
            </a:extLst>
          </p:cNvPr>
          <p:cNvCxnSpPr/>
          <p:nvPr/>
        </p:nvCxnSpPr>
        <p:spPr>
          <a:xfrm>
            <a:off x="75041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7">
            <a:extLst>
              <a:ext uri="{FF2B5EF4-FFF2-40B4-BE49-F238E27FC236}">
                <a16:creationId xmlns:a16="http://schemas.microsoft.com/office/drawing/2014/main" id="{6478FCB1-C7E2-9452-62CC-813582948366}"/>
              </a:ext>
            </a:extLst>
          </p:cNvPr>
          <p:cNvSpPr txBox="1"/>
          <p:nvPr/>
        </p:nvSpPr>
        <p:spPr>
          <a:xfrm>
            <a:off x="5672228" y="100226"/>
            <a:ext cx="1450548"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Related</a:t>
            </a:r>
          </a:p>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work</a:t>
            </a:r>
          </a:p>
        </p:txBody>
      </p:sp>
      <p:sp>
        <p:nvSpPr>
          <p:cNvPr id="7" name="TextBox 9">
            <a:extLst>
              <a:ext uri="{FF2B5EF4-FFF2-40B4-BE49-F238E27FC236}">
                <a16:creationId xmlns:a16="http://schemas.microsoft.com/office/drawing/2014/main" id="{FA1B158F-7522-17CF-1BB5-8B9CF3802814}"/>
              </a:ext>
            </a:extLst>
          </p:cNvPr>
          <p:cNvSpPr txBox="1"/>
          <p:nvPr/>
        </p:nvSpPr>
        <p:spPr>
          <a:xfrm>
            <a:off x="7680048" y="223336"/>
            <a:ext cx="1717576" cy="343159"/>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Experiment</a:t>
            </a:r>
          </a:p>
        </p:txBody>
      </p:sp>
      <p:sp>
        <p:nvSpPr>
          <p:cNvPr id="4" name="文本框 3">
            <a:extLst>
              <a:ext uri="{FF2B5EF4-FFF2-40B4-BE49-F238E27FC236}">
                <a16:creationId xmlns:a16="http://schemas.microsoft.com/office/drawing/2014/main" id="{BAE61D8C-9B09-A263-4869-59D81BF75BE9}"/>
              </a:ext>
            </a:extLst>
          </p:cNvPr>
          <p:cNvSpPr txBox="1"/>
          <p:nvPr/>
        </p:nvSpPr>
        <p:spPr>
          <a:xfrm>
            <a:off x="349250" y="1744634"/>
            <a:ext cx="6482373"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对比无通信模型和离散通信的模型</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LSTM</a:t>
            </a:r>
            <a:r>
              <a:rPr lang="zh-CN" altLang="en-US" sz="2400" dirty="0"/>
              <a:t>架构下更优</a:t>
            </a:r>
          </a:p>
        </p:txBody>
      </p:sp>
      <p:pic>
        <p:nvPicPr>
          <p:cNvPr id="5" name="图片 4">
            <a:extLst>
              <a:ext uri="{FF2B5EF4-FFF2-40B4-BE49-F238E27FC236}">
                <a16:creationId xmlns:a16="http://schemas.microsoft.com/office/drawing/2014/main" id="{403AA89D-1C0A-7264-5B73-44CBCEB8197E}"/>
              </a:ext>
            </a:extLst>
          </p:cNvPr>
          <p:cNvPicPr>
            <a:picLocks noChangeAspect="1"/>
          </p:cNvPicPr>
          <p:nvPr/>
        </p:nvPicPr>
        <p:blipFill>
          <a:blip r:embed="rId4"/>
          <a:stretch>
            <a:fillRect/>
          </a:stretch>
        </p:blipFill>
        <p:spPr>
          <a:xfrm>
            <a:off x="5831484" y="1283087"/>
            <a:ext cx="5494496" cy="1867062"/>
          </a:xfrm>
          <a:prstGeom prst="rect">
            <a:avLst/>
          </a:prstGeom>
        </p:spPr>
      </p:pic>
      <p:pic>
        <p:nvPicPr>
          <p:cNvPr id="8" name="图片 7">
            <a:extLst>
              <a:ext uri="{FF2B5EF4-FFF2-40B4-BE49-F238E27FC236}">
                <a16:creationId xmlns:a16="http://schemas.microsoft.com/office/drawing/2014/main" id="{54371FB8-75DE-0963-B3E3-044923939A7B}"/>
              </a:ext>
            </a:extLst>
          </p:cNvPr>
          <p:cNvPicPr>
            <a:picLocks noChangeAspect="1"/>
          </p:cNvPicPr>
          <p:nvPr/>
        </p:nvPicPr>
        <p:blipFill>
          <a:blip r:embed="rId5"/>
          <a:stretch>
            <a:fillRect/>
          </a:stretch>
        </p:blipFill>
        <p:spPr>
          <a:xfrm>
            <a:off x="733999" y="3257131"/>
            <a:ext cx="10425063" cy="2911092"/>
          </a:xfrm>
          <a:prstGeom prst="rect">
            <a:avLst/>
          </a:prstGeom>
        </p:spPr>
      </p:pic>
      <p:sp>
        <p:nvSpPr>
          <p:cNvPr id="14" name="TextBox 10">
            <a:extLst>
              <a:ext uri="{FF2B5EF4-FFF2-40B4-BE49-F238E27FC236}">
                <a16:creationId xmlns:a16="http://schemas.microsoft.com/office/drawing/2014/main" id="{06987027-CE58-6959-4691-A33941FA0E61}"/>
              </a:ext>
            </a:extLst>
          </p:cNvPr>
          <p:cNvSpPr txBox="1"/>
          <p:nvPr/>
        </p:nvSpPr>
        <p:spPr>
          <a:xfrm>
            <a:off x="9822043" y="224423"/>
            <a:ext cx="1753369"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sym typeface="+mn-ea"/>
              </a:rPr>
              <a:t>Conclusion</a:t>
            </a:r>
          </a:p>
        </p:txBody>
      </p:sp>
      <p:pic>
        <p:nvPicPr>
          <p:cNvPr id="6" name="图片 5">
            <a:extLst>
              <a:ext uri="{FF2B5EF4-FFF2-40B4-BE49-F238E27FC236}">
                <a16:creationId xmlns:a16="http://schemas.microsoft.com/office/drawing/2014/main" id="{7828C348-9426-80AC-F017-642BA01E5849}"/>
              </a:ext>
            </a:extLst>
          </p:cNvPr>
          <p:cNvPicPr>
            <a:picLocks noChangeAspect="1"/>
          </p:cNvPicPr>
          <p:nvPr/>
        </p:nvPicPr>
        <p:blipFill>
          <a:blip r:embed="rId6"/>
          <a:stretch>
            <a:fillRect/>
          </a:stretch>
        </p:blipFill>
        <p:spPr>
          <a:xfrm>
            <a:off x="2432635" y="6168223"/>
            <a:ext cx="426757" cy="457240"/>
          </a:xfrm>
          <a:prstGeom prst="rect">
            <a:avLst/>
          </a:prstGeom>
        </p:spPr>
      </p:pic>
      <p:pic>
        <p:nvPicPr>
          <p:cNvPr id="16" name="图片 15">
            <a:extLst>
              <a:ext uri="{FF2B5EF4-FFF2-40B4-BE49-F238E27FC236}">
                <a16:creationId xmlns:a16="http://schemas.microsoft.com/office/drawing/2014/main" id="{EF6C2689-CD33-22C3-0041-409317A7669F}"/>
              </a:ext>
            </a:extLst>
          </p:cNvPr>
          <p:cNvPicPr>
            <a:picLocks noChangeAspect="1"/>
          </p:cNvPicPr>
          <p:nvPr/>
        </p:nvPicPr>
        <p:blipFill>
          <a:blip r:embed="rId7"/>
          <a:stretch>
            <a:fillRect/>
          </a:stretch>
        </p:blipFill>
        <p:spPr>
          <a:xfrm>
            <a:off x="9313867" y="6196854"/>
            <a:ext cx="304826" cy="396274"/>
          </a:xfrm>
          <a:prstGeom prst="rect">
            <a:avLst/>
          </a:prstGeom>
        </p:spPr>
      </p:pic>
    </p:spTree>
    <p:extLst>
      <p:ext uri="{BB962C8B-B14F-4D97-AF65-F5344CB8AC3E}">
        <p14:creationId xmlns:p14="http://schemas.microsoft.com/office/powerpoint/2010/main" val="3256377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41048">
        <p159:morph option="byObject"/>
      </p:transition>
    </mc:Choice>
    <mc:Fallback xmlns="">
      <p:transition spd="slow" advTm="14104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94" name="直接连接符 93"/>
          <p:cNvCxnSpPr/>
          <p:nvPr/>
        </p:nvCxnSpPr>
        <p:spPr>
          <a:xfrm>
            <a:off x="374015" y="1524635"/>
            <a:ext cx="3909060" cy="12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5" name="TextBox 6"/>
          <p:cNvSpPr txBox="1"/>
          <p:nvPr/>
        </p:nvSpPr>
        <p:spPr>
          <a:xfrm>
            <a:off x="374015" y="1019175"/>
            <a:ext cx="3259455" cy="527825"/>
          </a:xfrm>
          <a:prstGeom prst="rect">
            <a:avLst/>
          </a:prstGeom>
          <a:noFill/>
        </p:spPr>
        <p:txBody>
          <a:bodyPr wrap="square" lIns="0" tIns="48000" rIns="0" bIns="48000" rtlCol="0">
            <a:spAutoFit/>
          </a:bodyPr>
          <a:lstStyle/>
          <a:p>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作战任务实验</a:t>
            </a:r>
          </a:p>
        </p:txBody>
      </p:sp>
      <p:sp>
        <p:nvSpPr>
          <p:cNvPr id="9" name="TextBox 9">
            <a:extLst>
              <a:ext uri="{FF2B5EF4-FFF2-40B4-BE49-F238E27FC236}">
                <a16:creationId xmlns:a16="http://schemas.microsoft.com/office/drawing/2014/main" id="{D5437C3D-42A9-19C2-B4E2-30187315C9E0}"/>
              </a:ext>
            </a:extLst>
          </p:cNvPr>
          <p:cNvSpPr txBox="1"/>
          <p:nvPr/>
        </p:nvSpPr>
        <p:spPr>
          <a:xfrm>
            <a:off x="7593539" y="102116"/>
            <a:ext cx="1872741" cy="835601"/>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Odometry and Mapping</a:t>
            </a:r>
          </a:p>
          <a:p>
            <a:pPr algn="ct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AB4F5FC9-FF11-E8EE-4E1A-E4BCC36A33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11" y="-274792"/>
            <a:ext cx="2508327" cy="1146352"/>
          </a:xfrm>
          <a:prstGeom prst="rect">
            <a:avLst/>
          </a:prstGeom>
        </p:spPr>
      </p:pic>
      <p:cxnSp>
        <p:nvCxnSpPr>
          <p:cNvPr id="11" name="直接连接符 13">
            <a:extLst>
              <a:ext uri="{FF2B5EF4-FFF2-40B4-BE49-F238E27FC236}">
                <a16:creationId xmlns:a16="http://schemas.microsoft.com/office/drawing/2014/main" id="{0695DA2B-1BF0-7817-1E8A-10F75BB9D867}"/>
              </a:ext>
            </a:extLst>
          </p:cNvPr>
          <p:cNvCxnSpPr/>
          <p:nvPr/>
        </p:nvCxnSpPr>
        <p:spPr>
          <a:xfrm>
            <a:off x="5424153"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F59335C3-990E-EE83-51F4-ADCC486BDE84}"/>
              </a:ext>
            </a:extLst>
          </p:cNvPr>
          <p:cNvSpPr/>
          <p:nvPr/>
        </p:nvSpPr>
        <p:spPr>
          <a:xfrm>
            <a:off x="7513003" y="-1084"/>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3" name="TextBox 6">
            <a:extLst>
              <a:ext uri="{FF2B5EF4-FFF2-40B4-BE49-F238E27FC236}">
                <a16:creationId xmlns:a16="http://schemas.microsoft.com/office/drawing/2014/main" id="{79E993B2-3AE7-AEF0-A94B-EA3BD46E3B8C}"/>
              </a:ext>
            </a:extLst>
          </p:cNvPr>
          <p:cNvSpPr txBox="1"/>
          <p:nvPr/>
        </p:nvSpPr>
        <p:spPr>
          <a:xfrm>
            <a:off x="3633371" y="224422"/>
            <a:ext cx="1450548" cy="340995"/>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Introduction</a:t>
            </a:r>
          </a:p>
        </p:txBody>
      </p:sp>
      <p:cxnSp>
        <p:nvCxnSpPr>
          <p:cNvPr id="17" name="直接连接符 26">
            <a:extLst>
              <a:ext uri="{FF2B5EF4-FFF2-40B4-BE49-F238E27FC236}">
                <a16:creationId xmlns:a16="http://schemas.microsoft.com/office/drawing/2014/main" id="{62B81E2B-5563-FE94-FBB7-864402D0024F}"/>
              </a:ext>
            </a:extLst>
          </p:cNvPr>
          <p:cNvCxnSpPr/>
          <p:nvPr/>
        </p:nvCxnSpPr>
        <p:spPr>
          <a:xfrm>
            <a:off x="75041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7">
            <a:extLst>
              <a:ext uri="{FF2B5EF4-FFF2-40B4-BE49-F238E27FC236}">
                <a16:creationId xmlns:a16="http://schemas.microsoft.com/office/drawing/2014/main" id="{6478FCB1-C7E2-9452-62CC-813582948366}"/>
              </a:ext>
            </a:extLst>
          </p:cNvPr>
          <p:cNvSpPr txBox="1"/>
          <p:nvPr/>
        </p:nvSpPr>
        <p:spPr>
          <a:xfrm>
            <a:off x="5672228" y="100226"/>
            <a:ext cx="1450548"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Related</a:t>
            </a:r>
          </a:p>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work</a:t>
            </a:r>
          </a:p>
        </p:txBody>
      </p:sp>
      <p:sp>
        <p:nvSpPr>
          <p:cNvPr id="7" name="TextBox 9">
            <a:extLst>
              <a:ext uri="{FF2B5EF4-FFF2-40B4-BE49-F238E27FC236}">
                <a16:creationId xmlns:a16="http://schemas.microsoft.com/office/drawing/2014/main" id="{FA1B158F-7522-17CF-1BB5-8B9CF3802814}"/>
              </a:ext>
            </a:extLst>
          </p:cNvPr>
          <p:cNvSpPr txBox="1"/>
          <p:nvPr/>
        </p:nvSpPr>
        <p:spPr>
          <a:xfrm>
            <a:off x="7680048" y="223336"/>
            <a:ext cx="1717576" cy="343159"/>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Experiment</a:t>
            </a:r>
          </a:p>
        </p:txBody>
      </p:sp>
      <p:sp>
        <p:nvSpPr>
          <p:cNvPr id="4" name="文本框 3">
            <a:extLst>
              <a:ext uri="{FF2B5EF4-FFF2-40B4-BE49-F238E27FC236}">
                <a16:creationId xmlns:a16="http://schemas.microsoft.com/office/drawing/2014/main" id="{BAE61D8C-9B09-A263-4869-59D81BF75BE9}"/>
              </a:ext>
            </a:extLst>
          </p:cNvPr>
          <p:cNvSpPr txBox="1"/>
          <p:nvPr/>
        </p:nvSpPr>
        <p:spPr>
          <a:xfrm>
            <a:off x="349250" y="1744634"/>
            <a:ext cx="6482373" cy="415498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模拟了一场简单的战斗，包括</a:t>
            </a:r>
            <a:r>
              <a:rPr lang="en-US" altLang="zh-CN" sz="2400" dirty="0"/>
              <a:t>15×15</a:t>
            </a:r>
            <a:r>
              <a:rPr lang="zh-CN" altLang="en-US" sz="2400" dirty="0"/>
              <a:t>网格中的两个敌对团队，每个团队有</a:t>
            </a:r>
            <a:r>
              <a:rPr lang="en-US" altLang="zh-CN" sz="2400" dirty="0"/>
              <a:t>5</a:t>
            </a:r>
            <a:r>
              <a:rPr lang="zh-CN" altLang="en-US" sz="2400" dirty="0"/>
              <a:t>个智能体组成</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如果</a:t>
            </a:r>
            <a:r>
              <a:rPr lang="en-US" altLang="zh-CN" sz="2400" dirty="0"/>
              <a:t>A</a:t>
            </a:r>
            <a:r>
              <a:rPr lang="zh-CN" altLang="en-US" sz="2400" dirty="0"/>
              <a:t>攻击</a:t>
            </a:r>
            <a:r>
              <a:rPr lang="en-US" altLang="zh-CN" sz="2400" dirty="0"/>
              <a:t>B</a:t>
            </a:r>
            <a:r>
              <a:rPr lang="zh-CN" altLang="en-US" sz="2400" dirty="0"/>
              <a:t>，</a:t>
            </a:r>
            <a:r>
              <a:rPr lang="en-US" altLang="zh-CN" sz="2400" dirty="0"/>
              <a:t>B</a:t>
            </a:r>
            <a:r>
              <a:rPr lang="zh-CN" altLang="en-US" sz="2400" dirty="0"/>
              <a:t>的生命值将减少</a:t>
            </a:r>
            <a:r>
              <a:rPr lang="en-US" altLang="zh-CN" sz="2400" dirty="0"/>
              <a:t>1</a:t>
            </a:r>
            <a:r>
              <a:rPr lang="zh-CN" altLang="en-US" sz="2400" dirty="0"/>
              <a:t>，但前提是</a:t>
            </a:r>
            <a:r>
              <a:rPr lang="en-US" altLang="zh-CN" sz="2400" dirty="0"/>
              <a:t>B</a:t>
            </a:r>
            <a:r>
              <a:rPr lang="zh-CN" altLang="en-US" sz="2400" dirty="0"/>
              <a:t>在</a:t>
            </a:r>
            <a:r>
              <a:rPr lang="en-US" altLang="zh-CN" sz="2400" dirty="0"/>
              <a:t>A</a:t>
            </a:r>
            <a:r>
              <a:rPr lang="zh-CN" altLang="en-US" sz="2400" dirty="0"/>
              <a:t>的射程内（其周围的</a:t>
            </a:r>
            <a:r>
              <a:rPr lang="en-US" altLang="zh-CN" sz="2400" dirty="0"/>
              <a:t>3×3</a:t>
            </a:r>
            <a:r>
              <a:rPr lang="zh-CN" altLang="en-US" sz="2400" dirty="0"/>
              <a:t>区域）。智能体在攻击后需要一个时间步骤来冷却，在此期间他们无法攻击。所有智能体从</a:t>
            </a:r>
            <a:r>
              <a:rPr lang="en-US" altLang="zh-CN" sz="2400" dirty="0"/>
              <a:t>3</a:t>
            </a:r>
            <a:r>
              <a:rPr lang="zh-CN" altLang="en-US" sz="2400" dirty="0"/>
              <a:t>点生命值开始，当其生命值达到</a:t>
            </a:r>
            <a:r>
              <a:rPr lang="en-US" altLang="zh-CN" sz="2400" dirty="0"/>
              <a:t>0</a:t>
            </a:r>
            <a:r>
              <a:rPr lang="zh-CN" altLang="en-US" sz="2400" dirty="0"/>
              <a:t>时死亡。如果另一队的所有智能体都死了，那一队就赢了。当一个队赢了，或者两个队都没有在</a:t>
            </a:r>
            <a:r>
              <a:rPr lang="en-US" altLang="zh-CN" sz="2400" dirty="0"/>
              <a:t>40</a:t>
            </a:r>
            <a:r>
              <a:rPr lang="zh-CN" altLang="en-US" sz="2400" dirty="0"/>
              <a:t>个时间步内赢（平局）时，模拟结束</a:t>
            </a:r>
          </a:p>
        </p:txBody>
      </p:sp>
      <p:pic>
        <p:nvPicPr>
          <p:cNvPr id="6" name="图片 5">
            <a:extLst>
              <a:ext uri="{FF2B5EF4-FFF2-40B4-BE49-F238E27FC236}">
                <a16:creationId xmlns:a16="http://schemas.microsoft.com/office/drawing/2014/main" id="{FD61AF14-F81C-7098-FCE9-D4FCE9942236}"/>
              </a:ext>
            </a:extLst>
          </p:cNvPr>
          <p:cNvPicPr>
            <a:picLocks noChangeAspect="1"/>
          </p:cNvPicPr>
          <p:nvPr/>
        </p:nvPicPr>
        <p:blipFill>
          <a:blip r:embed="rId4"/>
          <a:stretch>
            <a:fillRect/>
          </a:stretch>
        </p:blipFill>
        <p:spPr>
          <a:xfrm>
            <a:off x="7204563" y="1371966"/>
            <a:ext cx="4114067" cy="4114067"/>
          </a:xfrm>
          <a:prstGeom prst="rect">
            <a:avLst/>
          </a:prstGeom>
        </p:spPr>
      </p:pic>
      <p:sp>
        <p:nvSpPr>
          <p:cNvPr id="14" name="TextBox 10">
            <a:extLst>
              <a:ext uri="{FF2B5EF4-FFF2-40B4-BE49-F238E27FC236}">
                <a16:creationId xmlns:a16="http://schemas.microsoft.com/office/drawing/2014/main" id="{1BD0B4A1-2E46-045A-302D-D757F3D0DB58}"/>
              </a:ext>
            </a:extLst>
          </p:cNvPr>
          <p:cNvSpPr txBox="1"/>
          <p:nvPr/>
        </p:nvSpPr>
        <p:spPr>
          <a:xfrm>
            <a:off x="9822043" y="224423"/>
            <a:ext cx="1753369"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sym typeface="+mn-ea"/>
              </a:rPr>
              <a:t>Conclusion</a:t>
            </a:r>
          </a:p>
        </p:txBody>
      </p:sp>
    </p:spTree>
    <p:extLst>
      <p:ext uri="{BB962C8B-B14F-4D97-AF65-F5344CB8AC3E}">
        <p14:creationId xmlns:p14="http://schemas.microsoft.com/office/powerpoint/2010/main" val="3508975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6211">
        <p159:morph option="byObject"/>
      </p:transition>
    </mc:Choice>
    <mc:Fallback xmlns="">
      <p:transition spd="slow" advTm="162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94" name="直接连接符 93"/>
          <p:cNvCxnSpPr/>
          <p:nvPr/>
        </p:nvCxnSpPr>
        <p:spPr>
          <a:xfrm>
            <a:off x="374015" y="1524635"/>
            <a:ext cx="3909060" cy="12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5" name="TextBox 6"/>
          <p:cNvSpPr txBox="1"/>
          <p:nvPr/>
        </p:nvSpPr>
        <p:spPr>
          <a:xfrm>
            <a:off x="374015" y="1019175"/>
            <a:ext cx="3259455" cy="527825"/>
          </a:xfrm>
          <a:prstGeom prst="rect">
            <a:avLst/>
          </a:prstGeom>
          <a:noFill/>
        </p:spPr>
        <p:txBody>
          <a:bodyPr wrap="square" lIns="0" tIns="48000" rIns="0" bIns="48000" rtlCol="0">
            <a:spAutoFit/>
          </a:bodyPr>
          <a:lstStyle/>
          <a:p>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作战任务实验结果</a:t>
            </a:r>
          </a:p>
        </p:txBody>
      </p:sp>
      <p:sp>
        <p:nvSpPr>
          <p:cNvPr id="9" name="TextBox 9">
            <a:extLst>
              <a:ext uri="{FF2B5EF4-FFF2-40B4-BE49-F238E27FC236}">
                <a16:creationId xmlns:a16="http://schemas.microsoft.com/office/drawing/2014/main" id="{D5437C3D-42A9-19C2-B4E2-30187315C9E0}"/>
              </a:ext>
            </a:extLst>
          </p:cNvPr>
          <p:cNvSpPr txBox="1"/>
          <p:nvPr/>
        </p:nvSpPr>
        <p:spPr>
          <a:xfrm>
            <a:off x="7593539" y="102116"/>
            <a:ext cx="1872741" cy="835601"/>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Odometry and Mapping</a:t>
            </a:r>
          </a:p>
          <a:p>
            <a:pPr algn="ct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AB4F5FC9-FF11-E8EE-4E1A-E4BCC36A33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11" y="-274792"/>
            <a:ext cx="2508327" cy="1146352"/>
          </a:xfrm>
          <a:prstGeom prst="rect">
            <a:avLst/>
          </a:prstGeom>
        </p:spPr>
      </p:pic>
      <p:cxnSp>
        <p:nvCxnSpPr>
          <p:cNvPr id="11" name="直接连接符 13">
            <a:extLst>
              <a:ext uri="{FF2B5EF4-FFF2-40B4-BE49-F238E27FC236}">
                <a16:creationId xmlns:a16="http://schemas.microsoft.com/office/drawing/2014/main" id="{0695DA2B-1BF0-7817-1E8A-10F75BB9D867}"/>
              </a:ext>
            </a:extLst>
          </p:cNvPr>
          <p:cNvCxnSpPr/>
          <p:nvPr/>
        </p:nvCxnSpPr>
        <p:spPr>
          <a:xfrm>
            <a:off x="5424153"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F59335C3-990E-EE83-51F4-ADCC486BDE84}"/>
              </a:ext>
            </a:extLst>
          </p:cNvPr>
          <p:cNvSpPr/>
          <p:nvPr/>
        </p:nvSpPr>
        <p:spPr>
          <a:xfrm>
            <a:off x="7513003" y="-1084"/>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3" name="TextBox 6">
            <a:extLst>
              <a:ext uri="{FF2B5EF4-FFF2-40B4-BE49-F238E27FC236}">
                <a16:creationId xmlns:a16="http://schemas.microsoft.com/office/drawing/2014/main" id="{79E993B2-3AE7-AEF0-A94B-EA3BD46E3B8C}"/>
              </a:ext>
            </a:extLst>
          </p:cNvPr>
          <p:cNvSpPr txBox="1"/>
          <p:nvPr/>
        </p:nvSpPr>
        <p:spPr>
          <a:xfrm>
            <a:off x="3633371" y="224422"/>
            <a:ext cx="1450548" cy="340995"/>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Introduction</a:t>
            </a:r>
          </a:p>
        </p:txBody>
      </p:sp>
      <p:cxnSp>
        <p:nvCxnSpPr>
          <p:cNvPr id="17" name="直接连接符 26">
            <a:extLst>
              <a:ext uri="{FF2B5EF4-FFF2-40B4-BE49-F238E27FC236}">
                <a16:creationId xmlns:a16="http://schemas.microsoft.com/office/drawing/2014/main" id="{62B81E2B-5563-FE94-FBB7-864402D0024F}"/>
              </a:ext>
            </a:extLst>
          </p:cNvPr>
          <p:cNvCxnSpPr/>
          <p:nvPr/>
        </p:nvCxnSpPr>
        <p:spPr>
          <a:xfrm>
            <a:off x="75041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7">
            <a:extLst>
              <a:ext uri="{FF2B5EF4-FFF2-40B4-BE49-F238E27FC236}">
                <a16:creationId xmlns:a16="http://schemas.microsoft.com/office/drawing/2014/main" id="{6478FCB1-C7E2-9452-62CC-813582948366}"/>
              </a:ext>
            </a:extLst>
          </p:cNvPr>
          <p:cNvSpPr txBox="1"/>
          <p:nvPr/>
        </p:nvSpPr>
        <p:spPr>
          <a:xfrm>
            <a:off x="5672228" y="100226"/>
            <a:ext cx="1450548"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Related</a:t>
            </a:r>
          </a:p>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work</a:t>
            </a:r>
          </a:p>
        </p:txBody>
      </p:sp>
      <p:sp>
        <p:nvSpPr>
          <p:cNvPr id="7" name="TextBox 9">
            <a:extLst>
              <a:ext uri="{FF2B5EF4-FFF2-40B4-BE49-F238E27FC236}">
                <a16:creationId xmlns:a16="http://schemas.microsoft.com/office/drawing/2014/main" id="{FA1B158F-7522-17CF-1BB5-8B9CF3802814}"/>
              </a:ext>
            </a:extLst>
          </p:cNvPr>
          <p:cNvSpPr txBox="1"/>
          <p:nvPr/>
        </p:nvSpPr>
        <p:spPr>
          <a:xfrm>
            <a:off x="7680048" y="223336"/>
            <a:ext cx="1717576" cy="343159"/>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Experiment</a:t>
            </a:r>
          </a:p>
        </p:txBody>
      </p:sp>
      <p:sp>
        <p:nvSpPr>
          <p:cNvPr id="4" name="文本框 3">
            <a:extLst>
              <a:ext uri="{FF2B5EF4-FFF2-40B4-BE49-F238E27FC236}">
                <a16:creationId xmlns:a16="http://schemas.microsoft.com/office/drawing/2014/main" id="{BAE61D8C-9B09-A263-4869-59D81BF75BE9}"/>
              </a:ext>
            </a:extLst>
          </p:cNvPr>
          <p:cNvSpPr txBox="1"/>
          <p:nvPr/>
        </p:nvSpPr>
        <p:spPr>
          <a:xfrm>
            <a:off x="349250" y="1744634"/>
            <a:ext cx="11063165" cy="280602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t>不同通信方式和模块选择下作战任务的获胜率</a:t>
            </a:r>
            <a:endParaRPr lang="en-US" altLang="zh-CN" sz="2400" dirty="0"/>
          </a:p>
          <a:p>
            <a:pPr marL="342900" indent="-342900">
              <a:lnSpc>
                <a:spcPct val="150000"/>
              </a:lnSpc>
              <a:buFont typeface="Arial" panose="020B0604020202020204" pitchFamily="34" charset="0"/>
              <a:buChar char="•"/>
            </a:pPr>
            <a:r>
              <a:rPr lang="zh-CN" altLang="en-US" sz="2400" dirty="0"/>
              <a:t>改变每个团队中的智能体数量，或智能体的可视范围</a:t>
            </a:r>
            <a:endParaRPr lang="en-US" altLang="zh-CN" sz="2400" dirty="0"/>
          </a:p>
          <a:p>
            <a:pPr marL="342900" indent="-342900">
              <a:lnSpc>
                <a:spcPct val="150000"/>
              </a:lnSpc>
              <a:buFont typeface="Arial" panose="020B0604020202020204" pitchFamily="34" charset="0"/>
              <a:buChar char="•"/>
            </a:pPr>
            <a:endParaRPr lang="en-US" altLang="zh-CN" sz="2400" dirty="0"/>
          </a:p>
          <a:p>
            <a:pPr marL="342900" indent="-342900">
              <a:lnSpc>
                <a:spcPct val="150000"/>
              </a:lnSpc>
              <a:buFont typeface="Arial" panose="020B0604020202020204" pitchFamily="34" charset="0"/>
              <a:buChar char="•"/>
            </a:pPr>
            <a:r>
              <a:rPr lang="zh-CN" altLang="en-US" sz="2400" dirty="0"/>
              <a:t>使用</a:t>
            </a:r>
            <a:r>
              <a:rPr lang="en-US" altLang="zh-CN" sz="2400" dirty="0"/>
              <a:t>CommNet</a:t>
            </a:r>
            <a:r>
              <a:rPr lang="zh-CN" altLang="en-US" sz="2400" dirty="0"/>
              <a:t>模型持续始终优于其它的方法，即使</a:t>
            </a:r>
            <a:r>
              <a:rPr lang="en-US" altLang="zh-CN" sz="2400" dirty="0"/>
              <a:t>5×5</a:t>
            </a:r>
            <a:r>
              <a:rPr lang="zh-CN" altLang="en-US" sz="2400" dirty="0"/>
              <a:t>视觉案例具有更高的环境可观察性</a:t>
            </a:r>
          </a:p>
        </p:txBody>
      </p:sp>
      <p:pic>
        <p:nvPicPr>
          <p:cNvPr id="5" name="图片 4">
            <a:extLst>
              <a:ext uri="{FF2B5EF4-FFF2-40B4-BE49-F238E27FC236}">
                <a16:creationId xmlns:a16="http://schemas.microsoft.com/office/drawing/2014/main" id="{63562FE4-C0C3-A645-D574-375368D17754}"/>
              </a:ext>
            </a:extLst>
          </p:cNvPr>
          <p:cNvPicPr>
            <a:picLocks noChangeAspect="1"/>
          </p:cNvPicPr>
          <p:nvPr/>
        </p:nvPicPr>
        <p:blipFill>
          <a:blip r:embed="rId4"/>
          <a:stretch>
            <a:fillRect/>
          </a:stretch>
        </p:blipFill>
        <p:spPr>
          <a:xfrm>
            <a:off x="761206" y="4780460"/>
            <a:ext cx="9822043" cy="1706642"/>
          </a:xfrm>
          <a:prstGeom prst="rect">
            <a:avLst/>
          </a:prstGeom>
        </p:spPr>
      </p:pic>
      <p:sp>
        <p:nvSpPr>
          <p:cNvPr id="15" name="TextBox 10">
            <a:extLst>
              <a:ext uri="{FF2B5EF4-FFF2-40B4-BE49-F238E27FC236}">
                <a16:creationId xmlns:a16="http://schemas.microsoft.com/office/drawing/2014/main" id="{F6CD5F20-CD97-5D29-4158-A023D30E236D}"/>
              </a:ext>
            </a:extLst>
          </p:cNvPr>
          <p:cNvSpPr txBox="1"/>
          <p:nvPr/>
        </p:nvSpPr>
        <p:spPr>
          <a:xfrm>
            <a:off x="9822043" y="224423"/>
            <a:ext cx="1753369"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sym typeface="+mn-ea"/>
              </a:rPr>
              <a:t>Conclusion</a:t>
            </a:r>
          </a:p>
        </p:txBody>
      </p:sp>
    </p:spTree>
    <p:extLst>
      <p:ext uri="{BB962C8B-B14F-4D97-AF65-F5344CB8AC3E}">
        <p14:creationId xmlns:p14="http://schemas.microsoft.com/office/powerpoint/2010/main" val="992475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4779">
        <p159:morph option="byObject"/>
      </p:transition>
    </mc:Choice>
    <mc:Fallback xmlns="">
      <p:transition spd="slow" advTm="1477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4" cstate="print">
            <a:extLst>
              <a:ext uri="{28A0092B-C50C-407E-A947-70E740481C1C}">
                <a14:useLocalDpi xmlns:a14="http://schemas.microsoft.com/office/drawing/2010/main" val="0"/>
              </a:ext>
            </a:extLst>
          </a:blip>
          <a:srcRect t="21604" b="37591"/>
          <a:stretch>
            <a:fillRect/>
          </a:stretch>
        </p:blipFill>
        <p:spPr>
          <a:xfrm>
            <a:off x="-16699" y="0"/>
            <a:ext cx="12209296" cy="3736490"/>
          </a:xfrm>
          <a:prstGeom prst="rect">
            <a:avLst/>
          </a:prstGeom>
        </p:spPr>
      </p:pic>
      <p:sp>
        <p:nvSpPr>
          <p:cNvPr id="11" name="矩形 10"/>
          <p:cNvSpPr/>
          <p:nvPr/>
        </p:nvSpPr>
        <p:spPr>
          <a:xfrm rot="5400000">
            <a:off x="4228359" y="-4227756"/>
            <a:ext cx="3736490" cy="12192002"/>
          </a:xfrm>
          <a:prstGeom prst="rect">
            <a:avLst/>
          </a:prstGeom>
          <a:gradFill>
            <a:gsLst>
              <a:gs pos="0">
                <a:srgbClr val="014723"/>
              </a:gs>
              <a:gs pos="59000">
                <a:srgbClr val="014723">
                  <a:alpha val="4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491820" y="3502823"/>
            <a:ext cx="1196340" cy="460375"/>
          </a:xfrm>
          <a:prstGeom prst="rect">
            <a:avLst/>
          </a:prstGeom>
          <a:noFill/>
        </p:spPr>
        <p:txBody>
          <a:bodyPr wrap="none" rtlCol="0">
            <a:spAutoFit/>
          </a:bodyPr>
          <a:lstStyle/>
          <a:p>
            <a:r>
              <a:rPr lang="en-US" altLang="zh-CN" sz="2400" dirty="0">
                <a:solidFill>
                  <a:srgbClr val="0070C0"/>
                </a:solidFill>
                <a:latin typeface="微软雅黑" panose="020B0503020204020204" pitchFamily="34" charset="-122"/>
                <a:ea typeface="微软雅黑" panose="020B0503020204020204" pitchFamily="34" charset="-122"/>
              </a:rPr>
              <a:t>Part.04</a:t>
            </a:r>
          </a:p>
        </p:txBody>
      </p:sp>
      <p:grpSp>
        <p:nvGrpSpPr>
          <p:cNvPr id="13" name="组合 12"/>
          <p:cNvGrpSpPr/>
          <p:nvPr/>
        </p:nvGrpSpPr>
        <p:grpSpPr>
          <a:xfrm>
            <a:off x="5321900" y="3044203"/>
            <a:ext cx="1549400" cy="1378900"/>
            <a:chOff x="5127859" y="2518592"/>
            <a:chExt cx="1936282" cy="1723208"/>
          </a:xfrm>
        </p:grpSpPr>
        <p:sp>
          <p:nvSpPr>
            <p:cNvPr id="14"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15"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1">
                <a:lumMod val="90000"/>
                <a:lumOff val="1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zh-CN" altLang="en-US" sz="2590"/>
            </a:p>
          </p:txBody>
        </p:sp>
      </p:grpSp>
      <p:sp>
        <p:nvSpPr>
          <p:cNvPr id="16" name="文本框 15"/>
          <p:cNvSpPr txBox="1"/>
          <p:nvPr/>
        </p:nvSpPr>
        <p:spPr>
          <a:xfrm>
            <a:off x="5491820" y="3502823"/>
            <a:ext cx="1196340" cy="46037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Part.04</a:t>
            </a:r>
          </a:p>
        </p:txBody>
      </p:sp>
      <p:pic>
        <p:nvPicPr>
          <p:cNvPr id="19" name="图片 18"/>
          <p:cNvPicPr>
            <a:picLocks noChangeAspect="1"/>
          </p:cNvPicPr>
          <p:nvPr/>
        </p:nvPicPr>
        <p:blipFill rotWithShape="1">
          <a:blip r:embed="rId5" cstate="print">
            <a:extLst>
              <a:ext uri="{28A0092B-C50C-407E-A947-70E740481C1C}">
                <a14:useLocalDpi xmlns:a14="http://schemas.microsoft.com/office/drawing/2010/main" val="0"/>
              </a:ext>
            </a:extLst>
          </a:blip>
          <a:srcRect t="19562" b="3296"/>
          <a:stretch>
            <a:fillRect/>
          </a:stretch>
        </p:blipFill>
        <p:spPr>
          <a:xfrm>
            <a:off x="2716662" y="661014"/>
            <a:ext cx="6759883" cy="2383189"/>
          </a:xfrm>
          <a:prstGeom prst="rect">
            <a:avLst/>
          </a:prstGeom>
        </p:spPr>
      </p:pic>
      <p:sp>
        <p:nvSpPr>
          <p:cNvPr id="2" name="文本框 1"/>
          <p:cNvSpPr txBox="1"/>
          <p:nvPr/>
        </p:nvSpPr>
        <p:spPr>
          <a:xfrm>
            <a:off x="1292470" y="4789616"/>
            <a:ext cx="9680330" cy="707886"/>
          </a:xfrm>
          <a:prstGeom prst="rect">
            <a:avLst/>
          </a:prstGeom>
          <a:noFill/>
          <a:ln>
            <a:noFill/>
          </a:ln>
        </p:spPr>
        <p:txBody>
          <a:bodyPr wrap="square" rtlCol="0">
            <a:spAutoFit/>
          </a:bodyPr>
          <a:lstStyle/>
          <a:p>
            <a:pPr algn="ctr"/>
            <a:r>
              <a:rPr lang="en-US" altLang="zh-CN" sz="4000" b="1" spc="600" dirty="0">
                <a:solidFill>
                  <a:schemeClr val="accent1"/>
                </a:solidFill>
                <a:latin typeface="微软雅黑" panose="020B0503020204020204" pitchFamily="34" charset="-122"/>
                <a:ea typeface="微软雅黑" panose="020B0503020204020204" pitchFamily="34" charset="-122"/>
              </a:rPr>
              <a:t>Discussion and Future Work</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32">
        <p159:morph option="byObject"/>
      </p:transition>
    </mc:Choice>
    <mc:Fallback xmlns="">
      <p:transition spd="slow" advTm="1032">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60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11" y="-274792"/>
            <a:ext cx="2508327" cy="1146352"/>
          </a:xfrm>
          <a:prstGeom prst="rect">
            <a:avLst/>
          </a:prstGeom>
        </p:spPr>
      </p:pic>
      <p:sp>
        <p:nvSpPr>
          <p:cNvPr id="19" name="TextBox 6"/>
          <p:cNvSpPr txBox="1"/>
          <p:nvPr/>
        </p:nvSpPr>
        <p:spPr>
          <a:xfrm>
            <a:off x="374511" y="987882"/>
            <a:ext cx="9784715" cy="525780"/>
          </a:xfrm>
          <a:prstGeom prst="rect">
            <a:avLst/>
          </a:prstGeom>
          <a:noFill/>
        </p:spPr>
        <p:txBody>
          <a:bodyPr wrap="square" lIns="0" tIns="48000" rIns="0" bIns="48000" rtlCol="0">
            <a:spAutoFit/>
          </a:bodyPr>
          <a:lstStyle/>
          <a:p>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总结</a:t>
            </a:r>
          </a:p>
        </p:txBody>
      </p:sp>
      <p:cxnSp>
        <p:nvCxnSpPr>
          <p:cNvPr id="15" name="直接连接符 14"/>
          <p:cNvCxnSpPr/>
          <p:nvPr/>
        </p:nvCxnSpPr>
        <p:spPr>
          <a:xfrm>
            <a:off x="5424153"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584639" y="0"/>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7" name="TextBox 6"/>
          <p:cNvSpPr txBox="1"/>
          <p:nvPr/>
        </p:nvSpPr>
        <p:spPr>
          <a:xfrm>
            <a:off x="3633371" y="224422"/>
            <a:ext cx="1450548" cy="340995"/>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Introduction</a:t>
            </a:r>
          </a:p>
        </p:txBody>
      </p:sp>
      <p:sp>
        <p:nvSpPr>
          <p:cNvPr id="33" name="TextBox 10"/>
          <p:cNvSpPr txBox="1"/>
          <p:nvPr/>
        </p:nvSpPr>
        <p:spPr>
          <a:xfrm>
            <a:off x="9786875" y="224423"/>
            <a:ext cx="1753369" cy="340995"/>
          </a:xfrm>
          <a:prstGeom prst="rect">
            <a:avLst/>
          </a:prstGeom>
          <a:noFill/>
        </p:spPr>
        <p:txBody>
          <a:bodyPr wrap="square" lIns="0" tIns="48000" rIns="0" bIns="48000" rtlCol="0">
            <a:spAutoFit/>
          </a:bodyPr>
          <a:lstStyle/>
          <a:p>
            <a:pPr algn="ctr"/>
            <a:r>
              <a:rPr lang="en-US" altLang="zh-CN" sz="1600" b="1" dirty="0" err="1">
                <a:solidFill>
                  <a:schemeClr val="bg1"/>
                </a:solidFill>
                <a:latin typeface="微软雅黑" panose="020B0503020204020204" pitchFamily="34" charset="-122"/>
                <a:ea typeface="微软雅黑" panose="020B0503020204020204" pitchFamily="34" charset="-122"/>
                <a:sym typeface="+mn-ea"/>
              </a:rPr>
              <a:t>Disscussion</a:t>
            </a:r>
            <a:endParaRPr lang="en-US" altLang="zh-CN" sz="16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34" name="直接连接符 33"/>
          <p:cNvCxnSpPr/>
          <p:nvPr/>
        </p:nvCxnSpPr>
        <p:spPr>
          <a:xfrm>
            <a:off x="75041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74615" y="1524635"/>
            <a:ext cx="3909060" cy="12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7">
            <a:extLst>
              <a:ext uri="{FF2B5EF4-FFF2-40B4-BE49-F238E27FC236}">
                <a16:creationId xmlns:a16="http://schemas.microsoft.com/office/drawing/2014/main" id="{43FDE5B5-404C-D057-67EE-7A3BC4EDEF7D}"/>
              </a:ext>
            </a:extLst>
          </p:cNvPr>
          <p:cNvSpPr txBox="1"/>
          <p:nvPr/>
        </p:nvSpPr>
        <p:spPr>
          <a:xfrm>
            <a:off x="5672228" y="100226"/>
            <a:ext cx="1450548"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Related</a:t>
            </a:r>
          </a:p>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work</a:t>
            </a:r>
          </a:p>
        </p:txBody>
      </p:sp>
      <p:sp>
        <p:nvSpPr>
          <p:cNvPr id="4" name="TextBox 9">
            <a:extLst>
              <a:ext uri="{FF2B5EF4-FFF2-40B4-BE49-F238E27FC236}">
                <a16:creationId xmlns:a16="http://schemas.microsoft.com/office/drawing/2014/main" id="{3A4F9BEE-3E1D-EC8D-DD1E-614E94A2EE16}"/>
              </a:ext>
            </a:extLst>
          </p:cNvPr>
          <p:cNvSpPr txBox="1"/>
          <p:nvPr/>
        </p:nvSpPr>
        <p:spPr>
          <a:xfrm>
            <a:off x="7637345" y="224422"/>
            <a:ext cx="1872741"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Experiment</a:t>
            </a:r>
          </a:p>
        </p:txBody>
      </p:sp>
      <p:sp>
        <p:nvSpPr>
          <p:cNvPr id="5" name="文本框 4">
            <a:extLst>
              <a:ext uri="{FF2B5EF4-FFF2-40B4-BE49-F238E27FC236}">
                <a16:creationId xmlns:a16="http://schemas.microsoft.com/office/drawing/2014/main" id="{BE6D7FBF-E115-575E-64E7-7B114B8C8903}"/>
              </a:ext>
            </a:extLst>
          </p:cNvPr>
          <p:cNvSpPr txBox="1"/>
          <p:nvPr/>
        </p:nvSpPr>
        <p:spPr>
          <a:xfrm>
            <a:off x="374650" y="2046605"/>
            <a:ext cx="10183813" cy="39140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t>文章用提出</a:t>
            </a:r>
            <a:r>
              <a:rPr lang="en-US" altLang="zh-CN" sz="2400" dirty="0"/>
              <a:t>CommNet</a:t>
            </a:r>
            <a:r>
              <a:rPr lang="zh-CN" altLang="en-US" sz="2400" dirty="0"/>
              <a:t>架构，解决了完全合作下</a:t>
            </a:r>
            <a:r>
              <a:rPr lang="en-US" altLang="zh-CN" sz="2400" dirty="0"/>
              <a:t>MAS</a:t>
            </a:r>
            <a:r>
              <a:rPr lang="zh-CN" altLang="en-US" sz="2400" dirty="0"/>
              <a:t>系统通讯难以提前定义的问题，使得</a:t>
            </a:r>
            <a:r>
              <a:rPr lang="en-US" altLang="zh-CN" sz="2400" dirty="0"/>
              <a:t>agent</a:t>
            </a:r>
            <a:r>
              <a:rPr lang="zh-CN" altLang="en-US" sz="2400" dirty="0"/>
              <a:t>间的通讯可以用黑盒向量来表示，提高了模型利用率与在解决复杂合作任务下的能力</a:t>
            </a:r>
            <a:endParaRPr lang="en-US" altLang="zh-CN" sz="2400" dirty="0"/>
          </a:p>
          <a:p>
            <a:pPr marL="342900" indent="-342900">
              <a:lnSpc>
                <a:spcPct val="150000"/>
              </a:lnSpc>
              <a:buFont typeface="Arial" panose="020B0604020202020204" pitchFamily="34" charset="0"/>
              <a:buChar char="•"/>
            </a:pPr>
            <a:r>
              <a:rPr lang="zh-CN" altLang="en-US" sz="2400" dirty="0"/>
              <a:t>相当于一个中央领导机构来对所有</a:t>
            </a:r>
            <a:r>
              <a:rPr lang="en-US" altLang="zh-CN" sz="2400" dirty="0"/>
              <a:t>agent</a:t>
            </a:r>
            <a:r>
              <a:rPr lang="zh-CN" altLang="en-US" sz="2400" dirty="0"/>
              <a:t>进行一个指导，这一点类似和我们人也是一样，总有一个人需要知道全局信息来引领团队前进</a:t>
            </a:r>
            <a:endParaRPr lang="en-US" altLang="zh-CN" sz="2400" dirty="0"/>
          </a:p>
          <a:p>
            <a:pPr marL="342900" indent="-342900">
              <a:lnSpc>
                <a:spcPct val="150000"/>
              </a:lnSpc>
              <a:buFont typeface="Arial" panose="020B0604020202020204" pitchFamily="34" charset="0"/>
              <a:buChar char="•"/>
            </a:pPr>
            <a:r>
              <a:rPr lang="zh-CN" altLang="en-US" sz="2400" dirty="0"/>
              <a:t>不同任务的评估清楚地表明，该模型优于无通信模型、完全连接模型和使用离散通信的模型</a:t>
            </a:r>
            <a:endParaRPr lang="en-US" altLang="zh-CN"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3990">
        <p159:morph option="byObject"/>
      </p:transition>
    </mc:Choice>
    <mc:Fallback xmlns="">
      <p:transition spd="slow" advTm="3399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60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11" y="-274792"/>
            <a:ext cx="2508327" cy="1146352"/>
          </a:xfrm>
          <a:prstGeom prst="rect">
            <a:avLst/>
          </a:prstGeom>
        </p:spPr>
      </p:pic>
      <p:sp>
        <p:nvSpPr>
          <p:cNvPr id="19" name="TextBox 6"/>
          <p:cNvSpPr txBox="1"/>
          <p:nvPr/>
        </p:nvSpPr>
        <p:spPr>
          <a:xfrm>
            <a:off x="374511" y="987882"/>
            <a:ext cx="9784715" cy="525780"/>
          </a:xfrm>
          <a:prstGeom prst="rect">
            <a:avLst/>
          </a:prstGeom>
          <a:noFill/>
        </p:spPr>
        <p:txBody>
          <a:bodyPr wrap="square" lIns="0" tIns="48000" rIns="0" bIns="48000" rtlCol="0">
            <a:spAutoFit/>
          </a:bodyPr>
          <a:lstStyle/>
          <a:p>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可能的提高</a:t>
            </a:r>
          </a:p>
        </p:txBody>
      </p:sp>
      <p:cxnSp>
        <p:nvCxnSpPr>
          <p:cNvPr id="15" name="直接连接符 14"/>
          <p:cNvCxnSpPr/>
          <p:nvPr/>
        </p:nvCxnSpPr>
        <p:spPr>
          <a:xfrm>
            <a:off x="5424153"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584639" y="0"/>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7" name="TextBox 6"/>
          <p:cNvSpPr txBox="1"/>
          <p:nvPr/>
        </p:nvSpPr>
        <p:spPr>
          <a:xfrm>
            <a:off x="3633371" y="224422"/>
            <a:ext cx="1450548" cy="340995"/>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Introduction</a:t>
            </a:r>
          </a:p>
        </p:txBody>
      </p:sp>
      <p:sp>
        <p:nvSpPr>
          <p:cNvPr id="33" name="TextBox 10"/>
          <p:cNvSpPr txBox="1"/>
          <p:nvPr/>
        </p:nvSpPr>
        <p:spPr>
          <a:xfrm>
            <a:off x="9786875" y="224423"/>
            <a:ext cx="1753369" cy="340995"/>
          </a:xfrm>
          <a:prstGeom prst="rect">
            <a:avLst/>
          </a:prstGeom>
          <a:noFill/>
        </p:spPr>
        <p:txBody>
          <a:bodyPr wrap="square" lIns="0" tIns="48000" rIns="0" bIns="48000" rtlCol="0">
            <a:spAutoFit/>
          </a:bodyPr>
          <a:lstStyle/>
          <a:p>
            <a:pPr algn="ctr"/>
            <a:r>
              <a:rPr lang="en-US" altLang="zh-CN" sz="1600" b="1" dirty="0" err="1">
                <a:solidFill>
                  <a:schemeClr val="bg1"/>
                </a:solidFill>
                <a:latin typeface="微软雅黑" panose="020B0503020204020204" pitchFamily="34" charset="-122"/>
                <a:ea typeface="微软雅黑" panose="020B0503020204020204" pitchFamily="34" charset="-122"/>
                <a:sym typeface="+mn-ea"/>
              </a:rPr>
              <a:t>Disscussion</a:t>
            </a:r>
            <a:endParaRPr lang="en-US" altLang="zh-CN" sz="16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34" name="直接连接符 33"/>
          <p:cNvCxnSpPr/>
          <p:nvPr/>
        </p:nvCxnSpPr>
        <p:spPr>
          <a:xfrm>
            <a:off x="75041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74615" y="1524635"/>
            <a:ext cx="3909060" cy="12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7">
            <a:extLst>
              <a:ext uri="{FF2B5EF4-FFF2-40B4-BE49-F238E27FC236}">
                <a16:creationId xmlns:a16="http://schemas.microsoft.com/office/drawing/2014/main" id="{43FDE5B5-404C-D057-67EE-7A3BC4EDEF7D}"/>
              </a:ext>
            </a:extLst>
          </p:cNvPr>
          <p:cNvSpPr txBox="1"/>
          <p:nvPr/>
        </p:nvSpPr>
        <p:spPr>
          <a:xfrm>
            <a:off x="5672228" y="100226"/>
            <a:ext cx="1450548"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Related</a:t>
            </a:r>
          </a:p>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work</a:t>
            </a:r>
          </a:p>
        </p:txBody>
      </p:sp>
      <p:sp>
        <p:nvSpPr>
          <p:cNvPr id="4" name="TextBox 9">
            <a:extLst>
              <a:ext uri="{FF2B5EF4-FFF2-40B4-BE49-F238E27FC236}">
                <a16:creationId xmlns:a16="http://schemas.microsoft.com/office/drawing/2014/main" id="{3A4F9BEE-3E1D-EC8D-DD1E-614E94A2EE16}"/>
              </a:ext>
            </a:extLst>
          </p:cNvPr>
          <p:cNvSpPr txBox="1"/>
          <p:nvPr/>
        </p:nvSpPr>
        <p:spPr>
          <a:xfrm>
            <a:off x="7637345" y="224422"/>
            <a:ext cx="1872741"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Experiment</a:t>
            </a:r>
          </a:p>
        </p:txBody>
      </p:sp>
      <p:sp>
        <p:nvSpPr>
          <p:cNvPr id="5" name="文本框 4">
            <a:extLst>
              <a:ext uri="{FF2B5EF4-FFF2-40B4-BE49-F238E27FC236}">
                <a16:creationId xmlns:a16="http://schemas.microsoft.com/office/drawing/2014/main" id="{BE6D7FBF-E115-575E-64E7-7B114B8C8903}"/>
              </a:ext>
            </a:extLst>
          </p:cNvPr>
          <p:cNvSpPr txBox="1"/>
          <p:nvPr/>
        </p:nvSpPr>
        <p:spPr>
          <a:xfrm>
            <a:off x="374651" y="2046605"/>
            <a:ext cx="9784576"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t>可以把隐藏层的取平均操作换成</a:t>
            </a:r>
            <a:r>
              <a:rPr lang="en-US" altLang="zh-CN" sz="2400" dirty="0"/>
              <a:t>attention</a:t>
            </a:r>
            <a:r>
              <a:rPr lang="zh-CN" altLang="en-US" sz="2400" dirty="0"/>
              <a:t>机制的方法，智能体通信过程中可以关注到对自己有意义的内容</a:t>
            </a:r>
            <a:endParaRPr lang="en-US" altLang="zh-CN" sz="2400" dirty="0"/>
          </a:p>
          <a:p>
            <a:pPr marL="342900" indent="-342900">
              <a:lnSpc>
                <a:spcPct val="150000"/>
              </a:lnSpc>
              <a:buFont typeface="Arial" panose="020B0604020202020204" pitchFamily="34" charset="0"/>
              <a:buChar char="•"/>
            </a:pPr>
            <a:r>
              <a:rPr lang="zh-CN" altLang="en-US" sz="2400" dirty="0"/>
              <a:t>模型结构可以换成双向</a:t>
            </a:r>
            <a:r>
              <a:rPr lang="en-US" altLang="zh-CN" sz="2400" dirty="0"/>
              <a:t>RNN</a:t>
            </a:r>
            <a:r>
              <a:rPr lang="zh-CN" altLang="en-US" sz="2400" dirty="0"/>
              <a:t>的形式，保留中间更多有意义的隐层信息</a:t>
            </a:r>
            <a:endParaRPr lang="en-US" altLang="zh-CN" sz="2400" dirty="0"/>
          </a:p>
          <a:p>
            <a:pPr marL="342900" indent="-342900">
              <a:lnSpc>
                <a:spcPct val="150000"/>
              </a:lnSpc>
              <a:buFont typeface="Arial" panose="020B0604020202020204" pitchFamily="34" charset="0"/>
              <a:buChar char="•"/>
            </a:pPr>
            <a:r>
              <a:rPr lang="zh-CN" altLang="en-US" sz="2400" dirty="0"/>
              <a:t>可以拓展到混合合作和竞争的场景中</a:t>
            </a:r>
            <a:endParaRPr lang="en-US" altLang="zh-CN" sz="2400" dirty="0"/>
          </a:p>
          <a:p>
            <a:pPr marL="342900" indent="-342900">
              <a:lnSpc>
                <a:spcPct val="150000"/>
              </a:lnSpc>
              <a:buFont typeface="Arial" panose="020B0604020202020204" pitchFamily="34" charset="0"/>
              <a:buChar char="•"/>
            </a:pPr>
            <a:r>
              <a:rPr lang="zh-CN" altLang="en-US" sz="2400" dirty="0"/>
              <a:t>更进一步利用模型处理异构智能体类型的能力</a:t>
            </a:r>
          </a:p>
          <a:p>
            <a:pPr marL="342900" indent="-342900">
              <a:lnSpc>
                <a:spcPct val="150000"/>
              </a:lnSpc>
              <a:buFont typeface="Arial" panose="020B0604020202020204" pitchFamily="34" charset="0"/>
              <a:buChar char="•"/>
            </a:pPr>
            <a:r>
              <a:rPr lang="zh-CN" altLang="en-US" sz="2400" dirty="0"/>
              <a:t>优雅地拓展到大量智能体的应用中，在这个过程中需要建立更加复杂的连接结构</a:t>
            </a:r>
          </a:p>
          <a:p>
            <a:endParaRPr lang="zh-CN" altLang="en-US" sz="2400" dirty="0"/>
          </a:p>
          <a:p>
            <a:endParaRPr lang="en-US" altLang="zh-CN" sz="2400" dirty="0"/>
          </a:p>
        </p:txBody>
      </p:sp>
    </p:spTree>
    <p:extLst>
      <p:ext uri="{BB962C8B-B14F-4D97-AF65-F5344CB8AC3E}">
        <p14:creationId xmlns:p14="http://schemas.microsoft.com/office/powerpoint/2010/main" val="3185778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5530">
        <p159:morph option="byObject"/>
      </p:transition>
    </mc:Choice>
    <mc:Fallback xmlns="">
      <p:transition spd="slow" advTm="4553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2717016" y="2729513"/>
            <a:ext cx="6759175" cy="1014730"/>
          </a:xfrm>
          <a:prstGeom prst="rect">
            <a:avLst/>
          </a:prstGeom>
          <a:noFill/>
        </p:spPr>
        <p:txBody>
          <a:bodyPr wrap="square" rtlCol="0">
            <a:spAutoFit/>
          </a:bodyPr>
          <a:lstStyle/>
          <a:p>
            <a:pPr algn="dist"/>
            <a:r>
              <a:rPr lang="zh-CN" altLang="en-US" sz="6000" b="1" dirty="0">
                <a:solidFill>
                  <a:schemeClr val="bg1">
                    <a:lumMod val="95000"/>
                  </a:schemeClr>
                </a:solidFill>
                <a:latin typeface="微软雅黑" panose="020B0503020204020204" pitchFamily="34" charset="-122"/>
                <a:ea typeface="微软雅黑" panose="020B0503020204020204" pitchFamily="34" charset="-122"/>
              </a:rPr>
              <a:t>谢谢各位老师指正</a:t>
            </a:r>
          </a:p>
        </p:txBody>
      </p:sp>
      <p:sp>
        <p:nvSpPr>
          <p:cNvPr id="20" name="TextBox 10"/>
          <p:cNvSpPr txBox="1"/>
          <p:nvPr/>
        </p:nvSpPr>
        <p:spPr>
          <a:xfrm>
            <a:off x="2566407" y="3990097"/>
            <a:ext cx="7060388" cy="520700"/>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lumMod val="95000"/>
                  </a:schemeClr>
                </a:solidFill>
              </a:rPr>
              <a:t>中山大学信息工程学院</a:t>
            </a:r>
            <a:endParaRPr lang="en-US" altLang="zh-CN" sz="2800" dirty="0">
              <a:solidFill>
                <a:schemeClr val="bg1">
                  <a:lumMod val="95000"/>
                </a:schemeClr>
              </a:solidFill>
            </a:endParaRP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9997" y="76013"/>
            <a:ext cx="3513203" cy="1605599"/>
          </a:xfrm>
          <a:prstGeom prst="rect">
            <a:avLst/>
          </a:prstGeom>
        </p:spPr>
      </p:pic>
      <p:pic>
        <p:nvPicPr>
          <p:cNvPr id="15" name="图片 14"/>
          <p:cNvPicPr>
            <a:picLocks noChangeAspect="1"/>
          </p:cNvPicPr>
          <p:nvPr/>
        </p:nvPicPr>
        <p:blipFill rotWithShape="1">
          <a:blip r:embed="rId5" cstate="print">
            <a:extLst>
              <a:ext uri="{28A0092B-C50C-407E-A947-70E740481C1C}">
                <a14:useLocalDpi xmlns:a14="http://schemas.microsoft.com/office/drawing/2010/main" val="0"/>
              </a:ext>
            </a:extLst>
          </a:blip>
          <a:srcRect t="21604" b="46967"/>
          <a:stretch>
            <a:fillRect/>
          </a:stretch>
        </p:blipFill>
        <p:spPr>
          <a:xfrm>
            <a:off x="-8048" y="1737361"/>
            <a:ext cx="12209296" cy="3336882"/>
          </a:xfrm>
          <a:prstGeom prst="rect">
            <a:avLst/>
          </a:prstGeom>
        </p:spPr>
      </p:pic>
      <p:sp>
        <p:nvSpPr>
          <p:cNvPr id="21" name="矩形 20"/>
          <p:cNvSpPr/>
          <p:nvPr/>
        </p:nvSpPr>
        <p:spPr>
          <a:xfrm>
            <a:off x="9248" y="1737361"/>
            <a:ext cx="12192000" cy="3336883"/>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240341" y="2897970"/>
            <a:ext cx="8433044" cy="1014730"/>
          </a:xfrm>
          <a:prstGeom prst="rect">
            <a:avLst/>
          </a:prstGeom>
          <a:noFill/>
        </p:spPr>
        <p:txBody>
          <a:bodyPr wrap="square" rtlCol="0">
            <a:spAutoFit/>
          </a:bodyPr>
          <a:lstStyle/>
          <a:p>
            <a:pPr algn="dist"/>
            <a:r>
              <a:rPr lang="en-US" altLang="zh-CN" sz="6000" b="1" dirty="0">
                <a:solidFill>
                  <a:schemeClr val="bg1">
                    <a:lumMod val="95000"/>
                  </a:schemeClr>
                </a:solidFill>
                <a:latin typeface="微软雅黑" panose="020B0503020204020204" pitchFamily="34" charset="-122"/>
                <a:ea typeface="微软雅黑" panose="020B0503020204020204" pitchFamily="34" charset="-122"/>
              </a:rPr>
              <a:t>Thanks for listening</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7585">
        <p159:morph option="byObject"/>
      </p:transition>
    </mc:Choice>
    <mc:Fallback xmlns="">
      <p:transition spd="slow" advTm="117585">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4" cstate="print">
            <a:extLst>
              <a:ext uri="{28A0092B-C50C-407E-A947-70E740481C1C}">
                <a14:useLocalDpi xmlns:a14="http://schemas.microsoft.com/office/drawing/2010/main" val="0"/>
              </a:ext>
            </a:extLst>
          </a:blip>
          <a:srcRect t="21604" b="37591"/>
          <a:stretch>
            <a:fillRect/>
          </a:stretch>
        </p:blipFill>
        <p:spPr>
          <a:xfrm>
            <a:off x="-16699" y="0"/>
            <a:ext cx="12209296" cy="3736490"/>
          </a:xfrm>
          <a:prstGeom prst="rect">
            <a:avLst/>
          </a:prstGeom>
        </p:spPr>
      </p:pic>
      <p:sp>
        <p:nvSpPr>
          <p:cNvPr id="11" name="矩形 10"/>
          <p:cNvSpPr/>
          <p:nvPr/>
        </p:nvSpPr>
        <p:spPr>
          <a:xfrm rot="5400000">
            <a:off x="4228359" y="-4227756"/>
            <a:ext cx="3736490" cy="12192002"/>
          </a:xfrm>
          <a:prstGeom prst="rect">
            <a:avLst/>
          </a:prstGeom>
          <a:gradFill>
            <a:gsLst>
              <a:gs pos="0">
                <a:srgbClr val="014723"/>
              </a:gs>
              <a:gs pos="59000">
                <a:srgbClr val="014723">
                  <a:alpha val="4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491820" y="3502823"/>
            <a:ext cx="1196340" cy="460375"/>
          </a:xfrm>
          <a:prstGeom prst="rect">
            <a:avLst/>
          </a:prstGeom>
          <a:noFill/>
        </p:spPr>
        <p:txBody>
          <a:bodyPr wrap="none" rtlCol="0">
            <a:spAutoFit/>
          </a:bodyPr>
          <a:lstStyle/>
          <a:p>
            <a:r>
              <a:rPr lang="en-US" altLang="zh-CN" sz="2400" dirty="0">
                <a:solidFill>
                  <a:srgbClr val="0070C0"/>
                </a:solidFill>
                <a:latin typeface="微软雅黑" panose="020B0503020204020204" pitchFamily="34" charset="-122"/>
                <a:ea typeface="微软雅黑" panose="020B0503020204020204" pitchFamily="34" charset="-122"/>
              </a:rPr>
              <a:t>Part.04</a:t>
            </a:r>
          </a:p>
        </p:txBody>
      </p:sp>
      <p:sp>
        <p:nvSpPr>
          <p:cNvPr id="9" name="文本框 8"/>
          <p:cNvSpPr txBox="1"/>
          <p:nvPr/>
        </p:nvSpPr>
        <p:spPr>
          <a:xfrm>
            <a:off x="3328000" y="4789619"/>
            <a:ext cx="5537199" cy="706755"/>
          </a:xfrm>
          <a:prstGeom prst="rect">
            <a:avLst/>
          </a:prstGeom>
          <a:noFill/>
          <a:ln>
            <a:noFill/>
          </a:ln>
        </p:spPr>
        <p:txBody>
          <a:bodyPr wrap="square" rtlCol="0">
            <a:spAutoFit/>
          </a:bodyPr>
          <a:lstStyle/>
          <a:p>
            <a:pPr algn="ctr"/>
            <a:r>
              <a:rPr lang="en-US" altLang="zh-CN" sz="4000" b="1" spc="600" dirty="0">
                <a:solidFill>
                  <a:schemeClr val="accent1"/>
                </a:solidFill>
                <a:latin typeface="微软雅黑" panose="020B0503020204020204" pitchFamily="34" charset="-122"/>
                <a:ea typeface="微软雅黑" panose="020B0503020204020204" pitchFamily="34" charset="-122"/>
              </a:rPr>
              <a:t>Introduction</a:t>
            </a:r>
          </a:p>
        </p:txBody>
      </p:sp>
      <p:grpSp>
        <p:nvGrpSpPr>
          <p:cNvPr id="13" name="组合 12"/>
          <p:cNvGrpSpPr/>
          <p:nvPr/>
        </p:nvGrpSpPr>
        <p:grpSpPr>
          <a:xfrm>
            <a:off x="5321900" y="3044203"/>
            <a:ext cx="1549400" cy="1378900"/>
            <a:chOff x="5127859" y="2518592"/>
            <a:chExt cx="1936282" cy="1723208"/>
          </a:xfrm>
        </p:grpSpPr>
        <p:sp>
          <p:nvSpPr>
            <p:cNvPr id="14"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15"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16" name="文本框 15"/>
          <p:cNvSpPr txBox="1"/>
          <p:nvPr/>
        </p:nvSpPr>
        <p:spPr>
          <a:xfrm>
            <a:off x="5491820" y="3502823"/>
            <a:ext cx="1196340" cy="46037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Part.01</a:t>
            </a:r>
          </a:p>
        </p:txBody>
      </p:sp>
      <p:pic>
        <p:nvPicPr>
          <p:cNvPr id="19" name="图片 18"/>
          <p:cNvPicPr>
            <a:picLocks noChangeAspect="1"/>
          </p:cNvPicPr>
          <p:nvPr/>
        </p:nvPicPr>
        <p:blipFill rotWithShape="1">
          <a:blip r:embed="rId5" cstate="print">
            <a:extLst>
              <a:ext uri="{28A0092B-C50C-407E-A947-70E740481C1C}">
                <a14:useLocalDpi xmlns:a14="http://schemas.microsoft.com/office/drawing/2010/main" val="0"/>
              </a:ext>
            </a:extLst>
          </a:blip>
          <a:srcRect t="19562" b="3296"/>
          <a:stretch>
            <a:fillRect/>
          </a:stretch>
        </p:blipFill>
        <p:spPr>
          <a:xfrm>
            <a:off x="2716662" y="661014"/>
            <a:ext cx="6759883" cy="2383189"/>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60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11" y="-274792"/>
            <a:ext cx="2508327" cy="1146352"/>
          </a:xfrm>
          <a:prstGeom prst="rect">
            <a:avLst/>
          </a:prstGeom>
        </p:spPr>
      </p:pic>
      <p:cxnSp>
        <p:nvCxnSpPr>
          <p:cNvPr id="17" name="直接连接符 16"/>
          <p:cNvCxnSpPr/>
          <p:nvPr/>
        </p:nvCxnSpPr>
        <p:spPr>
          <a:xfrm>
            <a:off x="9644461"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232451" y="0"/>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9" name="TextBox 6"/>
          <p:cNvSpPr txBox="1"/>
          <p:nvPr/>
        </p:nvSpPr>
        <p:spPr>
          <a:xfrm>
            <a:off x="3633371" y="224422"/>
            <a:ext cx="1450548" cy="340995"/>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Introduction</a:t>
            </a:r>
          </a:p>
        </p:txBody>
      </p:sp>
      <p:sp>
        <p:nvSpPr>
          <p:cNvPr id="21" name="TextBox 7"/>
          <p:cNvSpPr txBox="1"/>
          <p:nvPr/>
        </p:nvSpPr>
        <p:spPr>
          <a:xfrm>
            <a:off x="5703533" y="85119"/>
            <a:ext cx="1510648"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Related</a:t>
            </a:r>
          </a:p>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work</a:t>
            </a:r>
          </a:p>
        </p:txBody>
      </p:sp>
      <p:sp>
        <p:nvSpPr>
          <p:cNvPr id="25" name="TextBox 9"/>
          <p:cNvSpPr txBox="1"/>
          <p:nvPr/>
        </p:nvSpPr>
        <p:spPr>
          <a:xfrm>
            <a:off x="7681751" y="208229"/>
            <a:ext cx="1717576"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Experiment</a:t>
            </a:r>
          </a:p>
        </p:txBody>
      </p:sp>
      <p:sp>
        <p:nvSpPr>
          <p:cNvPr id="30" name="TextBox 10"/>
          <p:cNvSpPr txBox="1"/>
          <p:nvPr/>
        </p:nvSpPr>
        <p:spPr>
          <a:xfrm>
            <a:off x="9822043" y="224423"/>
            <a:ext cx="1753369" cy="340995"/>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rPr>
              <a:t>Conclusion</a:t>
            </a:r>
          </a:p>
        </p:txBody>
      </p:sp>
      <p:cxnSp>
        <p:nvCxnSpPr>
          <p:cNvPr id="32" name="直接连接符 31"/>
          <p:cNvCxnSpPr/>
          <p:nvPr/>
        </p:nvCxnSpPr>
        <p:spPr>
          <a:xfrm>
            <a:off x="75041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93">
            <a:extLst>
              <a:ext uri="{FF2B5EF4-FFF2-40B4-BE49-F238E27FC236}">
                <a16:creationId xmlns:a16="http://schemas.microsoft.com/office/drawing/2014/main" id="{6A1F53A4-14C1-4407-034D-B1E177467521}"/>
              </a:ext>
            </a:extLst>
          </p:cNvPr>
          <p:cNvCxnSpPr/>
          <p:nvPr/>
        </p:nvCxnSpPr>
        <p:spPr>
          <a:xfrm flipV="1">
            <a:off x="374615" y="1522730"/>
            <a:ext cx="1395730" cy="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3798B077-EB29-C1AB-2844-BE81E763FC63}"/>
              </a:ext>
            </a:extLst>
          </p:cNvPr>
          <p:cNvSpPr txBox="1"/>
          <p:nvPr/>
        </p:nvSpPr>
        <p:spPr>
          <a:xfrm>
            <a:off x="374650" y="996950"/>
            <a:ext cx="2381250" cy="527825"/>
          </a:xfrm>
          <a:prstGeom prst="rect">
            <a:avLst/>
          </a:prstGeom>
          <a:noFill/>
        </p:spPr>
        <p:txBody>
          <a:bodyPr wrap="square" lIns="0" tIns="48000" rIns="0" bIns="48000" rtlCol="0">
            <a:spAutoFit/>
          </a:bodyPr>
          <a:lstStyle/>
          <a:p>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介绍</a:t>
            </a:r>
            <a:endPar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D469CE4-DBEC-0018-EF57-BC83A8CAE472}"/>
              </a:ext>
            </a:extLst>
          </p:cNvPr>
          <p:cNvSpPr txBox="1"/>
          <p:nvPr/>
        </p:nvSpPr>
        <p:spPr>
          <a:xfrm>
            <a:off x="618190" y="2175805"/>
            <a:ext cx="9948228" cy="5170646"/>
          </a:xfrm>
          <a:prstGeom prst="rect">
            <a:avLst/>
          </a:prstGeom>
          <a:noFill/>
        </p:spPr>
        <p:txBody>
          <a:bodyPr wrap="square" rtlCol="0">
            <a:spAutoFit/>
          </a:bodyPr>
          <a:lstStyle/>
          <a:p>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通信是智能的一个基本方面，使智能体能够作为一个群体而不是个人的集合行事。虽然控制每个智能体的模型通常使用强化学习来学习，但是通信的规格和格式通常是预先确定的。</a:t>
            </a:r>
            <a:endParaRPr lang="en-US" altLang="zh-CN" sz="2200" dirty="0">
              <a:latin typeface="黑体" panose="02010609060101010101" pitchFamily="49" charset="-122"/>
              <a:ea typeface="黑体" panose="02010609060101010101" pitchFamily="49" charset="-122"/>
            </a:endParaRPr>
          </a:p>
          <a:p>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论文中提出了一个模型</a:t>
            </a:r>
            <a:r>
              <a:rPr lang="en-US" altLang="zh-CN" sz="2200" dirty="0">
                <a:latin typeface="黑体" panose="02010609060101010101" pitchFamily="49" charset="-122"/>
                <a:ea typeface="黑体" panose="02010609060101010101" pitchFamily="49" charset="-122"/>
              </a:rPr>
              <a:t>CommNet</a:t>
            </a:r>
            <a:r>
              <a:rPr lang="zh-CN" altLang="en-US" sz="2200" dirty="0">
                <a:latin typeface="黑体" panose="02010609060101010101" pitchFamily="49" charset="-122"/>
                <a:ea typeface="黑体" panose="02010609060101010101" pitchFamily="49" charset="-122"/>
              </a:rPr>
              <a:t>，在该模型中，合作智能体在采取行动前先学会相互沟通。我们研究的场景如下：</a:t>
            </a:r>
            <a:r>
              <a:rPr lang="en-US" altLang="zh-CN" sz="2200" dirty="0">
                <a:latin typeface="黑体" panose="02010609060101010101" pitchFamily="49" charset="-122"/>
                <a:ea typeface="黑体" panose="02010609060101010101" pitchFamily="49" charset="-122"/>
              </a:rPr>
              <a:t>J</a:t>
            </a:r>
            <a:r>
              <a:rPr lang="zh-CN" altLang="en-US" sz="2200" dirty="0">
                <a:latin typeface="黑体" panose="02010609060101010101" pitchFamily="49" charset="-122"/>
                <a:ea typeface="黑体" panose="02010609060101010101" pitchFamily="49" charset="-122"/>
              </a:rPr>
              <a:t>个智能体，合作来最大化收益</a:t>
            </a:r>
            <a:r>
              <a:rPr lang="en-US" altLang="zh-CN" sz="2200" dirty="0">
                <a:latin typeface="黑体" panose="02010609060101010101" pitchFamily="49" charset="-122"/>
                <a:ea typeface="黑体" panose="02010609060101010101" pitchFamily="49" charset="-122"/>
              </a:rPr>
              <a:t>R</a:t>
            </a:r>
            <a:r>
              <a:rPr lang="zh-CN" altLang="en-US" sz="2200" dirty="0">
                <a:latin typeface="黑体" panose="02010609060101010101" pitchFamily="49" charset="-122"/>
                <a:ea typeface="黑体" panose="02010609060101010101" pitchFamily="49" charset="-122"/>
              </a:rPr>
              <a:t>。我们对智能体之间的合作进行了简化的假设，每个智能体获得的收益都是</a:t>
            </a:r>
            <a:r>
              <a:rPr lang="en-US" altLang="zh-CN" sz="2200" dirty="0">
                <a:latin typeface="黑体" panose="02010609060101010101" pitchFamily="49" charset="-122"/>
                <a:ea typeface="黑体" panose="02010609060101010101" pitchFamily="49" charset="-122"/>
              </a:rPr>
              <a:t>R</a:t>
            </a:r>
            <a:r>
              <a:rPr lang="zh-CN" altLang="en-US" sz="2200" dirty="0">
                <a:latin typeface="黑体" panose="02010609060101010101" pitchFamily="49" charset="-122"/>
                <a:ea typeface="黑体" panose="02010609060101010101" pitchFamily="49" charset="-122"/>
              </a:rPr>
              <a:t>，不管它们贡献如何。模型的控制器是一个大型前馈神经网络，它将所有智能体的输入映射到它们的动作，每个智能体占据一个子集的单元。特定的连接层结构能够实例化智能体之间的广播通信信道和传播智能体状态。</a:t>
            </a:r>
            <a:endParaRPr lang="en-US" altLang="zh-CN" sz="2200" dirty="0">
              <a:latin typeface="黑体" panose="02010609060101010101" pitchFamily="49" charset="-122"/>
              <a:ea typeface="黑体" panose="02010609060101010101" pitchFamily="49" charset="-122"/>
            </a:endParaRPr>
          </a:p>
          <a:p>
            <a:endParaRPr lang="en-US" altLang="zh-CN" sz="2200" dirty="0">
              <a:latin typeface="黑体" panose="02010609060101010101" pitchFamily="49" charset="-122"/>
              <a:ea typeface="黑体" panose="02010609060101010101" pitchFamily="49" charset="-122"/>
            </a:endParaRPr>
          </a:p>
          <a:p>
            <a:endParaRPr lang="en-US" altLang="zh-CN" sz="2200" dirty="0">
              <a:latin typeface="黑体" panose="02010609060101010101" pitchFamily="49" charset="-122"/>
              <a:ea typeface="黑体" panose="02010609060101010101" pitchFamily="49" charset="-122"/>
            </a:endParaRPr>
          </a:p>
          <a:p>
            <a:endParaRPr lang="en-US" altLang="zh-CN" sz="2200" dirty="0">
              <a:latin typeface="黑体" panose="02010609060101010101" pitchFamily="49" charset="-122"/>
              <a:ea typeface="黑体" panose="02010609060101010101" pitchFamily="49" charset="-122"/>
            </a:endParaRPr>
          </a:p>
          <a:p>
            <a:endParaRPr lang="en-US" altLang="zh-CN" sz="2200" dirty="0">
              <a:latin typeface="黑体" panose="02010609060101010101" pitchFamily="49" charset="-122"/>
              <a:ea typeface="黑体" panose="02010609060101010101" pitchFamily="49" charset="-122"/>
            </a:endParaRPr>
          </a:p>
          <a:p>
            <a:endParaRPr lang="en-US" altLang="zh-CN" sz="2200" dirty="0">
              <a:latin typeface="黑体" panose="02010609060101010101" pitchFamily="49" charset="-122"/>
              <a:ea typeface="黑体" panose="02010609060101010101" pitchFamily="49" charset="-122"/>
            </a:endParaRPr>
          </a:p>
          <a:p>
            <a:endParaRPr lang="en-US" altLang="zh-CN" sz="2200" dirty="0">
              <a:latin typeface="黑体" panose="02010609060101010101" pitchFamily="49" charset="-122"/>
              <a:ea typeface="黑体" panose="02010609060101010101" pitchFamily="49"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60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8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11" y="-274792"/>
            <a:ext cx="2508327" cy="1146352"/>
          </a:xfrm>
          <a:prstGeom prst="rect">
            <a:avLst/>
          </a:prstGeom>
        </p:spPr>
      </p:pic>
      <p:cxnSp>
        <p:nvCxnSpPr>
          <p:cNvPr id="17" name="直接连接符 16"/>
          <p:cNvCxnSpPr/>
          <p:nvPr/>
        </p:nvCxnSpPr>
        <p:spPr>
          <a:xfrm>
            <a:off x="9644461"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232451" y="0"/>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9" name="TextBox 6"/>
          <p:cNvSpPr txBox="1"/>
          <p:nvPr/>
        </p:nvSpPr>
        <p:spPr>
          <a:xfrm>
            <a:off x="3633371" y="224422"/>
            <a:ext cx="1450548"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Introduction</a:t>
            </a:r>
          </a:p>
        </p:txBody>
      </p:sp>
      <p:sp>
        <p:nvSpPr>
          <p:cNvPr id="21" name="TextBox 7"/>
          <p:cNvSpPr txBox="1"/>
          <p:nvPr/>
        </p:nvSpPr>
        <p:spPr>
          <a:xfrm>
            <a:off x="5703533" y="85119"/>
            <a:ext cx="1510648" cy="589380"/>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rPr>
              <a:t>Related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rPr>
              <a:t>work</a:t>
            </a:r>
          </a:p>
        </p:txBody>
      </p:sp>
      <p:sp>
        <p:nvSpPr>
          <p:cNvPr id="25" name="TextBox 9"/>
          <p:cNvSpPr txBox="1"/>
          <p:nvPr/>
        </p:nvSpPr>
        <p:spPr>
          <a:xfrm>
            <a:off x="7681751" y="208229"/>
            <a:ext cx="1717576" cy="343159"/>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rPr>
              <a:t>Experiment</a:t>
            </a:r>
          </a:p>
        </p:txBody>
      </p:sp>
      <p:sp>
        <p:nvSpPr>
          <p:cNvPr id="30" name="TextBox 10"/>
          <p:cNvSpPr txBox="1"/>
          <p:nvPr/>
        </p:nvSpPr>
        <p:spPr>
          <a:xfrm>
            <a:off x="9822043" y="224423"/>
            <a:ext cx="1753369"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sym typeface="+mn-ea"/>
              </a:rPr>
              <a:t>Conclusion</a:t>
            </a:r>
          </a:p>
        </p:txBody>
      </p:sp>
      <p:cxnSp>
        <p:nvCxnSpPr>
          <p:cNvPr id="32" name="直接连接符 31"/>
          <p:cNvCxnSpPr/>
          <p:nvPr/>
        </p:nvCxnSpPr>
        <p:spPr>
          <a:xfrm>
            <a:off x="75041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93">
            <a:extLst>
              <a:ext uri="{FF2B5EF4-FFF2-40B4-BE49-F238E27FC236}">
                <a16:creationId xmlns:a16="http://schemas.microsoft.com/office/drawing/2014/main" id="{6A1F53A4-14C1-4407-034D-B1E177467521}"/>
              </a:ext>
            </a:extLst>
          </p:cNvPr>
          <p:cNvCxnSpPr/>
          <p:nvPr/>
        </p:nvCxnSpPr>
        <p:spPr>
          <a:xfrm flipV="1">
            <a:off x="374615" y="1522730"/>
            <a:ext cx="1395730" cy="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3798B077-EB29-C1AB-2844-BE81E763FC63}"/>
              </a:ext>
            </a:extLst>
          </p:cNvPr>
          <p:cNvSpPr txBox="1"/>
          <p:nvPr/>
        </p:nvSpPr>
        <p:spPr>
          <a:xfrm>
            <a:off x="374650" y="996950"/>
            <a:ext cx="2381250" cy="527825"/>
          </a:xfrm>
          <a:prstGeom prst="rect">
            <a:avLst/>
          </a:prstGeom>
          <a:noFill/>
        </p:spPr>
        <p:txBody>
          <a:bodyPr wrap="square" lIns="0" tIns="48000" rIns="0" bIns="4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black">
                    <a:lumMod val="65000"/>
                    <a:lumOff val="35000"/>
                  </a:prstClr>
                </a:solidFill>
                <a:latin typeface="微软雅黑" panose="020B0503020204020204" pitchFamily="34" charset="-122"/>
                <a:ea typeface="微软雅黑" panose="020B0503020204020204" pitchFamily="34" charset="-122"/>
              </a:rPr>
              <a:t>控制器结构</a:t>
            </a:r>
            <a:endParaRPr kumimoji="0" lang="en-US" altLang="zh-CN" sz="28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9CEF6143-7EC4-6389-3B7D-FA2D936F2A57}"/>
              </a:ext>
            </a:extLst>
          </p:cNvPr>
          <p:cNvPicPr>
            <a:picLocks noChangeAspect="1"/>
          </p:cNvPicPr>
          <p:nvPr/>
        </p:nvPicPr>
        <p:blipFill>
          <a:blip r:embed="rId4"/>
          <a:stretch>
            <a:fillRect/>
          </a:stretch>
        </p:blipFill>
        <p:spPr>
          <a:xfrm>
            <a:off x="3007663" y="1066101"/>
            <a:ext cx="7803772" cy="2279635"/>
          </a:xfrm>
          <a:prstGeom prst="rect">
            <a:avLst/>
          </a:prstGeom>
        </p:spPr>
      </p:pic>
      <p:sp>
        <p:nvSpPr>
          <p:cNvPr id="2" name="文本框 1">
            <a:extLst>
              <a:ext uri="{FF2B5EF4-FFF2-40B4-BE49-F238E27FC236}">
                <a16:creationId xmlns:a16="http://schemas.microsoft.com/office/drawing/2014/main" id="{4C119666-FA2C-F8F9-F03D-29EC6A9660E3}"/>
              </a:ext>
            </a:extLst>
          </p:cNvPr>
          <p:cNvSpPr txBox="1"/>
          <p:nvPr/>
        </p:nvSpPr>
        <p:spPr>
          <a:xfrm>
            <a:off x="899066" y="3429000"/>
            <a:ext cx="9948228" cy="301621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我们</a:t>
            </a:r>
            <a:r>
              <a:rPr lang="zh-CN" altLang="en-US" sz="2200" dirty="0">
                <a:solidFill>
                  <a:prstClr val="black"/>
                </a:solidFill>
                <a:latin typeface="黑体" panose="02010609060101010101" pitchFamily="49" charset="-122"/>
                <a:ea typeface="黑体" panose="02010609060101010101" pitchFamily="49" charset="-122"/>
              </a:rPr>
              <a:t>定义</a:t>
            </a: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S</a:t>
            </a:r>
            <a:r>
              <a:rPr kumimoji="0" lang="en-US" altLang="zh-CN" sz="2200" b="0" i="0" u="none" strike="noStrike" kern="1200" cap="none" spc="0" normalizeH="0" baseline="-25000" noProof="0" dirty="0">
                <a:ln>
                  <a:noFill/>
                </a:ln>
                <a:solidFill>
                  <a:prstClr val="black"/>
                </a:solidFill>
                <a:effectLst/>
                <a:uLnTx/>
                <a:uFillTx/>
                <a:latin typeface="黑体" panose="02010609060101010101" pitchFamily="49" charset="-122"/>
                <a:ea typeface="黑体" panose="02010609060101010101" pitchFamily="49" charset="-122"/>
                <a:cs typeface="+mn-cs"/>
              </a:rPr>
              <a:t>j</a:t>
            </a:r>
            <a:r>
              <a:rPr kumimoji="0" lang="zh-CN" altLang="en-US" sz="2200" b="0" i="0" u="none" strike="noStrike" kern="1200" cap="none" spc="0" normalizeH="0" noProof="0" dirty="0">
                <a:ln>
                  <a:noFill/>
                </a:ln>
                <a:solidFill>
                  <a:prstClr val="black"/>
                </a:solidFill>
                <a:effectLst/>
                <a:uLnTx/>
                <a:uFillTx/>
                <a:latin typeface="黑体" panose="02010609060101010101" pitchFamily="49" charset="-122"/>
                <a:ea typeface="黑体" panose="02010609060101010101" pitchFamily="49" charset="-122"/>
                <a:cs typeface="+mn-cs"/>
              </a:rPr>
              <a:t>表示第</a:t>
            </a:r>
            <a:r>
              <a:rPr lang="en-US" altLang="zh-CN" sz="2200" dirty="0">
                <a:solidFill>
                  <a:prstClr val="black"/>
                </a:solidFill>
                <a:latin typeface="黑体" panose="02010609060101010101" pitchFamily="49" charset="-122"/>
                <a:ea typeface="黑体" panose="02010609060101010101" pitchFamily="49" charset="-122"/>
              </a:rPr>
              <a:t>j</a:t>
            </a:r>
            <a:r>
              <a:rPr lang="zh-CN" altLang="en-US" sz="2200" dirty="0">
                <a:solidFill>
                  <a:prstClr val="black"/>
                </a:solidFill>
                <a:latin typeface="黑体" panose="02010609060101010101" pitchFamily="49" charset="-122"/>
                <a:ea typeface="黑体" panose="02010609060101010101" pitchFamily="49" charset="-122"/>
              </a:rPr>
              <a:t>个智能体对环境状态的看法</a:t>
            </a:r>
            <a:endParaRPr lang="en-US" altLang="zh-CN" sz="2200" dirty="0">
              <a:solidFill>
                <a:prstClr val="black"/>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200" b="0" i="0" u="none" strike="noStrike" kern="1200" cap="none" spc="0" normalizeH="0" noProof="0" dirty="0">
                <a:ln>
                  <a:noFill/>
                </a:ln>
                <a:solidFill>
                  <a:prstClr val="black"/>
                </a:solidFill>
                <a:effectLst/>
                <a:uLnTx/>
                <a:uFillTx/>
                <a:latin typeface="黑体" panose="02010609060101010101" pitchFamily="49" charset="-122"/>
                <a:ea typeface="黑体" panose="02010609060101010101" pitchFamily="49" charset="-122"/>
                <a:cs typeface="+mn-cs"/>
              </a:rPr>
              <a:t>控制器输入是所有的状态视图串联</a:t>
            </a:r>
            <a:r>
              <a:rPr lang="en-US" altLang="zh-CN" sz="2200" dirty="0">
                <a:solidFill>
                  <a:prstClr val="black"/>
                </a:solidFill>
                <a:latin typeface="黑体" panose="02010609060101010101" pitchFamily="49" charset="-122"/>
                <a:ea typeface="黑体" panose="02010609060101010101" pitchFamily="49" charset="-122"/>
              </a:rPr>
              <a:t>s={s</a:t>
            </a:r>
            <a:r>
              <a:rPr lang="en-US" altLang="zh-CN" sz="2200" baseline="-25000" dirty="0">
                <a:solidFill>
                  <a:prstClr val="black"/>
                </a:solidFill>
                <a:latin typeface="黑体" panose="02010609060101010101" pitchFamily="49" charset="-122"/>
                <a:ea typeface="黑体" panose="02010609060101010101" pitchFamily="49" charset="-122"/>
              </a:rPr>
              <a:t>1</a:t>
            </a:r>
            <a:r>
              <a:rPr lang="en-US" altLang="zh-CN" sz="2200" dirty="0">
                <a:solidFill>
                  <a:prstClr val="black"/>
                </a:solidFill>
                <a:latin typeface="黑体" panose="02010609060101010101" pitchFamily="49" charset="-122"/>
                <a:ea typeface="黑体" panose="02010609060101010101" pitchFamily="49" charset="-122"/>
              </a:rPr>
              <a:t>,s</a:t>
            </a:r>
            <a:r>
              <a:rPr lang="en-US" altLang="zh-CN" sz="2200" baseline="-25000" dirty="0">
                <a:solidFill>
                  <a:prstClr val="black"/>
                </a:solidFill>
                <a:latin typeface="黑体" panose="02010609060101010101" pitchFamily="49" charset="-122"/>
                <a:ea typeface="黑体" panose="02010609060101010101" pitchFamily="49" charset="-122"/>
              </a:rPr>
              <a:t>2</a:t>
            </a:r>
            <a:r>
              <a:rPr lang="en-US" altLang="zh-CN" sz="2200" dirty="0">
                <a:solidFill>
                  <a:prstClr val="black"/>
                </a:solidFill>
                <a:latin typeface="黑体" panose="02010609060101010101" pitchFamily="49" charset="-122"/>
                <a:ea typeface="黑体" panose="02010609060101010101" pitchFamily="49" charset="-122"/>
              </a:rPr>
              <a:t>,...</a:t>
            </a:r>
            <a:r>
              <a:rPr lang="en-US" altLang="zh-CN" sz="2200" dirty="0" err="1">
                <a:solidFill>
                  <a:prstClr val="black"/>
                </a:solidFill>
                <a:latin typeface="黑体" panose="02010609060101010101" pitchFamily="49" charset="-122"/>
                <a:ea typeface="黑体" panose="02010609060101010101" pitchFamily="49" charset="-122"/>
              </a:rPr>
              <a:t>s</a:t>
            </a:r>
            <a:r>
              <a:rPr lang="en-US" altLang="zh-CN" sz="2200" baseline="-25000" dirty="0" err="1">
                <a:solidFill>
                  <a:prstClr val="black"/>
                </a:solidFill>
                <a:latin typeface="黑体" panose="02010609060101010101" pitchFamily="49" charset="-122"/>
                <a:ea typeface="黑体" panose="02010609060101010101" pitchFamily="49" charset="-122"/>
              </a:rPr>
              <a:t>j</a:t>
            </a:r>
            <a:r>
              <a:rPr lang="en-US" altLang="zh-CN" sz="2200" dirty="0">
                <a:solidFill>
                  <a:prstClr val="black"/>
                </a:solidFill>
                <a:latin typeface="黑体" panose="02010609060101010101" pitchFamily="49" charset="-122"/>
                <a:ea typeface="黑体" panose="02010609060101010101" pitchFamily="49" charset="-122"/>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2200" dirty="0">
                <a:solidFill>
                  <a:prstClr val="black"/>
                </a:solidFill>
                <a:latin typeface="黑体" panose="02010609060101010101" pitchFamily="49" charset="-122"/>
                <a:ea typeface="黑体" panose="02010609060101010101" pitchFamily="49" charset="-122"/>
              </a:rPr>
              <a:t>控制器输出是每个智能体的离散动作串联</a:t>
            </a:r>
            <a:r>
              <a:rPr lang="en-US" altLang="zh-CN" sz="2200" dirty="0">
                <a:solidFill>
                  <a:prstClr val="black"/>
                </a:solidFill>
                <a:latin typeface="黑体" panose="02010609060101010101" pitchFamily="49" charset="-122"/>
                <a:ea typeface="黑体" panose="02010609060101010101" pitchFamily="49" charset="-122"/>
              </a:rPr>
              <a:t>a={a</a:t>
            </a:r>
            <a:r>
              <a:rPr lang="en-US" altLang="zh-CN" sz="2200" baseline="-25000" dirty="0">
                <a:solidFill>
                  <a:prstClr val="black"/>
                </a:solidFill>
                <a:latin typeface="黑体" panose="02010609060101010101" pitchFamily="49" charset="-122"/>
                <a:ea typeface="黑体" panose="02010609060101010101" pitchFamily="49" charset="-122"/>
              </a:rPr>
              <a:t>1</a:t>
            </a:r>
            <a:r>
              <a:rPr lang="en-US" altLang="zh-CN" sz="2200" dirty="0">
                <a:solidFill>
                  <a:prstClr val="black"/>
                </a:solidFill>
                <a:latin typeface="黑体" panose="02010609060101010101" pitchFamily="49" charset="-122"/>
                <a:ea typeface="黑体" panose="02010609060101010101" pitchFamily="49" charset="-122"/>
              </a:rPr>
              <a:t>,a</a:t>
            </a:r>
            <a:r>
              <a:rPr lang="en-US" altLang="zh-CN" sz="2200" baseline="-25000" dirty="0">
                <a:solidFill>
                  <a:prstClr val="black"/>
                </a:solidFill>
                <a:latin typeface="黑体" panose="02010609060101010101" pitchFamily="49" charset="-122"/>
                <a:ea typeface="黑体" panose="02010609060101010101" pitchFamily="49" charset="-122"/>
              </a:rPr>
              <a:t>2</a:t>
            </a:r>
            <a:r>
              <a:rPr lang="en-US" altLang="zh-CN" sz="2200" dirty="0">
                <a:solidFill>
                  <a:prstClr val="black"/>
                </a:solidFill>
                <a:latin typeface="黑体" panose="02010609060101010101" pitchFamily="49" charset="-122"/>
                <a:ea typeface="黑体" panose="02010609060101010101" pitchFamily="49" charset="-122"/>
              </a:rPr>
              <a:t>,...,a</a:t>
            </a:r>
            <a:r>
              <a:rPr lang="en-US" altLang="zh-CN" sz="2200" baseline="-25000" dirty="0">
                <a:solidFill>
                  <a:prstClr val="black"/>
                </a:solidFill>
                <a:latin typeface="黑体" panose="02010609060101010101" pitchFamily="49" charset="-122"/>
                <a:ea typeface="黑体" panose="02010609060101010101" pitchFamily="49" charset="-122"/>
              </a:rPr>
              <a:t>j</a:t>
            </a:r>
            <a:r>
              <a:rPr lang="en-US" altLang="zh-CN" sz="2200" dirty="0">
                <a:solidFill>
                  <a:prstClr val="black"/>
                </a:solidFill>
                <a:latin typeface="黑体" panose="02010609060101010101" pitchFamily="49" charset="-122"/>
                <a:ea typeface="黑体" panose="02010609060101010101" pitchFamily="49" charset="-122"/>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200" b="0" i="0" u="none" strike="noStrike" kern="1200" cap="none" spc="0" normalizeH="0" noProof="0" dirty="0">
                <a:ln>
                  <a:noFill/>
                </a:ln>
                <a:solidFill>
                  <a:prstClr val="black"/>
                </a:solidFill>
                <a:effectLst/>
                <a:uLnTx/>
                <a:uFillTx/>
                <a:latin typeface="黑体" panose="02010609060101010101" pitchFamily="49" charset="-122"/>
                <a:ea typeface="黑体" panose="02010609060101010101" pitchFamily="49" charset="-122"/>
                <a:cs typeface="+mn-cs"/>
              </a:rPr>
              <a:t>控制器</a:t>
            </a:r>
            <a:r>
              <a:rPr lang="el-GR" altLang="zh-CN" sz="2400" dirty="0"/>
              <a:t>Φ</a:t>
            </a:r>
            <a:r>
              <a:rPr lang="zh-CN" altLang="en-US" sz="2400" dirty="0"/>
              <a:t>是映射</a:t>
            </a:r>
            <a:r>
              <a:rPr lang="en-US" altLang="zh-CN" sz="2400" dirty="0"/>
              <a:t>a=</a:t>
            </a:r>
            <a:r>
              <a:rPr lang="el-GR" altLang="zh-CN" sz="2400" dirty="0"/>
              <a:t>Φ</a:t>
            </a:r>
            <a:r>
              <a:rPr lang="en-US" altLang="zh-CN" sz="2400" dirty="0"/>
              <a: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200" b="0" i="0" u="none" strike="noStrike" kern="1200" cap="none" spc="0" normalizeH="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9700744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60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8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11" y="-274792"/>
            <a:ext cx="2508327" cy="1146352"/>
          </a:xfrm>
          <a:prstGeom prst="rect">
            <a:avLst/>
          </a:prstGeom>
        </p:spPr>
      </p:pic>
      <p:cxnSp>
        <p:nvCxnSpPr>
          <p:cNvPr id="17" name="直接连接符 16"/>
          <p:cNvCxnSpPr/>
          <p:nvPr/>
        </p:nvCxnSpPr>
        <p:spPr>
          <a:xfrm>
            <a:off x="9644461"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232451" y="0"/>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9" name="TextBox 6"/>
          <p:cNvSpPr txBox="1"/>
          <p:nvPr/>
        </p:nvSpPr>
        <p:spPr>
          <a:xfrm>
            <a:off x="3633371" y="224422"/>
            <a:ext cx="1450548"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Introduction</a:t>
            </a:r>
          </a:p>
        </p:txBody>
      </p:sp>
      <p:sp>
        <p:nvSpPr>
          <p:cNvPr id="21" name="TextBox 7"/>
          <p:cNvSpPr txBox="1"/>
          <p:nvPr/>
        </p:nvSpPr>
        <p:spPr>
          <a:xfrm>
            <a:off x="5703533" y="85119"/>
            <a:ext cx="1510648" cy="589380"/>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rPr>
              <a:t>Related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rPr>
              <a:t>work</a:t>
            </a:r>
          </a:p>
        </p:txBody>
      </p:sp>
      <p:sp>
        <p:nvSpPr>
          <p:cNvPr id="25" name="TextBox 9"/>
          <p:cNvSpPr txBox="1"/>
          <p:nvPr/>
        </p:nvSpPr>
        <p:spPr>
          <a:xfrm>
            <a:off x="7681751" y="208229"/>
            <a:ext cx="1717576" cy="343159"/>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rPr>
              <a:t>Experiment</a:t>
            </a:r>
          </a:p>
        </p:txBody>
      </p:sp>
      <p:sp>
        <p:nvSpPr>
          <p:cNvPr id="30" name="TextBox 10"/>
          <p:cNvSpPr txBox="1"/>
          <p:nvPr/>
        </p:nvSpPr>
        <p:spPr>
          <a:xfrm>
            <a:off x="9822043" y="224423"/>
            <a:ext cx="1753369"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sym typeface="+mn-ea"/>
              </a:rPr>
              <a:t>Conclusion</a:t>
            </a:r>
          </a:p>
        </p:txBody>
      </p:sp>
      <p:cxnSp>
        <p:nvCxnSpPr>
          <p:cNvPr id="32" name="直接连接符 31"/>
          <p:cNvCxnSpPr/>
          <p:nvPr/>
        </p:nvCxnSpPr>
        <p:spPr>
          <a:xfrm>
            <a:off x="75041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93">
            <a:extLst>
              <a:ext uri="{FF2B5EF4-FFF2-40B4-BE49-F238E27FC236}">
                <a16:creationId xmlns:a16="http://schemas.microsoft.com/office/drawing/2014/main" id="{6A1F53A4-14C1-4407-034D-B1E177467521}"/>
              </a:ext>
            </a:extLst>
          </p:cNvPr>
          <p:cNvCxnSpPr/>
          <p:nvPr/>
        </p:nvCxnSpPr>
        <p:spPr>
          <a:xfrm flipV="1">
            <a:off x="374615" y="1522730"/>
            <a:ext cx="1395730" cy="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3798B077-EB29-C1AB-2844-BE81E763FC63}"/>
              </a:ext>
            </a:extLst>
          </p:cNvPr>
          <p:cNvSpPr txBox="1"/>
          <p:nvPr/>
        </p:nvSpPr>
        <p:spPr>
          <a:xfrm>
            <a:off x="374650" y="996950"/>
            <a:ext cx="2381250" cy="527825"/>
          </a:xfrm>
          <a:prstGeom prst="rect">
            <a:avLst/>
          </a:prstGeom>
          <a:noFill/>
        </p:spPr>
        <p:txBody>
          <a:bodyPr wrap="square" lIns="0" tIns="48000" rIns="0" bIns="4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控制器结构</a:t>
            </a:r>
            <a:endParaRPr kumimoji="0" lang="en-US" altLang="zh-CN" sz="28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9CEF6143-7EC4-6389-3B7D-FA2D936F2A57}"/>
              </a:ext>
            </a:extLst>
          </p:cNvPr>
          <p:cNvPicPr>
            <a:picLocks noChangeAspect="1"/>
          </p:cNvPicPr>
          <p:nvPr/>
        </p:nvPicPr>
        <p:blipFill>
          <a:blip r:embed="rId4"/>
          <a:stretch>
            <a:fillRect/>
          </a:stretch>
        </p:blipFill>
        <p:spPr>
          <a:xfrm>
            <a:off x="3007663" y="1066101"/>
            <a:ext cx="7803772" cy="2279635"/>
          </a:xfrm>
          <a:prstGeom prst="rect">
            <a:avLst/>
          </a:prstGeom>
        </p:spPr>
      </p:pic>
      <p:sp>
        <p:nvSpPr>
          <p:cNvPr id="2" name="文本框 1">
            <a:extLst>
              <a:ext uri="{FF2B5EF4-FFF2-40B4-BE49-F238E27FC236}">
                <a16:creationId xmlns:a16="http://schemas.microsoft.com/office/drawing/2014/main" id="{68B3B66C-2F91-30B9-2123-D821AE141BAA}"/>
              </a:ext>
            </a:extLst>
          </p:cNvPr>
          <p:cNvSpPr txBox="1"/>
          <p:nvPr/>
        </p:nvSpPr>
        <p:spPr>
          <a:xfrm>
            <a:off x="542887" y="3361766"/>
            <a:ext cx="9948228" cy="2800767"/>
          </a:xfrm>
          <a:prstGeom prst="rect">
            <a:avLst/>
          </a:prstGeom>
          <a:noFill/>
        </p:spPr>
        <p:txBody>
          <a:bodyPr wrap="square" rtlCol="0">
            <a:spAutoFit/>
          </a:bodyPr>
          <a:lstStyle/>
          <a:p>
            <a:pPr marL="0" marR="0" lvl="0" indent="0" algn="l" defTabSz="914400" rtl="0" eaLnBrk="1" fontAlgn="auto" latinLnBrk="0" hangingPunct="1">
              <a:spcBef>
                <a:spcPts val="0"/>
              </a:spcBef>
              <a:spcAft>
                <a:spcPts val="0"/>
              </a:spcAft>
              <a:buClrTx/>
              <a:buSzTx/>
              <a:buFontTx/>
              <a:buNone/>
              <a:tabLst/>
              <a:defRPr/>
            </a:pPr>
            <a:r>
              <a:rPr lang="zh-CN" altLang="en-US" sz="2200" dirty="0">
                <a:solidFill>
                  <a:prstClr val="black"/>
                </a:solidFill>
                <a:latin typeface="黑体" panose="02010609060101010101" pitchFamily="49" charset="-122"/>
                <a:ea typeface="黑体" panose="02010609060101010101" pitchFamily="49" charset="-122"/>
              </a:rPr>
              <a:t>中间的图揭示了一次通信阶段的具体内容。该部分由多层神经网络形式的模块</a:t>
            </a:r>
            <a:r>
              <a:rPr lang="en-US" altLang="zh-CN" sz="2200" dirty="0">
                <a:solidFill>
                  <a:prstClr val="black"/>
                </a:solidFill>
                <a:latin typeface="黑体" panose="02010609060101010101" pitchFamily="49" charset="-122"/>
                <a:ea typeface="黑体" panose="02010609060101010101" pitchFamily="49" charset="-122"/>
              </a:rPr>
              <a:t>f</a:t>
            </a:r>
            <a:r>
              <a:rPr lang="en-US" altLang="zh-CN" sz="2200" baseline="30000" dirty="0">
                <a:solidFill>
                  <a:prstClr val="black"/>
                </a:solidFill>
                <a:latin typeface="黑体" panose="02010609060101010101" pitchFamily="49" charset="-122"/>
                <a:ea typeface="黑体" panose="02010609060101010101" pitchFamily="49" charset="-122"/>
              </a:rPr>
              <a:t>i</a:t>
            </a:r>
            <a:r>
              <a:rPr lang="zh-CN" altLang="en-US" sz="2200" dirty="0">
                <a:solidFill>
                  <a:prstClr val="black"/>
                </a:solidFill>
                <a:latin typeface="黑体" panose="02010609060101010101" pitchFamily="49" charset="-122"/>
                <a:ea typeface="黑体" panose="02010609060101010101" pitchFamily="49" charset="-122"/>
              </a:rPr>
              <a:t>构建，</a:t>
            </a:r>
            <a:r>
              <a:rPr lang="en-US" altLang="zh-CN" sz="2200" dirty="0" err="1">
                <a:solidFill>
                  <a:prstClr val="black"/>
                </a:solidFill>
                <a:latin typeface="黑体" panose="02010609060101010101" pitchFamily="49" charset="-122"/>
                <a:ea typeface="黑体" panose="02010609060101010101" pitchFamily="49" charset="-122"/>
              </a:rPr>
              <a:t>i</a:t>
            </a:r>
            <a:r>
              <a:rPr lang="zh-CN" altLang="en-US" sz="2200" dirty="0">
                <a:solidFill>
                  <a:prstClr val="black"/>
                </a:solidFill>
                <a:latin typeface="黑体" panose="02010609060101010101" pitchFamily="49" charset="-122"/>
                <a:ea typeface="黑体" panose="02010609060101010101" pitchFamily="49" charset="-122"/>
              </a:rPr>
              <a:t> ∈</a:t>
            </a:r>
            <a:r>
              <a:rPr lang="en-US" altLang="zh-CN" sz="2200" dirty="0">
                <a:solidFill>
                  <a:prstClr val="black"/>
                </a:solidFill>
                <a:latin typeface="黑体" panose="02010609060101010101" pitchFamily="49" charset="-122"/>
                <a:ea typeface="黑体" panose="02010609060101010101" pitchFamily="49" charset="-122"/>
              </a:rPr>
              <a:t>{0,...,K},K</a:t>
            </a:r>
            <a:r>
              <a:rPr lang="zh-CN" altLang="en-US" sz="2200" dirty="0">
                <a:solidFill>
                  <a:prstClr val="black"/>
                </a:solidFill>
                <a:latin typeface="黑体" panose="02010609060101010101" pitchFamily="49" charset="-122"/>
                <a:ea typeface="黑体" panose="02010609060101010101" pitchFamily="49" charset="-122"/>
              </a:rPr>
              <a:t>是网络中的通信步数。每个</a:t>
            </a:r>
            <a:r>
              <a:rPr lang="en-US" altLang="zh-CN" sz="2200" dirty="0">
                <a:solidFill>
                  <a:prstClr val="black"/>
                </a:solidFill>
                <a:latin typeface="黑体" panose="02010609060101010101" pitchFamily="49" charset="-122"/>
                <a:ea typeface="黑体" panose="02010609060101010101" pitchFamily="49" charset="-122"/>
              </a:rPr>
              <a:t>f</a:t>
            </a:r>
            <a:r>
              <a:rPr lang="en-US" altLang="zh-CN" sz="2200" baseline="30000" dirty="0">
                <a:solidFill>
                  <a:prstClr val="black"/>
                </a:solidFill>
                <a:latin typeface="黑体" panose="02010609060101010101" pitchFamily="49" charset="-122"/>
                <a:ea typeface="黑体" panose="02010609060101010101" pitchFamily="49" charset="-122"/>
              </a:rPr>
              <a:t>i</a:t>
            </a:r>
            <a:r>
              <a:rPr lang="zh-CN" altLang="en-US" sz="2200" dirty="0">
                <a:solidFill>
                  <a:prstClr val="black"/>
                </a:solidFill>
                <a:latin typeface="黑体" panose="02010609060101010101" pitchFamily="49" charset="-122"/>
                <a:ea typeface="黑体" panose="02010609060101010101" pitchFamily="49" charset="-122"/>
              </a:rPr>
              <a:t>为每个智能体</a:t>
            </a:r>
            <a:r>
              <a:rPr lang="en-US" altLang="zh-CN" sz="2200" dirty="0">
                <a:solidFill>
                  <a:prstClr val="black"/>
                </a:solidFill>
                <a:latin typeface="黑体" panose="02010609060101010101" pitchFamily="49" charset="-122"/>
                <a:ea typeface="黑体" panose="02010609060101010101" pitchFamily="49" charset="-122"/>
              </a:rPr>
              <a:t>j</a:t>
            </a:r>
            <a:r>
              <a:rPr lang="zh-CN" altLang="en-US" sz="2200" dirty="0">
                <a:solidFill>
                  <a:prstClr val="black"/>
                </a:solidFill>
                <a:latin typeface="黑体" panose="02010609060101010101" pitchFamily="49" charset="-122"/>
                <a:ea typeface="黑体" panose="02010609060101010101" pitchFamily="49" charset="-122"/>
              </a:rPr>
              <a:t>获得两个输入：隐藏状态</a:t>
            </a:r>
            <a:r>
              <a:rPr lang="en-US" altLang="zh-CN" sz="2200" dirty="0" err="1">
                <a:solidFill>
                  <a:prstClr val="black"/>
                </a:solidFill>
                <a:latin typeface="黑体" panose="02010609060101010101" pitchFamily="49" charset="-122"/>
                <a:ea typeface="黑体" panose="02010609060101010101" pitchFamily="49" charset="-122"/>
              </a:rPr>
              <a:t>h</a:t>
            </a:r>
            <a:r>
              <a:rPr lang="en-US" altLang="zh-CN" sz="2200" baseline="30000" dirty="0" err="1">
                <a:solidFill>
                  <a:prstClr val="black"/>
                </a:solidFill>
                <a:latin typeface="黑体" panose="02010609060101010101" pitchFamily="49" charset="-122"/>
                <a:ea typeface="黑体" panose="02010609060101010101" pitchFamily="49" charset="-122"/>
              </a:rPr>
              <a:t>i</a:t>
            </a:r>
            <a:r>
              <a:rPr lang="en-US" altLang="zh-CN" sz="2200" baseline="-25000" dirty="0" err="1">
                <a:solidFill>
                  <a:prstClr val="black"/>
                </a:solidFill>
                <a:latin typeface="黑体" panose="02010609060101010101" pitchFamily="49" charset="-122"/>
                <a:ea typeface="黑体" panose="02010609060101010101" pitchFamily="49" charset="-122"/>
              </a:rPr>
              <a:t>j</a:t>
            </a:r>
            <a:r>
              <a:rPr lang="zh-CN" altLang="en-US" sz="2200" dirty="0">
                <a:solidFill>
                  <a:prstClr val="black"/>
                </a:solidFill>
                <a:latin typeface="黑体" panose="02010609060101010101" pitchFamily="49" charset="-122"/>
                <a:ea typeface="黑体" panose="02010609060101010101" pitchFamily="49" charset="-122"/>
              </a:rPr>
              <a:t>和通信信息</a:t>
            </a:r>
            <a:r>
              <a:rPr lang="en-US" altLang="zh-CN" sz="2200" dirty="0" err="1">
                <a:solidFill>
                  <a:prstClr val="black"/>
                </a:solidFill>
                <a:latin typeface="黑体" panose="02010609060101010101" pitchFamily="49" charset="-122"/>
                <a:ea typeface="黑体" panose="02010609060101010101" pitchFamily="49" charset="-122"/>
              </a:rPr>
              <a:t>c</a:t>
            </a:r>
            <a:r>
              <a:rPr lang="en-US" altLang="zh-CN" sz="2200" baseline="30000" dirty="0" err="1">
                <a:solidFill>
                  <a:prstClr val="black"/>
                </a:solidFill>
                <a:latin typeface="黑体" panose="02010609060101010101" pitchFamily="49" charset="-122"/>
                <a:ea typeface="黑体" panose="02010609060101010101" pitchFamily="49" charset="-122"/>
              </a:rPr>
              <a:t>i</a:t>
            </a:r>
            <a:r>
              <a:rPr lang="en-US" altLang="zh-CN" sz="2200" baseline="-25000" dirty="0" err="1">
                <a:solidFill>
                  <a:prstClr val="black"/>
                </a:solidFill>
                <a:latin typeface="黑体" panose="02010609060101010101" pitchFamily="49" charset="-122"/>
                <a:ea typeface="黑体" panose="02010609060101010101" pitchFamily="49" charset="-122"/>
              </a:rPr>
              <a:t>j</a:t>
            </a:r>
            <a:r>
              <a:rPr lang="zh-CN" altLang="en-US" sz="2200" dirty="0">
                <a:solidFill>
                  <a:prstClr val="black"/>
                </a:solidFill>
                <a:latin typeface="黑体" panose="02010609060101010101" pitchFamily="49" charset="-122"/>
                <a:ea typeface="黑体" panose="02010609060101010101" pitchFamily="49" charset="-122"/>
              </a:rPr>
              <a:t>，并输出</a:t>
            </a:r>
            <a:r>
              <a:rPr lang="en-US" altLang="zh-CN" sz="2200" dirty="0">
                <a:solidFill>
                  <a:prstClr val="black"/>
                </a:solidFill>
                <a:latin typeface="黑体" panose="02010609060101010101" pitchFamily="49" charset="-122"/>
                <a:ea typeface="黑体" panose="02010609060101010101" pitchFamily="49" charset="-122"/>
              </a:rPr>
              <a:t>h</a:t>
            </a:r>
            <a:r>
              <a:rPr lang="en-US" altLang="zh-CN" sz="2200" baseline="30000" dirty="0">
                <a:solidFill>
                  <a:prstClr val="black"/>
                </a:solidFill>
                <a:latin typeface="黑体" panose="02010609060101010101" pitchFamily="49" charset="-122"/>
                <a:ea typeface="黑体" panose="02010609060101010101" pitchFamily="49" charset="-122"/>
              </a:rPr>
              <a:t>i+1</a:t>
            </a:r>
            <a:r>
              <a:rPr lang="en-US" altLang="zh-CN" sz="2200" baseline="-25000" dirty="0">
                <a:solidFill>
                  <a:prstClr val="black"/>
                </a:solidFill>
                <a:latin typeface="黑体" panose="02010609060101010101" pitchFamily="49" charset="-122"/>
                <a:ea typeface="黑体" panose="02010609060101010101" pitchFamily="49" charset="-122"/>
              </a:rPr>
              <a:t>j</a:t>
            </a:r>
            <a:r>
              <a:rPr lang="zh-CN" altLang="en-US" sz="2200" dirty="0">
                <a:solidFill>
                  <a:prstClr val="black"/>
                </a:solidFill>
                <a:latin typeface="黑体" panose="02010609060101010101" pitchFamily="49" charset="-122"/>
                <a:ea typeface="黑体" panose="02010609060101010101" pitchFamily="49" charset="-122"/>
              </a:rPr>
              <a:t>。然后，模型将串联向量</a:t>
            </a:r>
            <a:r>
              <a:rPr lang="en-US" altLang="zh-CN" sz="2200" dirty="0">
                <a:solidFill>
                  <a:prstClr val="black"/>
                </a:solidFill>
                <a:latin typeface="黑体" panose="02010609060101010101" pitchFamily="49" charset="-122"/>
                <a:ea typeface="黑体" panose="02010609060101010101" pitchFamily="49" charset="-122"/>
              </a:rPr>
              <a:t>h</a:t>
            </a:r>
            <a:r>
              <a:rPr lang="en-US" altLang="zh-CN" sz="2200" baseline="30000" dirty="0">
                <a:solidFill>
                  <a:prstClr val="black"/>
                </a:solidFill>
                <a:latin typeface="黑体" panose="02010609060101010101" pitchFamily="49" charset="-122"/>
                <a:ea typeface="黑体" panose="02010609060101010101" pitchFamily="49" charset="-122"/>
              </a:rPr>
              <a:t>0</a:t>
            </a:r>
            <a:r>
              <a:rPr lang="en-US" altLang="zh-CN" sz="2200" dirty="0">
                <a:solidFill>
                  <a:prstClr val="black"/>
                </a:solidFill>
                <a:latin typeface="黑体" panose="02010609060101010101" pitchFamily="49" charset="-122"/>
                <a:ea typeface="黑体" panose="02010609060101010101" pitchFamily="49" charset="-122"/>
              </a:rPr>
              <a:t>={h</a:t>
            </a:r>
            <a:r>
              <a:rPr lang="en-US" altLang="zh-CN" sz="2200" baseline="30000" dirty="0">
                <a:solidFill>
                  <a:prstClr val="black"/>
                </a:solidFill>
                <a:latin typeface="黑体" panose="02010609060101010101" pitchFamily="49" charset="-122"/>
                <a:ea typeface="黑体" panose="02010609060101010101" pitchFamily="49" charset="-122"/>
              </a:rPr>
              <a:t>0</a:t>
            </a:r>
            <a:r>
              <a:rPr lang="en-US" altLang="zh-CN" sz="2200" baseline="-25000" dirty="0">
                <a:solidFill>
                  <a:prstClr val="black"/>
                </a:solidFill>
                <a:latin typeface="黑体" panose="02010609060101010101" pitchFamily="49" charset="-122"/>
                <a:ea typeface="黑体" panose="02010609060101010101" pitchFamily="49" charset="-122"/>
              </a:rPr>
              <a:t>1</a:t>
            </a:r>
            <a:r>
              <a:rPr lang="en-US" altLang="zh-CN" sz="2200" dirty="0">
                <a:solidFill>
                  <a:prstClr val="black"/>
                </a:solidFill>
                <a:latin typeface="黑体" panose="02010609060101010101" pitchFamily="49" charset="-122"/>
                <a:ea typeface="黑体" panose="02010609060101010101" pitchFamily="49" charset="-122"/>
              </a:rPr>
              <a:t>,h</a:t>
            </a:r>
            <a:r>
              <a:rPr lang="en-US" altLang="zh-CN" sz="2200" baseline="30000" dirty="0">
                <a:solidFill>
                  <a:prstClr val="black"/>
                </a:solidFill>
                <a:latin typeface="黑体" panose="02010609060101010101" pitchFamily="49" charset="-122"/>
                <a:ea typeface="黑体" panose="02010609060101010101" pitchFamily="49" charset="-122"/>
              </a:rPr>
              <a:t>0</a:t>
            </a:r>
            <a:r>
              <a:rPr lang="en-US" altLang="zh-CN" sz="2200" baseline="-25000" dirty="0">
                <a:solidFill>
                  <a:prstClr val="black"/>
                </a:solidFill>
                <a:latin typeface="黑体" panose="02010609060101010101" pitchFamily="49" charset="-122"/>
                <a:ea typeface="黑体" panose="02010609060101010101" pitchFamily="49" charset="-122"/>
              </a:rPr>
              <a:t>2</a:t>
            </a:r>
            <a:r>
              <a:rPr lang="en-US" altLang="zh-CN" sz="2200" dirty="0">
                <a:solidFill>
                  <a:prstClr val="black"/>
                </a:solidFill>
                <a:latin typeface="黑体" panose="02010609060101010101" pitchFamily="49" charset="-122"/>
                <a:ea typeface="黑体" panose="02010609060101010101" pitchFamily="49" charset="-122"/>
              </a:rPr>
              <a:t>,...,h</a:t>
            </a:r>
            <a:r>
              <a:rPr lang="en-US" altLang="zh-CN" sz="2200" baseline="30000" dirty="0">
                <a:solidFill>
                  <a:prstClr val="black"/>
                </a:solidFill>
                <a:latin typeface="黑体" panose="02010609060101010101" pitchFamily="49" charset="-122"/>
                <a:ea typeface="黑体" panose="02010609060101010101" pitchFamily="49" charset="-122"/>
              </a:rPr>
              <a:t>0</a:t>
            </a:r>
            <a:r>
              <a:rPr lang="en-US" altLang="zh-CN" sz="2200" baseline="-25000" dirty="0">
                <a:solidFill>
                  <a:prstClr val="black"/>
                </a:solidFill>
                <a:latin typeface="黑体" panose="02010609060101010101" pitchFamily="49" charset="-122"/>
                <a:ea typeface="黑体" panose="02010609060101010101" pitchFamily="49" charset="-122"/>
              </a:rPr>
              <a:t>j</a:t>
            </a:r>
            <a:r>
              <a:rPr lang="en-US" altLang="zh-CN" sz="2200" dirty="0">
                <a:solidFill>
                  <a:prstClr val="black"/>
                </a:solidFill>
                <a:latin typeface="黑体" panose="02010609060101010101" pitchFamily="49" charset="-122"/>
                <a:ea typeface="黑体" panose="02010609060101010101" pitchFamily="49" charset="-122"/>
              </a:rPr>
              <a:t>}</a:t>
            </a:r>
            <a:r>
              <a:rPr lang="zh-CN" altLang="en-US" sz="2200" dirty="0">
                <a:solidFill>
                  <a:prstClr val="black"/>
                </a:solidFill>
                <a:latin typeface="黑体" panose="02010609060101010101" pitchFamily="49" charset="-122"/>
                <a:ea typeface="黑体" panose="02010609060101010101" pitchFamily="49" charset="-122"/>
              </a:rPr>
              <a:t>作为输入，并计算</a:t>
            </a:r>
            <a:endParaRPr lang="en-US" altLang="zh-CN" sz="2200" dirty="0">
              <a:solidFill>
                <a:prstClr val="black"/>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pic>
        <p:nvPicPr>
          <p:cNvPr id="4" name="图片 3">
            <a:extLst>
              <a:ext uri="{FF2B5EF4-FFF2-40B4-BE49-F238E27FC236}">
                <a16:creationId xmlns:a16="http://schemas.microsoft.com/office/drawing/2014/main" id="{344EF707-168E-5057-6B30-B572D04787F2}"/>
              </a:ext>
            </a:extLst>
          </p:cNvPr>
          <p:cNvPicPr>
            <a:picLocks noChangeAspect="1"/>
          </p:cNvPicPr>
          <p:nvPr/>
        </p:nvPicPr>
        <p:blipFill>
          <a:blip r:embed="rId5"/>
          <a:stretch>
            <a:fillRect/>
          </a:stretch>
        </p:blipFill>
        <p:spPr>
          <a:xfrm>
            <a:off x="4098664" y="4840808"/>
            <a:ext cx="4312112" cy="1636652"/>
          </a:xfrm>
          <a:prstGeom prst="rect">
            <a:avLst/>
          </a:prstGeom>
        </p:spPr>
      </p:pic>
    </p:spTree>
    <p:extLst>
      <p:ext uri="{BB962C8B-B14F-4D97-AF65-F5344CB8AC3E}">
        <p14:creationId xmlns:p14="http://schemas.microsoft.com/office/powerpoint/2010/main" val="180344932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60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8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11" y="-274792"/>
            <a:ext cx="2508327" cy="1146352"/>
          </a:xfrm>
          <a:prstGeom prst="rect">
            <a:avLst/>
          </a:prstGeom>
        </p:spPr>
      </p:pic>
      <p:cxnSp>
        <p:nvCxnSpPr>
          <p:cNvPr id="17" name="直接连接符 16"/>
          <p:cNvCxnSpPr/>
          <p:nvPr/>
        </p:nvCxnSpPr>
        <p:spPr>
          <a:xfrm>
            <a:off x="9644461"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232451" y="0"/>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9" name="TextBox 6"/>
          <p:cNvSpPr txBox="1"/>
          <p:nvPr/>
        </p:nvSpPr>
        <p:spPr>
          <a:xfrm>
            <a:off x="3633371" y="224422"/>
            <a:ext cx="1450548"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Introduction</a:t>
            </a:r>
          </a:p>
        </p:txBody>
      </p:sp>
      <p:sp>
        <p:nvSpPr>
          <p:cNvPr id="21" name="TextBox 7"/>
          <p:cNvSpPr txBox="1"/>
          <p:nvPr/>
        </p:nvSpPr>
        <p:spPr>
          <a:xfrm>
            <a:off x="5703533" y="85119"/>
            <a:ext cx="1510648" cy="589380"/>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rPr>
              <a:t>Related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rPr>
              <a:t>work</a:t>
            </a:r>
          </a:p>
        </p:txBody>
      </p:sp>
      <p:sp>
        <p:nvSpPr>
          <p:cNvPr id="25" name="TextBox 9"/>
          <p:cNvSpPr txBox="1"/>
          <p:nvPr/>
        </p:nvSpPr>
        <p:spPr>
          <a:xfrm>
            <a:off x="7681751" y="208229"/>
            <a:ext cx="1717576" cy="343159"/>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rPr>
              <a:t>Experiment</a:t>
            </a:r>
          </a:p>
        </p:txBody>
      </p:sp>
      <p:sp>
        <p:nvSpPr>
          <p:cNvPr id="30" name="TextBox 10"/>
          <p:cNvSpPr txBox="1"/>
          <p:nvPr/>
        </p:nvSpPr>
        <p:spPr>
          <a:xfrm>
            <a:off x="9822043" y="224423"/>
            <a:ext cx="1753369"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sym typeface="+mn-ea"/>
              </a:rPr>
              <a:t>Conclusion</a:t>
            </a:r>
          </a:p>
        </p:txBody>
      </p:sp>
      <p:cxnSp>
        <p:nvCxnSpPr>
          <p:cNvPr id="32" name="直接连接符 31"/>
          <p:cNvCxnSpPr/>
          <p:nvPr/>
        </p:nvCxnSpPr>
        <p:spPr>
          <a:xfrm>
            <a:off x="75041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93">
            <a:extLst>
              <a:ext uri="{FF2B5EF4-FFF2-40B4-BE49-F238E27FC236}">
                <a16:creationId xmlns:a16="http://schemas.microsoft.com/office/drawing/2014/main" id="{6A1F53A4-14C1-4407-034D-B1E177467521}"/>
              </a:ext>
            </a:extLst>
          </p:cNvPr>
          <p:cNvCxnSpPr/>
          <p:nvPr/>
        </p:nvCxnSpPr>
        <p:spPr>
          <a:xfrm flipV="1">
            <a:off x="374615" y="1522730"/>
            <a:ext cx="1395730" cy="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3798B077-EB29-C1AB-2844-BE81E763FC63}"/>
              </a:ext>
            </a:extLst>
          </p:cNvPr>
          <p:cNvSpPr txBox="1"/>
          <p:nvPr/>
        </p:nvSpPr>
        <p:spPr>
          <a:xfrm>
            <a:off x="374650" y="996950"/>
            <a:ext cx="2381250" cy="527825"/>
          </a:xfrm>
          <a:prstGeom prst="rect">
            <a:avLst/>
          </a:prstGeom>
          <a:noFill/>
        </p:spPr>
        <p:txBody>
          <a:bodyPr wrap="square" lIns="0" tIns="48000" rIns="0" bIns="4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控制器结构</a:t>
            </a:r>
            <a:endParaRPr kumimoji="0" lang="en-US" altLang="zh-CN" sz="28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9CEF6143-7EC4-6389-3B7D-FA2D936F2A57}"/>
              </a:ext>
            </a:extLst>
          </p:cNvPr>
          <p:cNvPicPr>
            <a:picLocks noChangeAspect="1"/>
          </p:cNvPicPr>
          <p:nvPr/>
        </p:nvPicPr>
        <p:blipFill>
          <a:blip r:embed="rId4"/>
          <a:stretch>
            <a:fillRect/>
          </a:stretch>
        </p:blipFill>
        <p:spPr>
          <a:xfrm>
            <a:off x="3007663" y="1066101"/>
            <a:ext cx="7803772" cy="2279635"/>
          </a:xfrm>
          <a:prstGeom prst="rect">
            <a:avLst/>
          </a:prstGeom>
        </p:spPr>
      </p:pic>
      <p:sp>
        <p:nvSpPr>
          <p:cNvPr id="2" name="文本框 1">
            <a:extLst>
              <a:ext uri="{FF2B5EF4-FFF2-40B4-BE49-F238E27FC236}">
                <a16:creationId xmlns:a16="http://schemas.microsoft.com/office/drawing/2014/main" id="{64C6555B-10CB-E53F-B182-BA688256D04D}"/>
              </a:ext>
            </a:extLst>
          </p:cNvPr>
          <p:cNvSpPr txBox="1"/>
          <p:nvPr/>
        </p:nvSpPr>
        <p:spPr>
          <a:xfrm>
            <a:off x="1072480" y="3345736"/>
            <a:ext cx="9829969" cy="3816429"/>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模型的第一层使用</a:t>
            </a:r>
            <a:r>
              <a:rPr lang="zh-CN" altLang="en-US" sz="2200" dirty="0">
                <a:solidFill>
                  <a:prstClr val="black"/>
                </a:solidFill>
                <a:latin typeface="黑体" panose="02010609060101010101" pitchFamily="49" charset="-122"/>
                <a:ea typeface="黑体" panose="02010609060101010101" pitchFamily="49" charset="-122"/>
              </a:rPr>
              <a:t>一种编码 </a:t>
            </a:r>
            <a:r>
              <a:rPr lang="en-US" altLang="zh-CN" sz="2200" dirty="0">
                <a:solidFill>
                  <a:prstClr val="black"/>
                </a:solidFill>
                <a:latin typeface="黑体" panose="02010609060101010101" pitchFamily="49" charset="-122"/>
                <a:ea typeface="黑体" panose="02010609060101010101" pitchFamily="49" charset="-122"/>
              </a:rPr>
              <a:t>h</a:t>
            </a:r>
            <a:r>
              <a:rPr lang="en-US" altLang="zh-CN" sz="2200" baseline="30000" dirty="0">
                <a:solidFill>
                  <a:prstClr val="black"/>
                </a:solidFill>
                <a:latin typeface="黑体" panose="02010609060101010101" pitchFamily="49" charset="-122"/>
                <a:ea typeface="黑体" panose="02010609060101010101" pitchFamily="49" charset="-122"/>
              </a:rPr>
              <a:t>0</a:t>
            </a:r>
            <a:r>
              <a:rPr lang="en-US" altLang="zh-CN" sz="2200" baseline="-25000" dirty="0">
                <a:solidFill>
                  <a:prstClr val="black"/>
                </a:solidFill>
                <a:latin typeface="黑体" panose="02010609060101010101" pitchFamily="49" charset="-122"/>
                <a:ea typeface="黑体" panose="02010609060101010101" pitchFamily="49" charset="-122"/>
              </a:rPr>
              <a:t>j </a:t>
            </a:r>
            <a:r>
              <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=r(</a:t>
            </a:r>
            <a:r>
              <a:rPr lang="en-US" altLang="zh-CN" sz="2200" dirty="0" err="1">
                <a:solidFill>
                  <a:prstClr val="black"/>
                </a:solidFill>
                <a:latin typeface="黑体" panose="02010609060101010101" pitchFamily="49" charset="-122"/>
                <a:ea typeface="黑体" panose="02010609060101010101" pitchFamily="49" charset="-122"/>
              </a:rPr>
              <a:t>s</a:t>
            </a:r>
            <a:r>
              <a:rPr lang="en-US" altLang="zh-CN" sz="2200" baseline="-25000" dirty="0" err="1">
                <a:solidFill>
                  <a:prstClr val="black"/>
                </a:solidFill>
                <a:latin typeface="黑体" panose="02010609060101010101" pitchFamily="49" charset="-122"/>
                <a:ea typeface="黑体" panose="02010609060101010101" pitchFamily="49" charset="-122"/>
              </a:rPr>
              <a:t>j</a:t>
            </a:r>
            <a:r>
              <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lang="en-US" altLang="zh-CN" sz="2200" dirty="0">
                <a:solidFill>
                  <a:prstClr val="black"/>
                </a:solidFill>
                <a:latin typeface="黑体" panose="02010609060101010101" pitchFamily="49" charset="-122"/>
                <a:ea typeface="黑体" panose="02010609060101010101" pitchFamily="49" charset="-122"/>
              </a:rPr>
              <a:t> c</a:t>
            </a:r>
            <a:r>
              <a:rPr lang="en-US" altLang="zh-CN" sz="2200" baseline="30000" dirty="0">
                <a:solidFill>
                  <a:prstClr val="black"/>
                </a:solidFill>
                <a:latin typeface="黑体" panose="02010609060101010101" pitchFamily="49" charset="-122"/>
                <a:ea typeface="黑体" panose="02010609060101010101" pitchFamily="49" charset="-122"/>
              </a:rPr>
              <a:t>0</a:t>
            </a:r>
            <a:r>
              <a:rPr lang="en-US" altLang="zh-CN" sz="2200" baseline="-25000" dirty="0">
                <a:solidFill>
                  <a:prstClr val="black"/>
                </a:solidFill>
                <a:latin typeface="黑体" panose="02010609060101010101" pitchFamily="49" charset="-122"/>
                <a:ea typeface="黑体" panose="02010609060101010101" pitchFamily="49" charset="-122"/>
              </a:rPr>
              <a:t>j </a:t>
            </a:r>
            <a:r>
              <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=0</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。模型根据上页的两个计算式不断更新</a:t>
            </a:r>
            <a:r>
              <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h</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和</a:t>
            </a:r>
            <a:r>
              <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c</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，以获得</a:t>
            </a:r>
            <a:r>
              <a:rPr lang="en-US" altLang="zh-CN" sz="2200" dirty="0" err="1">
                <a:solidFill>
                  <a:prstClr val="black"/>
                </a:solidFill>
                <a:latin typeface="黑体" panose="02010609060101010101" pitchFamily="49" charset="-122"/>
                <a:ea typeface="黑体" panose="02010609060101010101" pitchFamily="49" charset="-122"/>
              </a:rPr>
              <a:t>h</a:t>
            </a:r>
            <a:r>
              <a:rPr lang="en-US" altLang="zh-CN" sz="2200" baseline="30000" dirty="0" err="1">
                <a:solidFill>
                  <a:prstClr val="black"/>
                </a:solidFill>
                <a:latin typeface="黑体" panose="02010609060101010101" pitchFamily="49" charset="-122"/>
                <a:ea typeface="黑体" panose="02010609060101010101" pitchFamily="49" charset="-122"/>
              </a:rPr>
              <a:t>K</a:t>
            </a:r>
            <a:r>
              <a:rPr lang="en-US" altLang="zh-CN" sz="2200" baseline="-25000" dirty="0" err="1">
                <a:solidFill>
                  <a:prstClr val="black"/>
                </a:solidFill>
                <a:latin typeface="黑体" panose="02010609060101010101" pitchFamily="49" charset="-122"/>
                <a:ea typeface="黑体" panose="02010609060101010101" pitchFamily="49" charset="-122"/>
              </a:rPr>
              <a:t>j</a:t>
            </a:r>
            <a:r>
              <a:rPr lang="en-US" altLang="zh-CN" sz="2200" baseline="-25000" dirty="0">
                <a:solidFill>
                  <a:prstClr val="black"/>
                </a:solidFill>
                <a:latin typeface="黑体" panose="02010609060101010101" pitchFamily="49" charset="-122"/>
                <a:ea typeface="黑体" panose="02010609060101010101" pitchFamily="49" charset="-122"/>
              </a:rPr>
              <a:t> </a:t>
            </a:r>
            <a:r>
              <a:rPr lang="zh-CN" altLang="en-US" sz="2200" dirty="0">
                <a:solidFill>
                  <a:prstClr val="black"/>
                </a:solidFill>
                <a:latin typeface="黑体" panose="02010609060101010101" pitchFamily="49" charset="-122"/>
                <a:ea typeface="黑体" panose="02010609060101010101" pitchFamily="49" charset="-122"/>
              </a:rPr>
              <a:t>。模型的输出层有一个解码器</a:t>
            </a:r>
            <a:r>
              <a:rPr lang="en-US" altLang="zh-CN" sz="2200" dirty="0">
                <a:solidFill>
                  <a:prstClr val="black"/>
                </a:solidFill>
                <a:latin typeface="黑体" panose="02010609060101010101" pitchFamily="49" charset="-122"/>
                <a:ea typeface="黑体" panose="02010609060101010101" pitchFamily="49" charset="-122"/>
              </a:rPr>
              <a:t>q(</a:t>
            </a:r>
            <a:r>
              <a:rPr lang="en-US" altLang="zh-CN" sz="2200" dirty="0" err="1">
                <a:solidFill>
                  <a:prstClr val="black"/>
                </a:solidFill>
                <a:latin typeface="黑体" panose="02010609060101010101" pitchFamily="49" charset="-122"/>
                <a:ea typeface="黑体" panose="02010609060101010101" pitchFamily="49" charset="-122"/>
              </a:rPr>
              <a:t>h</a:t>
            </a:r>
            <a:r>
              <a:rPr lang="en-US" altLang="zh-CN" sz="2200" baseline="30000" dirty="0" err="1">
                <a:solidFill>
                  <a:prstClr val="black"/>
                </a:solidFill>
                <a:latin typeface="黑体" panose="02010609060101010101" pitchFamily="49" charset="-122"/>
                <a:ea typeface="黑体" panose="02010609060101010101" pitchFamily="49" charset="-122"/>
              </a:rPr>
              <a:t>K</a:t>
            </a:r>
            <a:r>
              <a:rPr lang="en-US" altLang="zh-CN" sz="2200" baseline="-25000" dirty="0" err="1">
                <a:solidFill>
                  <a:prstClr val="black"/>
                </a:solidFill>
                <a:latin typeface="黑体" panose="02010609060101010101" pitchFamily="49" charset="-122"/>
                <a:ea typeface="黑体" panose="02010609060101010101" pitchFamily="49" charset="-122"/>
              </a:rPr>
              <a:t>j</a:t>
            </a:r>
            <a:r>
              <a:rPr lang="en-US" altLang="zh-CN" sz="2200" dirty="0">
                <a:solidFill>
                  <a:prstClr val="black"/>
                </a:solidFill>
                <a:latin typeface="黑体" panose="02010609060101010101" pitchFamily="49" charset="-122"/>
                <a:ea typeface="黑体" panose="02010609060101010101" pitchFamily="49" charset="-122"/>
              </a:rPr>
              <a:t>)</a:t>
            </a:r>
            <a:r>
              <a:rPr lang="zh-CN" altLang="en-US" sz="2200" dirty="0">
                <a:solidFill>
                  <a:prstClr val="black"/>
                </a:solidFill>
                <a:latin typeface="黑体" panose="02010609060101010101" pitchFamily="49" charset="-122"/>
                <a:ea typeface="黑体" panose="02010609060101010101" pitchFamily="49" charset="-122"/>
              </a:rPr>
              <a:t>输出动作空间上的分布，为了获得一个离散动作，我们从这个分布中取样</a:t>
            </a:r>
            <a:r>
              <a:rPr lang="en-US" altLang="zh-CN" sz="2200" dirty="0">
                <a:solidFill>
                  <a:prstClr val="black"/>
                </a:solidFill>
                <a:latin typeface="黑体" panose="02010609060101010101" pitchFamily="49" charset="-122"/>
                <a:ea typeface="黑体" panose="02010609060101010101" pitchFamily="49" charset="-122"/>
              </a:rPr>
              <a:t>a</a:t>
            </a:r>
            <a:r>
              <a:rPr lang="en-US" altLang="zh-CN" sz="2200" baseline="-25000" dirty="0">
                <a:solidFill>
                  <a:prstClr val="black"/>
                </a:solidFill>
                <a:latin typeface="黑体" panose="02010609060101010101" pitchFamily="49" charset="-122"/>
                <a:ea typeface="黑体" panose="02010609060101010101" pitchFamily="49" charset="-122"/>
              </a:rPr>
              <a:t>j</a:t>
            </a:r>
            <a:r>
              <a:rPr lang="en-US" altLang="zh-CN" sz="2200" dirty="0">
                <a:solidFill>
                  <a:prstClr val="black"/>
                </a:solidFill>
                <a:latin typeface="黑体" panose="02010609060101010101" pitchFamily="49" charset="-122"/>
                <a:ea typeface="黑体" panose="02010609060101010101" pitchFamily="49" charset="-122"/>
              </a:rPr>
              <a:t>~ q(</a:t>
            </a:r>
            <a:r>
              <a:rPr lang="en-US" altLang="zh-CN" sz="2200" dirty="0" err="1">
                <a:solidFill>
                  <a:prstClr val="black"/>
                </a:solidFill>
                <a:latin typeface="黑体" panose="02010609060101010101" pitchFamily="49" charset="-122"/>
                <a:ea typeface="黑体" panose="02010609060101010101" pitchFamily="49" charset="-122"/>
              </a:rPr>
              <a:t>h</a:t>
            </a:r>
            <a:r>
              <a:rPr lang="en-US" altLang="zh-CN" sz="2200" baseline="30000" dirty="0" err="1">
                <a:solidFill>
                  <a:prstClr val="black"/>
                </a:solidFill>
                <a:latin typeface="黑体" panose="02010609060101010101" pitchFamily="49" charset="-122"/>
                <a:ea typeface="黑体" panose="02010609060101010101" pitchFamily="49" charset="-122"/>
              </a:rPr>
              <a:t>K</a:t>
            </a:r>
            <a:r>
              <a:rPr lang="en-US" altLang="zh-CN" sz="2200" baseline="-25000" dirty="0" err="1">
                <a:solidFill>
                  <a:prstClr val="black"/>
                </a:solidFill>
                <a:latin typeface="黑体" panose="02010609060101010101" pitchFamily="49" charset="-122"/>
                <a:ea typeface="黑体" panose="02010609060101010101" pitchFamily="49" charset="-122"/>
              </a:rPr>
              <a:t>j</a:t>
            </a:r>
            <a:r>
              <a:rPr lang="en-US" altLang="zh-CN" sz="2200" dirty="0">
                <a:solidFill>
                  <a:prstClr val="black"/>
                </a:solidFill>
                <a:latin typeface="黑体" panose="02010609060101010101" pitchFamily="49" charset="-122"/>
                <a:ea typeface="黑体" panose="02010609060101010101" pitchFamily="49" charset="-122"/>
              </a:rPr>
              <a:t>)</a:t>
            </a:r>
            <a:r>
              <a:rPr lang="zh-CN" altLang="en-US" sz="2200" dirty="0">
                <a:solidFill>
                  <a:prstClr val="black"/>
                </a:solidFill>
                <a:latin typeface="黑体" panose="02010609060101010101" pitchFamily="49" charset="-122"/>
                <a:ea typeface="黑体" panose="02010609060101010101" pitchFamily="49" charset="-122"/>
              </a:rPr>
              <a:t>。</a:t>
            </a: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98513056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60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8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11" y="-274792"/>
            <a:ext cx="2508327" cy="1146352"/>
          </a:xfrm>
          <a:prstGeom prst="rect">
            <a:avLst/>
          </a:prstGeom>
        </p:spPr>
      </p:pic>
      <p:cxnSp>
        <p:nvCxnSpPr>
          <p:cNvPr id="17" name="直接连接符 16"/>
          <p:cNvCxnSpPr/>
          <p:nvPr/>
        </p:nvCxnSpPr>
        <p:spPr>
          <a:xfrm>
            <a:off x="9644461"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232451" y="0"/>
            <a:ext cx="2131459"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9" name="TextBox 6"/>
          <p:cNvSpPr txBox="1"/>
          <p:nvPr/>
        </p:nvSpPr>
        <p:spPr>
          <a:xfrm>
            <a:off x="3633371" y="224422"/>
            <a:ext cx="1450548"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Introduction</a:t>
            </a:r>
          </a:p>
        </p:txBody>
      </p:sp>
      <p:sp>
        <p:nvSpPr>
          <p:cNvPr id="21" name="TextBox 7"/>
          <p:cNvSpPr txBox="1"/>
          <p:nvPr/>
        </p:nvSpPr>
        <p:spPr>
          <a:xfrm>
            <a:off x="5703533" y="85119"/>
            <a:ext cx="1510648" cy="589380"/>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rPr>
              <a:t>Related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rPr>
              <a:t>work</a:t>
            </a:r>
          </a:p>
        </p:txBody>
      </p:sp>
      <p:sp>
        <p:nvSpPr>
          <p:cNvPr id="25" name="TextBox 9"/>
          <p:cNvSpPr txBox="1"/>
          <p:nvPr/>
        </p:nvSpPr>
        <p:spPr>
          <a:xfrm>
            <a:off x="7681751" y="208229"/>
            <a:ext cx="1717576" cy="343159"/>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rPr>
              <a:t>Experiment</a:t>
            </a:r>
          </a:p>
        </p:txBody>
      </p:sp>
      <p:sp>
        <p:nvSpPr>
          <p:cNvPr id="30" name="TextBox 10"/>
          <p:cNvSpPr txBox="1"/>
          <p:nvPr/>
        </p:nvSpPr>
        <p:spPr>
          <a:xfrm>
            <a:off x="9822043" y="224423"/>
            <a:ext cx="1753369" cy="340995"/>
          </a:xfrm>
          <a:prstGeom prst="rect">
            <a:avLst/>
          </a:prstGeom>
          <a:noFill/>
        </p:spPr>
        <p:txBody>
          <a:bodyPr wrap="square" lIns="0" tIns="48000" rIns="0" bIns="4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sym typeface="+mn-ea"/>
              </a:rPr>
              <a:t>Conclusion</a:t>
            </a:r>
          </a:p>
        </p:txBody>
      </p:sp>
      <p:cxnSp>
        <p:nvCxnSpPr>
          <p:cNvPr id="32" name="直接连接符 31"/>
          <p:cNvCxnSpPr/>
          <p:nvPr/>
        </p:nvCxnSpPr>
        <p:spPr>
          <a:xfrm>
            <a:off x="7504169" y="27410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93">
            <a:extLst>
              <a:ext uri="{FF2B5EF4-FFF2-40B4-BE49-F238E27FC236}">
                <a16:creationId xmlns:a16="http://schemas.microsoft.com/office/drawing/2014/main" id="{6A1F53A4-14C1-4407-034D-B1E177467521}"/>
              </a:ext>
            </a:extLst>
          </p:cNvPr>
          <p:cNvCxnSpPr/>
          <p:nvPr/>
        </p:nvCxnSpPr>
        <p:spPr>
          <a:xfrm flipV="1">
            <a:off x="374615" y="1522730"/>
            <a:ext cx="1395730" cy="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3798B077-EB29-C1AB-2844-BE81E763FC63}"/>
              </a:ext>
            </a:extLst>
          </p:cNvPr>
          <p:cNvSpPr txBox="1"/>
          <p:nvPr/>
        </p:nvSpPr>
        <p:spPr>
          <a:xfrm>
            <a:off x="374650" y="996950"/>
            <a:ext cx="2381250" cy="527825"/>
          </a:xfrm>
          <a:prstGeom prst="rect">
            <a:avLst/>
          </a:prstGeom>
          <a:noFill/>
        </p:spPr>
        <p:txBody>
          <a:bodyPr wrap="square" lIns="0" tIns="48000" rIns="0" bIns="4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扩展形式</a:t>
            </a:r>
            <a:endParaRPr kumimoji="0" lang="en-US" altLang="zh-CN" sz="28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2D469CE4-DBEC-0018-EF57-BC83A8CAE472}"/>
              </a:ext>
            </a:extLst>
          </p:cNvPr>
          <p:cNvSpPr txBox="1"/>
          <p:nvPr/>
        </p:nvSpPr>
        <p:spPr>
          <a:xfrm>
            <a:off x="209007" y="1547307"/>
            <a:ext cx="9948228"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solidFill>
                  <a:prstClr val="black"/>
                </a:solidFill>
                <a:latin typeface="黑体" panose="02010609060101010101" pitchFamily="49" charset="-122"/>
                <a:ea typeface="黑体" panose="02010609060101010101" pitchFamily="49" charset="-122"/>
              </a:rPr>
              <a:t>一、局部连接</a:t>
            </a:r>
            <a:endParaRPr lang="en-US" altLang="zh-CN" sz="2200" dirty="0">
              <a:solidFill>
                <a:prstClr val="black"/>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可</a:t>
            </a:r>
            <a:r>
              <a:rPr lang="zh-CN" altLang="en-US" sz="2200" dirty="0">
                <a:solidFill>
                  <a:prstClr val="black"/>
                </a:solidFill>
                <a:latin typeface="黑体" panose="02010609060101010101" pitchFamily="49" charset="-122"/>
                <a:ea typeface="黑体" panose="02010609060101010101" pitchFamily="49" charset="-122"/>
              </a:rPr>
              <a:t>以</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只允许智能体与在自己通信范围内的其他智能体通信，用</a:t>
            </a:r>
            <a:r>
              <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N(j)</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表示位于智能体</a:t>
            </a:r>
            <a:r>
              <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j</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通信范围内的智能体集合</a:t>
            </a: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200" dirty="0">
              <a:solidFill>
                <a:prstClr val="black"/>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200" dirty="0">
              <a:solidFill>
                <a:prstClr val="black"/>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solidFill>
                  <a:prstClr val="black"/>
                </a:solidFill>
                <a:latin typeface="黑体" panose="02010609060101010101" pitchFamily="49" charset="-122"/>
                <a:ea typeface="黑体" panose="02010609060101010101" pitchFamily="49" charset="-122"/>
              </a:rPr>
              <a:t>在这种情况下，随着智能体移动，</a:t>
            </a:r>
            <a:r>
              <a:rPr lang="en-US" altLang="zh-CN" sz="2200" dirty="0">
                <a:solidFill>
                  <a:prstClr val="black"/>
                </a:solidFill>
                <a:latin typeface="黑体" panose="02010609060101010101" pitchFamily="49" charset="-122"/>
                <a:ea typeface="黑体" panose="02010609060101010101" pitchFamily="49" charset="-122"/>
              </a:rPr>
              <a:t>N(j)</a:t>
            </a:r>
            <a:r>
              <a:rPr lang="zh-CN" altLang="en-US" sz="2200" dirty="0">
                <a:solidFill>
                  <a:prstClr val="black"/>
                </a:solidFill>
                <a:latin typeface="黑体" panose="02010609060101010101" pitchFamily="49" charset="-122"/>
                <a:ea typeface="黑体" panose="02010609060101010101" pitchFamily="49" charset="-122"/>
              </a:rPr>
              <a:t>一直发生变化，使得模型具有了动态图的含义。</a:t>
            </a:r>
            <a:endParaRPr lang="en-US" altLang="zh-CN" sz="2200" dirty="0">
              <a:solidFill>
                <a:prstClr val="black"/>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5EF37200-6F30-194D-AD21-E78A0BEDDC51}"/>
              </a:ext>
            </a:extLst>
          </p:cNvPr>
          <p:cNvPicPr>
            <a:picLocks noChangeAspect="1"/>
          </p:cNvPicPr>
          <p:nvPr/>
        </p:nvPicPr>
        <p:blipFill>
          <a:blip r:embed="rId4"/>
          <a:stretch>
            <a:fillRect/>
          </a:stretch>
        </p:blipFill>
        <p:spPr>
          <a:xfrm>
            <a:off x="2697573" y="2731216"/>
            <a:ext cx="4772691" cy="1087749"/>
          </a:xfrm>
          <a:prstGeom prst="rect">
            <a:avLst/>
          </a:prstGeom>
        </p:spPr>
      </p:pic>
      <p:sp>
        <p:nvSpPr>
          <p:cNvPr id="2" name="文本框 1">
            <a:extLst>
              <a:ext uri="{FF2B5EF4-FFF2-40B4-BE49-F238E27FC236}">
                <a16:creationId xmlns:a16="http://schemas.microsoft.com/office/drawing/2014/main" id="{527F9301-2186-0EF6-B8A0-2533F27F57D7}"/>
              </a:ext>
            </a:extLst>
          </p:cNvPr>
          <p:cNvSpPr txBox="1"/>
          <p:nvPr/>
        </p:nvSpPr>
        <p:spPr>
          <a:xfrm>
            <a:off x="209007" y="4886572"/>
            <a:ext cx="9948228"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solidFill>
                  <a:prstClr val="black"/>
                </a:solidFill>
                <a:latin typeface="黑体" panose="02010609060101010101" pitchFamily="49" charset="-122"/>
                <a:ea typeface="黑体" panose="02010609060101010101" pitchFamily="49" charset="-122"/>
              </a:rPr>
              <a:t>二</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、跳跃连接</a:t>
            </a: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对于某些任务，输入编码</a:t>
            </a:r>
            <a:r>
              <a:rPr lang="en-US" altLang="zh-CN" sz="2200" dirty="0">
                <a:solidFill>
                  <a:prstClr val="black"/>
                </a:solidFill>
                <a:latin typeface="黑体" panose="02010609060101010101" pitchFamily="49" charset="-122"/>
                <a:ea typeface="黑体" panose="02010609060101010101" pitchFamily="49" charset="-122"/>
              </a:rPr>
              <a:t>h</a:t>
            </a:r>
            <a:r>
              <a:rPr lang="en-US" altLang="zh-CN" sz="2200" baseline="30000" dirty="0">
                <a:solidFill>
                  <a:prstClr val="black"/>
                </a:solidFill>
                <a:latin typeface="黑体" panose="02010609060101010101" pitchFamily="49" charset="-122"/>
                <a:ea typeface="黑体" panose="02010609060101010101" pitchFamily="49" charset="-122"/>
              </a:rPr>
              <a:t>0</a:t>
            </a:r>
            <a:r>
              <a:rPr lang="en-US" altLang="zh-CN" sz="2200" baseline="-25000" dirty="0">
                <a:solidFill>
                  <a:prstClr val="black"/>
                </a:solidFill>
                <a:latin typeface="黑体" panose="02010609060101010101" pitchFamily="49" charset="-122"/>
                <a:ea typeface="黑体" panose="02010609060101010101" pitchFamily="49" charset="-122"/>
              </a:rPr>
              <a:t>j</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作为除第一层外每层的输入形成跳跃连接。</a:t>
            </a: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52652353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4" cstate="print">
            <a:extLst>
              <a:ext uri="{28A0092B-C50C-407E-A947-70E740481C1C}">
                <a14:useLocalDpi xmlns:a14="http://schemas.microsoft.com/office/drawing/2010/main" val="0"/>
              </a:ext>
            </a:extLst>
          </a:blip>
          <a:srcRect t="21604" b="37591"/>
          <a:stretch>
            <a:fillRect/>
          </a:stretch>
        </p:blipFill>
        <p:spPr>
          <a:xfrm>
            <a:off x="-16699" y="0"/>
            <a:ext cx="12209296" cy="3736490"/>
          </a:xfrm>
          <a:prstGeom prst="rect">
            <a:avLst/>
          </a:prstGeom>
        </p:spPr>
      </p:pic>
      <p:sp>
        <p:nvSpPr>
          <p:cNvPr id="11" name="矩形 10"/>
          <p:cNvSpPr/>
          <p:nvPr/>
        </p:nvSpPr>
        <p:spPr>
          <a:xfrm rot="5400000">
            <a:off x="4228359" y="-4227756"/>
            <a:ext cx="3736490" cy="12192002"/>
          </a:xfrm>
          <a:prstGeom prst="rect">
            <a:avLst/>
          </a:prstGeom>
          <a:gradFill>
            <a:gsLst>
              <a:gs pos="0">
                <a:srgbClr val="014723"/>
              </a:gs>
              <a:gs pos="59000">
                <a:srgbClr val="014723">
                  <a:alpha val="4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491820" y="3502823"/>
            <a:ext cx="1196340" cy="460375"/>
          </a:xfrm>
          <a:prstGeom prst="rect">
            <a:avLst/>
          </a:prstGeom>
          <a:noFill/>
        </p:spPr>
        <p:txBody>
          <a:bodyPr wrap="none" rtlCol="0">
            <a:spAutoFit/>
          </a:bodyPr>
          <a:lstStyle/>
          <a:p>
            <a:r>
              <a:rPr lang="en-US" altLang="zh-CN" sz="2400" dirty="0">
                <a:solidFill>
                  <a:srgbClr val="0070C0"/>
                </a:solidFill>
                <a:latin typeface="微软雅黑" panose="020B0503020204020204" pitchFamily="34" charset="-122"/>
                <a:ea typeface="微软雅黑" panose="020B0503020204020204" pitchFamily="34" charset="-122"/>
              </a:rPr>
              <a:t>Part.04</a:t>
            </a:r>
          </a:p>
        </p:txBody>
      </p:sp>
      <p:sp>
        <p:nvSpPr>
          <p:cNvPr id="9" name="文本框 8"/>
          <p:cNvSpPr txBox="1"/>
          <p:nvPr/>
        </p:nvSpPr>
        <p:spPr>
          <a:xfrm>
            <a:off x="3328004" y="4789616"/>
            <a:ext cx="5537199" cy="707886"/>
          </a:xfrm>
          <a:prstGeom prst="rect">
            <a:avLst/>
          </a:prstGeom>
          <a:noFill/>
          <a:ln>
            <a:noFill/>
          </a:ln>
        </p:spPr>
        <p:txBody>
          <a:bodyPr wrap="square" rtlCol="0">
            <a:spAutoFit/>
          </a:bodyPr>
          <a:lstStyle/>
          <a:p>
            <a:pPr algn="ctr"/>
            <a:r>
              <a:rPr lang="zh-CN" altLang="en-US" sz="4000" b="1" spc="600" dirty="0">
                <a:solidFill>
                  <a:schemeClr val="accent1"/>
                </a:solidFill>
                <a:latin typeface="微软雅黑" panose="020B0503020204020204" pitchFamily="34" charset="-122"/>
                <a:ea typeface="微软雅黑" panose="020B0503020204020204" pitchFamily="34" charset="-122"/>
              </a:rPr>
              <a:t>相关工作</a:t>
            </a:r>
            <a:endParaRPr lang="en-US" altLang="zh-CN" sz="4000" b="1" spc="600" dirty="0">
              <a:solidFill>
                <a:schemeClr val="accent1"/>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321900" y="3044203"/>
            <a:ext cx="1549400" cy="1378900"/>
            <a:chOff x="5127859" y="2518592"/>
            <a:chExt cx="1936282" cy="1723208"/>
          </a:xfrm>
        </p:grpSpPr>
        <p:sp>
          <p:nvSpPr>
            <p:cNvPr id="14"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15"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16" name="文本框 15"/>
          <p:cNvSpPr txBox="1"/>
          <p:nvPr/>
        </p:nvSpPr>
        <p:spPr>
          <a:xfrm>
            <a:off x="5491820" y="3502823"/>
            <a:ext cx="1209562"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Part.02</a:t>
            </a:r>
          </a:p>
        </p:txBody>
      </p:sp>
      <p:pic>
        <p:nvPicPr>
          <p:cNvPr id="19" name="图片 18"/>
          <p:cNvPicPr>
            <a:picLocks noChangeAspect="1"/>
          </p:cNvPicPr>
          <p:nvPr/>
        </p:nvPicPr>
        <p:blipFill rotWithShape="1">
          <a:blip r:embed="rId5" cstate="print">
            <a:extLst>
              <a:ext uri="{28A0092B-C50C-407E-A947-70E740481C1C}">
                <a14:useLocalDpi xmlns:a14="http://schemas.microsoft.com/office/drawing/2010/main" val="0"/>
              </a:ext>
            </a:extLst>
          </a:blip>
          <a:srcRect t="19562" b="3296"/>
          <a:stretch>
            <a:fillRect/>
          </a:stretch>
        </p:blipFill>
        <p:spPr>
          <a:xfrm>
            <a:off x="2716662" y="661014"/>
            <a:ext cx="6759883" cy="2383189"/>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lhM2U0YWM3MjAwOGNmMjMyYzA4YWI1NDA3OGQyNWUifQ=="/>
</p:tagLst>
</file>

<file path=ppt/tags/tag2.xml><?xml version="1.0" encoding="utf-8"?>
<p:tagLst xmlns:a="http://schemas.openxmlformats.org/drawingml/2006/main" xmlns:r="http://schemas.openxmlformats.org/officeDocument/2006/relationships" xmlns:p="http://schemas.openxmlformats.org/presentationml/2006/main">
  <p:tag name="TIMING" val="|0.7"/>
</p:tagLst>
</file>

<file path=ppt/tags/tag3.xml><?xml version="1.0" encoding="utf-8"?>
<p:tagLst xmlns:a="http://schemas.openxmlformats.org/drawingml/2006/main" xmlns:r="http://schemas.openxmlformats.org/officeDocument/2006/relationships" xmlns:p="http://schemas.openxmlformats.org/presentationml/2006/main">
  <p:tag name="TIMING" val="|0.8"/>
</p:tagLst>
</file>

<file path=ppt/tags/tag4.xml><?xml version="1.0" encoding="utf-8"?>
<p:tagLst xmlns:a="http://schemas.openxmlformats.org/drawingml/2006/main" xmlns:r="http://schemas.openxmlformats.org/officeDocument/2006/relationships" xmlns:p="http://schemas.openxmlformats.org/presentationml/2006/main">
  <p:tag name="TIMING" val="|0.8"/>
</p:tagLst>
</file>

<file path=ppt/tags/tag5.xml><?xml version="1.0" encoding="utf-8"?>
<p:tagLst xmlns:a="http://schemas.openxmlformats.org/drawingml/2006/main" xmlns:r="http://schemas.openxmlformats.org/officeDocument/2006/relationships" xmlns:p="http://schemas.openxmlformats.org/presentationml/2006/main">
  <p:tag name="TIMING" val="|0.8"/>
</p:tagLst>
</file>

<file path=ppt/tags/tag6.xml><?xml version="1.0" encoding="utf-8"?>
<p:tagLst xmlns:a="http://schemas.openxmlformats.org/drawingml/2006/main" xmlns:r="http://schemas.openxmlformats.org/officeDocument/2006/relationships" xmlns:p="http://schemas.openxmlformats.org/presentationml/2006/main">
  <p:tag name="TIMING" val="|0.8"/>
</p:tagLst>
</file>

<file path=ppt/tags/tag7.xml><?xml version="1.0" encoding="utf-8"?>
<p:tagLst xmlns:a="http://schemas.openxmlformats.org/drawingml/2006/main" xmlns:r="http://schemas.openxmlformats.org/officeDocument/2006/relationships" xmlns:p="http://schemas.openxmlformats.org/presentationml/2006/main">
  <p:tag name="TIMING" val="|0.4"/>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455F51"/>
      </a:dk2>
      <a:lt2>
        <a:srgbClr val="E3DED1"/>
      </a:lt2>
      <a:accent1>
        <a:srgbClr val="004723"/>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1002</TotalTime>
  <Words>2058</Words>
  <Application>Microsoft Office PowerPoint</Application>
  <PresentationFormat>宽屏</PresentationFormat>
  <Paragraphs>278</Paragraphs>
  <Slides>27</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-apple-system</vt:lpstr>
      <vt:lpstr>Impact MT Std</vt:lpstr>
      <vt:lpstr>等线</vt:lpstr>
      <vt:lpstr>等线 Light</vt:lpstr>
      <vt:lpstr>黑体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答辩-19</dc:title>
  <dc:creator>LP</dc:creator>
  <cp:lastModifiedBy>张祺</cp:lastModifiedBy>
  <cp:revision>861</cp:revision>
  <dcterms:created xsi:type="dcterms:W3CDTF">2016-11-24T09:20:00Z</dcterms:created>
  <dcterms:modified xsi:type="dcterms:W3CDTF">2022-12-20T08:26:01Z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2052-11.1.0.11830</vt:lpwstr>
  </property>
  <property fmtid="{D5CDD505-2E9C-101B-9397-08002B2CF9AE}" pid="3" name="ICV">
    <vt:lpwstr>9969831CF229495C9406F9E2F78DAECC</vt:lpwstr>
  </property>
</Properties>
</file>