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57" r:id="rId3"/>
    <p:sldId id="256"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6162" autoAdjust="0"/>
  </p:normalViewPr>
  <p:slideViewPr>
    <p:cSldViewPr snapToGrid="0">
      <p:cViewPr varScale="1">
        <p:scale>
          <a:sx n="73" d="100"/>
          <a:sy n="73" d="100"/>
        </p:scale>
        <p:origin x="19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DEC6B-AA96-4752-9DF2-A86927BD9B6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34727-17B4-4553-A0F8-6FCB00B2582A}" type="slidenum">
              <a:rPr lang="en-US" smtClean="0"/>
              <a:t>‹#›</a:t>
            </a:fld>
            <a:endParaRPr lang="en-US"/>
          </a:p>
        </p:txBody>
      </p:sp>
    </p:spTree>
    <p:extLst>
      <p:ext uri="{BB962C8B-B14F-4D97-AF65-F5344CB8AC3E}">
        <p14:creationId xmlns:p14="http://schemas.microsoft.com/office/powerpoint/2010/main" val="162682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 Real Law of Virtual Reality</a:t>
            </a:r>
          </a:p>
          <a:p>
            <a:r>
              <a:rPr lang="en-US" dirty="0"/>
              <a:t>https://law.stanford.edu/wp-content/uploads/2017/11/51-1_Lemley_Volokh.pdf</a:t>
            </a:r>
          </a:p>
        </p:txBody>
      </p:sp>
      <p:sp>
        <p:nvSpPr>
          <p:cNvPr id="4" name="Slide Number Placeholder 3"/>
          <p:cNvSpPr>
            <a:spLocks noGrp="1"/>
          </p:cNvSpPr>
          <p:nvPr>
            <p:ph type="sldNum" sz="quarter" idx="5"/>
          </p:nvPr>
        </p:nvSpPr>
        <p:spPr/>
        <p:txBody>
          <a:bodyPr/>
          <a:lstStyle/>
          <a:p>
            <a:fld id="{D5434727-17B4-4553-A0F8-6FCB00B2582A}" type="slidenum">
              <a:rPr lang="en-US" smtClean="0"/>
              <a:t>1</a:t>
            </a:fld>
            <a:endParaRPr lang="en-US"/>
          </a:p>
        </p:txBody>
      </p:sp>
    </p:spTree>
    <p:extLst>
      <p:ext uri="{BB962C8B-B14F-4D97-AF65-F5344CB8AC3E}">
        <p14:creationId xmlns:p14="http://schemas.microsoft.com/office/powerpoint/2010/main" val="2760131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deep learning approach to early identification of suggested sexual harassment from videos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Alternate Sexual Harassment Definition: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Sexual harassment is forbidden, according to the Norwegian Equality and </a:t>
            </a:r>
            <a:r>
              <a:rPr lang="en-US" dirty="0" err="1"/>
              <a:t>AntiDiscrimination</a:t>
            </a:r>
            <a:r>
              <a:rPr lang="en-US" dirty="0"/>
              <a:t> Act § 13. It is defined as ‘any form of unwanted sexual attention that aims to or is perceived as offending, frightening, hostile, condescending, humiliating or bothersome’ (Equality and Anti-Discrimination Act, 2018).</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Source: </a:t>
            </a:r>
            <a:r>
              <a:rPr lang="en-US" b="0" i="0" dirty="0">
                <a:solidFill>
                  <a:srgbClr val="222222"/>
                </a:solidFill>
                <a:effectLst/>
                <a:highlight>
                  <a:srgbClr val="FFFFFF"/>
                </a:highlight>
                <a:latin typeface="Arial" panose="020B0604020202020204" pitchFamily="34" charset="0"/>
              </a:rPr>
              <a:t>Goldschmidt-</a:t>
            </a:r>
            <a:r>
              <a:rPr lang="en-US" b="0" i="0" dirty="0" err="1">
                <a:solidFill>
                  <a:srgbClr val="222222"/>
                </a:solidFill>
                <a:effectLst/>
                <a:highlight>
                  <a:srgbClr val="FFFFFF"/>
                </a:highlight>
                <a:latin typeface="Arial" panose="020B0604020202020204" pitchFamily="34" charset="0"/>
              </a:rPr>
              <a:t>Gjerløw</a:t>
            </a:r>
            <a:r>
              <a:rPr lang="en-US" b="0" i="0" dirty="0">
                <a:solidFill>
                  <a:srgbClr val="222222"/>
                </a:solidFill>
                <a:effectLst/>
                <a:highlight>
                  <a:srgbClr val="FFFFFF"/>
                </a:highlight>
                <a:latin typeface="Arial" panose="020B0604020202020204" pitchFamily="34" charset="0"/>
              </a:rPr>
              <a:t>, </a:t>
            </a:r>
            <a:r>
              <a:rPr lang="en-US" b="0" i="0" dirty="0" err="1">
                <a:solidFill>
                  <a:srgbClr val="222222"/>
                </a:solidFill>
                <a:effectLst/>
                <a:highlight>
                  <a:srgbClr val="FFFFFF"/>
                </a:highlight>
                <a:latin typeface="Arial" panose="020B0604020202020204" pitchFamily="34" charset="0"/>
              </a:rPr>
              <a:t>Beate</a:t>
            </a:r>
            <a:r>
              <a:rPr lang="en-US" b="0" i="0" dirty="0">
                <a:solidFill>
                  <a:srgbClr val="222222"/>
                </a:solidFill>
                <a:effectLst/>
                <a:highlight>
                  <a:srgbClr val="FFFFFF"/>
                </a:highlight>
                <a:latin typeface="Arial" panose="020B0604020202020204" pitchFamily="34" charset="0"/>
              </a:rPr>
              <a:t>, and Irene </a:t>
            </a:r>
            <a:r>
              <a:rPr lang="en-US" b="0" i="0" dirty="0" err="1">
                <a:solidFill>
                  <a:srgbClr val="222222"/>
                </a:solidFill>
                <a:effectLst/>
                <a:highlight>
                  <a:srgbClr val="FFFFFF"/>
                </a:highlight>
                <a:latin typeface="Arial" panose="020B0604020202020204" pitchFamily="34" charset="0"/>
              </a:rPr>
              <a:t>Trysnes</a:t>
            </a:r>
            <a:r>
              <a:rPr lang="en-US" b="0" i="0" dirty="0">
                <a:solidFill>
                  <a:srgbClr val="222222"/>
                </a:solidFill>
                <a:effectLst/>
                <a:highlight>
                  <a:srgbClr val="FFFFFF"/>
                </a:highlight>
                <a:latin typeface="Arial" panose="020B0604020202020204" pitchFamily="34" charset="0"/>
              </a:rPr>
              <a:t>. "# MeToo in school: Teachers’ and young learners’ lived experience of verbal sexual harassment as a pedagogical opportunity." </a:t>
            </a:r>
            <a:r>
              <a:rPr lang="en-US" b="0" i="1" dirty="0">
                <a:solidFill>
                  <a:srgbClr val="222222"/>
                </a:solidFill>
                <a:effectLst/>
                <a:highlight>
                  <a:srgbClr val="FFFFFF"/>
                </a:highlight>
                <a:latin typeface="Arial" panose="020B0604020202020204" pitchFamily="34" charset="0"/>
              </a:rPr>
              <a:t>Human Rights Education Review</a:t>
            </a:r>
            <a:r>
              <a:rPr lang="en-US" b="0" i="0" dirty="0">
                <a:solidFill>
                  <a:srgbClr val="222222"/>
                </a:solidFill>
                <a:effectLst/>
                <a:highlight>
                  <a:srgbClr val="FFFFFF"/>
                </a:highlight>
                <a:latin typeface="Arial" panose="020B0604020202020204" pitchFamily="34" charset="0"/>
              </a:rPr>
              <a:t> 3.2 (2020): 27-48.</a:t>
            </a:r>
            <a:br>
              <a:rPr lang="en-US" dirty="0"/>
            </a:b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D5434727-17B4-4553-A0F8-6FCB00B2582A}" type="slidenum">
              <a:rPr lang="en-US" smtClean="0"/>
              <a:t>2</a:t>
            </a:fld>
            <a:endParaRPr lang="en-US"/>
          </a:p>
        </p:txBody>
      </p:sp>
    </p:spTree>
    <p:extLst>
      <p:ext uri="{BB962C8B-B14F-4D97-AF65-F5344CB8AC3E}">
        <p14:creationId xmlns:p14="http://schemas.microsoft.com/office/powerpoint/2010/main" val="3618753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5434727-17B4-4553-A0F8-6FCB00B2582A}" type="slidenum">
              <a:rPr lang="en-US" smtClean="0"/>
              <a:t>3</a:t>
            </a:fld>
            <a:endParaRPr lang="en-US"/>
          </a:p>
        </p:txBody>
      </p:sp>
    </p:spTree>
    <p:extLst>
      <p:ext uri="{BB962C8B-B14F-4D97-AF65-F5344CB8AC3E}">
        <p14:creationId xmlns:p14="http://schemas.microsoft.com/office/powerpoint/2010/main" val="4232760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 sort real world actions by degree of impact</a:t>
            </a:r>
          </a:p>
          <a:p>
            <a:pPr marL="0" indent="0">
              <a:buFont typeface="Arial" panose="020B0604020202020204" pitchFamily="34" charset="0"/>
              <a:buNone/>
            </a:pPr>
            <a:r>
              <a:rPr lang="en-US" dirty="0"/>
              <a:t>2.) map the virtual actions into that sorted list (this should create a new sorted list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5434727-17B4-4553-A0F8-6FCB00B2582A}" type="slidenum">
              <a:rPr lang="en-US" smtClean="0"/>
              <a:t>4</a:t>
            </a:fld>
            <a:endParaRPr lang="en-US"/>
          </a:p>
        </p:txBody>
      </p:sp>
    </p:spTree>
    <p:extLst>
      <p:ext uri="{BB962C8B-B14F-4D97-AF65-F5344CB8AC3E}">
        <p14:creationId xmlns:p14="http://schemas.microsoft.com/office/powerpoint/2010/main" val="2316498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8D71-B284-029E-DF66-1CB0D1C825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A6D8DD-087B-1921-5D08-D2B35D8725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B958AD-FA3D-9AC3-700C-61923CC7D31A}"/>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FBC15561-ED43-8FFF-097A-F6B796AF5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4638B-DE69-3BDA-12CD-220B4D6D92F1}"/>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70052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E3A1-994B-1832-6696-675EF68B7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F9103B-3D37-54B4-0D12-19910BE7A7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09A39-C439-F721-6135-2C908692F807}"/>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0F791F30-2F16-BA9B-FD4C-887FC669F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82A20-ACD3-F180-A185-79D0671C62BF}"/>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133737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671CF-0F57-FD81-9CA0-144E6DF744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391BD-34C1-FAFA-8FE8-1509A23C91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084D2-7481-D750-CD4C-D8A5CA2B34C4}"/>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7D54FA2C-3650-282A-6CA7-D61CF8A13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AE903-A7BE-74BE-D258-56CF3B5E9976}"/>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232161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D676-EB6F-886E-D568-1847478E7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E9068-C8A9-AD51-AC43-2CFD8C6688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EF0D8-98FF-A3D6-78CA-2A358EA912BF}"/>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E73ED967-9FCF-E046-69F0-5C3EA1BFF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1D4A3-08E0-F8F8-5489-652AAA65E8F0}"/>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84572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7EAC-B552-F25D-9E24-CDE2584CB8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56C33F-C65E-E3E8-48DF-1C3C4DF6D5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08D5BA-2C27-5E81-3343-0C6F59DB8561}"/>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76FBB276-36CF-4FF6-5E77-3B358F63D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E6694-8C54-6BDC-7689-5716A0A4BAAC}"/>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174549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1527-E37E-AB6F-8DF7-5B56247DD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CDB67-4395-7FB5-3733-59C8821C6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FA71C1-4149-4C63-F9F4-0C233D77CA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286830-3C77-12C9-156E-58BE136F7D97}"/>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6" name="Footer Placeholder 5">
            <a:extLst>
              <a:ext uri="{FF2B5EF4-FFF2-40B4-BE49-F238E27FC236}">
                <a16:creationId xmlns:a16="http://schemas.microsoft.com/office/drawing/2014/main" id="{372D9B2A-C45B-6DFF-58FA-FAA311284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B0108-9D5C-89A1-7173-5F2A6B3239B2}"/>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297440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9DB3-6929-2085-689C-EFDCA617F9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36A303-0962-C19F-D226-9B2D38868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F6B5A0-3FFC-7764-B445-68C771CE3B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1C279-4999-F561-841B-39D4BA128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C13743-89E7-0234-A978-C57F80D19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8ED4EF-1663-104C-4CBA-2C061184DAA2}"/>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8" name="Footer Placeholder 7">
            <a:extLst>
              <a:ext uri="{FF2B5EF4-FFF2-40B4-BE49-F238E27FC236}">
                <a16:creationId xmlns:a16="http://schemas.microsoft.com/office/drawing/2014/main" id="{11802725-9CE5-6D9B-8697-B34544D284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3A8B0-E5BC-B2B7-8DD8-F771946AB891}"/>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79443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A2A5-FC7E-FDF7-6C9C-21EB1E6DEE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C72ADC-A170-7A74-CE1A-124710E51414}"/>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4" name="Footer Placeholder 3">
            <a:extLst>
              <a:ext uri="{FF2B5EF4-FFF2-40B4-BE49-F238E27FC236}">
                <a16:creationId xmlns:a16="http://schemas.microsoft.com/office/drawing/2014/main" id="{BA86D8D4-8BB1-B665-34DD-785A770956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0884F-7C8C-29E3-1B1B-1D8DF7ACB96A}"/>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108959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233B9-8B58-A69A-CC8C-660C7A4086F5}"/>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3" name="Footer Placeholder 2">
            <a:extLst>
              <a:ext uri="{FF2B5EF4-FFF2-40B4-BE49-F238E27FC236}">
                <a16:creationId xmlns:a16="http://schemas.microsoft.com/office/drawing/2014/main" id="{BA0C668A-F584-B293-8BAF-4F0B6588A0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98B864-D9D2-A509-2808-E69F90FC6A34}"/>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183488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D07E-2127-1248-D7F1-B67A3811B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F39513-6AEE-AB67-12D0-F81DFEF2F1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B6FFEC-D759-1B7C-8CBF-A2B82473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93CB8-92F3-8DAA-A39A-F84B0338ABEB}"/>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6" name="Footer Placeholder 5">
            <a:extLst>
              <a:ext uri="{FF2B5EF4-FFF2-40B4-BE49-F238E27FC236}">
                <a16:creationId xmlns:a16="http://schemas.microsoft.com/office/drawing/2014/main" id="{3D9ED984-4FC1-F5A1-A24E-BD60AAE9F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80957-38DB-848C-A550-42C3D139BBC1}"/>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325720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0260-3D60-4F48-746A-2C22A72C7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5DF78-1BEB-2809-E437-5E100AB18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99C2F8-5B7B-050C-25DC-D1B3FF582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E3202-5FE4-72E2-789D-95E4A9AE622C}"/>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6" name="Footer Placeholder 5">
            <a:extLst>
              <a:ext uri="{FF2B5EF4-FFF2-40B4-BE49-F238E27FC236}">
                <a16:creationId xmlns:a16="http://schemas.microsoft.com/office/drawing/2014/main" id="{F8AAC3F4-FCB5-3D9D-4181-A33BD2DFC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ECD82-B6AF-ED1D-9592-A93B805753EB}"/>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300577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CEFEF-DC12-3739-FE3D-EE1B09028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6A4112-A83E-A6DA-62DF-E89C54203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574E1-13E9-532D-7760-C21282E48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8D405AE2-B20D-ECE1-E9F4-B2F2B28B36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88014C3-40A6-2777-C54A-7514B60875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7163C0-99C7-498E-B0F6-DE20F2A4E11A}" type="slidenum">
              <a:rPr lang="en-US" smtClean="0"/>
              <a:t>‹#›</a:t>
            </a:fld>
            <a:endParaRPr lang="en-US"/>
          </a:p>
        </p:txBody>
      </p:sp>
    </p:spTree>
    <p:extLst>
      <p:ext uri="{BB962C8B-B14F-4D97-AF65-F5344CB8AC3E}">
        <p14:creationId xmlns:p14="http://schemas.microsoft.com/office/powerpoint/2010/main" val="2707772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B672-7F85-FDAC-C745-61A7A3A011D8}"/>
              </a:ext>
            </a:extLst>
          </p:cNvPr>
          <p:cNvSpPr>
            <a:spLocks noGrp="1"/>
          </p:cNvSpPr>
          <p:nvPr>
            <p:ph type="title"/>
          </p:nvPr>
        </p:nvSpPr>
        <p:spPr/>
        <p:txBody>
          <a:bodyPr/>
          <a:lstStyle/>
          <a:p>
            <a:r>
              <a:rPr lang="en-US" dirty="0"/>
              <a:t>Motivation – Groping Discussion</a:t>
            </a:r>
          </a:p>
        </p:txBody>
      </p:sp>
      <p:sp>
        <p:nvSpPr>
          <p:cNvPr id="3" name="Content Placeholder 2">
            <a:extLst>
              <a:ext uri="{FF2B5EF4-FFF2-40B4-BE49-F238E27FC236}">
                <a16:creationId xmlns:a16="http://schemas.microsoft.com/office/drawing/2014/main" id="{0BF9564C-81F7-A968-1B8A-8C473EEAB1A0}"/>
              </a:ext>
            </a:extLst>
          </p:cNvPr>
          <p:cNvSpPr>
            <a:spLocks noGrp="1"/>
          </p:cNvSpPr>
          <p:nvPr>
            <p:ph idx="1"/>
          </p:nvPr>
        </p:nvSpPr>
        <p:spPr/>
        <p:txBody>
          <a:bodyPr/>
          <a:lstStyle/>
          <a:p>
            <a:r>
              <a:rPr lang="en-US" dirty="0"/>
              <a:t>From ‘Silly’ to ‘Scumbag’: Reddit Discussion of a Case of Groping in a Virtual Reality Game:</a:t>
            </a:r>
          </a:p>
          <a:p>
            <a:pPr lvl="1"/>
            <a:r>
              <a:rPr lang="en-US" dirty="0"/>
              <a:t>Shows that people often believe virtual actions do not rise to the level of the same action in real world space. </a:t>
            </a:r>
          </a:p>
          <a:p>
            <a:pPr lvl="1"/>
            <a:r>
              <a:rPr lang="en-US" dirty="0"/>
              <a:t>It is recognized that these actions do have an impact to the victim more than other forms of virtual interactions</a:t>
            </a:r>
          </a:p>
          <a:p>
            <a:pPr lvl="1"/>
            <a:r>
              <a:rPr lang="en-US" i="1" dirty="0"/>
              <a:t>“It may or may not be as upsetting as being physically groped, but it’s surely more upsetting than receiving a lewd tweet or email expressing a desire to grope you.” </a:t>
            </a:r>
            <a:r>
              <a:rPr lang="en-US" dirty="0"/>
              <a:t>[1]</a:t>
            </a:r>
            <a:endParaRPr lang="en-US" i="1" dirty="0"/>
          </a:p>
          <a:p>
            <a:pPr lvl="1"/>
            <a:endParaRPr lang="en-US" dirty="0"/>
          </a:p>
          <a:p>
            <a:pPr lvl="1"/>
            <a:endParaRPr lang="en-US" dirty="0"/>
          </a:p>
        </p:txBody>
      </p:sp>
    </p:spTree>
    <p:extLst>
      <p:ext uri="{BB962C8B-B14F-4D97-AF65-F5344CB8AC3E}">
        <p14:creationId xmlns:p14="http://schemas.microsoft.com/office/powerpoint/2010/main" val="73505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0CD0-7AF9-57FC-7D80-913CBC86C429}"/>
              </a:ext>
            </a:extLst>
          </p:cNvPr>
          <p:cNvSpPr>
            <a:spLocks noGrp="1"/>
          </p:cNvSpPr>
          <p:nvPr>
            <p:ph type="title"/>
          </p:nvPr>
        </p:nvSpPr>
        <p:spPr/>
        <p:txBody>
          <a:bodyPr/>
          <a:lstStyle/>
          <a:p>
            <a:r>
              <a:rPr lang="en-US" dirty="0"/>
              <a:t>Orders of Magnitude</a:t>
            </a:r>
          </a:p>
        </p:txBody>
      </p:sp>
      <p:sp>
        <p:nvSpPr>
          <p:cNvPr id="4" name="TextBox 3">
            <a:extLst>
              <a:ext uri="{FF2B5EF4-FFF2-40B4-BE49-F238E27FC236}">
                <a16:creationId xmlns:a16="http://schemas.microsoft.com/office/drawing/2014/main" id="{1B6960A6-F299-44BC-F5A6-4F0775B02B12}"/>
              </a:ext>
            </a:extLst>
          </p:cNvPr>
          <p:cNvSpPr txBox="1"/>
          <p:nvPr/>
        </p:nvSpPr>
        <p:spPr>
          <a:xfrm>
            <a:off x="759204" y="1392572"/>
            <a:ext cx="9777368" cy="5078313"/>
          </a:xfrm>
          <a:prstGeom prst="rect">
            <a:avLst/>
          </a:prstGeom>
          <a:noFill/>
        </p:spPr>
        <p:txBody>
          <a:bodyPr wrap="square" rtlCol="0">
            <a:spAutoFit/>
          </a:bodyPr>
          <a:lstStyle/>
          <a:p>
            <a:pPr marL="285750" indent="-285750">
              <a:buFont typeface="Arial" panose="020B0604020202020204" pitchFamily="34" charset="0"/>
              <a:buChar char="•"/>
            </a:pPr>
            <a:r>
              <a:rPr lang="en-US" b="1" u="sng" dirty="0"/>
              <a:t>Sexual Violence</a:t>
            </a:r>
            <a:r>
              <a:rPr lang="en-US" dirty="0"/>
              <a:t> - Social and behavioral scientists often use the term “sexual violence.” This term is far broader than sexual assault. It includes acts that are not codified in law as criminal but are harmful and traumatic. Sexual violence includes using false promises, insistent pressure, abusive comments, or reputational threats to coerce sex acts. In this study, we consider sexual violence as an aggressive form of the sexual act often similar to actions of rape. </a:t>
            </a:r>
          </a:p>
          <a:p>
            <a:pPr marL="285750" indent="-285750">
              <a:buFont typeface="Arial" panose="020B0604020202020204" pitchFamily="34" charset="0"/>
              <a:buChar char="•"/>
            </a:pPr>
            <a:r>
              <a:rPr lang="en-US" b="1" u="sng" dirty="0"/>
              <a:t>Sexual Assault</a:t>
            </a:r>
            <a:r>
              <a:rPr lang="en-US" dirty="0"/>
              <a:t> - Sexual assault occurs when you are the victim of intentional physical contact that is sexual in nature without your consent. This can include unwanted sexual touching, rape, and </a:t>
            </a:r>
            <a:r>
              <a:rPr lang="en-US"/>
              <a:t>other similar </a:t>
            </a:r>
            <a:r>
              <a:rPr lang="en-US" dirty="0"/>
              <a:t>acts. Sexual assault has been defined as being pressured or forced to have sexual contact [4]. Rape and sexual assault have been used interchangeably in coverage of events leading to the #MeToo movement, and this practice, though unintentional, is confusing. However, in this study, we do not consider the actions that lead to rape as an assault but rather as sexual violence [8, 2].</a:t>
            </a:r>
            <a:endParaRPr lang="en-US" b="1" u="sng" dirty="0"/>
          </a:p>
          <a:p>
            <a:pPr marL="285750" indent="-285750">
              <a:buFont typeface="Arial" panose="020B0604020202020204" pitchFamily="34" charset="0"/>
              <a:buChar char="•"/>
            </a:pPr>
            <a:r>
              <a:rPr lang="en-US" b="1" u="sng" dirty="0"/>
              <a:t>Sexual Harassment</a:t>
            </a:r>
            <a:r>
              <a:rPr lang="en-US" dirty="0"/>
              <a:t> - Sexual harassment includes unwanted sexual conduct such as unwelcome sexual advances, verbal conduct, physical conduct, and requests for sexual favors in instances. The conduct unreasonably interferes with the ability to do a job or creates an intimidating or hostile work environment. This situation might include the displays of offensive material or inappropriate jokes on an ongoing basis. </a:t>
            </a:r>
          </a:p>
        </p:txBody>
      </p:sp>
      <p:sp>
        <p:nvSpPr>
          <p:cNvPr id="5" name="Arrow: Down 4">
            <a:extLst>
              <a:ext uri="{FF2B5EF4-FFF2-40B4-BE49-F238E27FC236}">
                <a16:creationId xmlns:a16="http://schemas.microsoft.com/office/drawing/2014/main" id="{5645051E-7BE0-C2E2-3AF0-A72368DE9EBE}"/>
              </a:ext>
            </a:extLst>
          </p:cNvPr>
          <p:cNvSpPr/>
          <p:nvPr/>
        </p:nvSpPr>
        <p:spPr>
          <a:xfrm rot="10800000">
            <a:off x="11587128" y="1417644"/>
            <a:ext cx="293615" cy="4584583"/>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7EC011B-DEAB-789D-D433-519D49B9F9F8}"/>
              </a:ext>
            </a:extLst>
          </p:cNvPr>
          <p:cNvSpPr txBox="1"/>
          <p:nvPr/>
        </p:nvSpPr>
        <p:spPr>
          <a:xfrm>
            <a:off x="10267986" y="5713011"/>
            <a:ext cx="1619075" cy="369332"/>
          </a:xfrm>
          <a:prstGeom prst="rect">
            <a:avLst/>
          </a:prstGeom>
          <a:noFill/>
        </p:spPr>
        <p:txBody>
          <a:bodyPr wrap="square" rtlCol="0">
            <a:spAutoFit/>
          </a:bodyPr>
          <a:lstStyle/>
          <a:p>
            <a:r>
              <a:rPr lang="en-US" dirty="0"/>
              <a:t>Harassment</a:t>
            </a:r>
          </a:p>
        </p:txBody>
      </p:sp>
      <p:sp>
        <p:nvSpPr>
          <p:cNvPr id="7" name="TextBox 6">
            <a:extLst>
              <a:ext uri="{FF2B5EF4-FFF2-40B4-BE49-F238E27FC236}">
                <a16:creationId xmlns:a16="http://schemas.microsoft.com/office/drawing/2014/main" id="{53DACDB1-5566-E94F-D1E3-991B6D4A62F9}"/>
              </a:ext>
            </a:extLst>
          </p:cNvPr>
          <p:cNvSpPr txBox="1"/>
          <p:nvPr/>
        </p:nvSpPr>
        <p:spPr>
          <a:xfrm>
            <a:off x="10539581" y="3649115"/>
            <a:ext cx="1075884" cy="369332"/>
          </a:xfrm>
          <a:prstGeom prst="rect">
            <a:avLst/>
          </a:prstGeom>
          <a:noFill/>
        </p:spPr>
        <p:txBody>
          <a:bodyPr wrap="square" rtlCol="0">
            <a:spAutoFit/>
          </a:bodyPr>
          <a:lstStyle/>
          <a:p>
            <a:r>
              <a:rPr lang="en-US" dirty="0"/>
              <a:t>Assault</a:t>
            </a:r>
          </a:p>
        </p:txBody>
      </p:sp>
      <p:sp>
        <p:nvSpPr>
          <p:cNvPr id="8" name="TextBox 7">
            <a:extLst>
              <a:ext uri="{FF2B5EF4-FFF2-40B4-BE49-F238E27FC236}">
                <a16:creationId xmlns:a16="http://schemas.microsoft.com/office/drawing/2014/main" id="{3EA03FB5-B00C-1A12-F455-D10CB7269C51}"/>
              </a:ext>
            </a:extLst>
          </p:cNvPr>
          <p:cNvSpPr txBox="1"/>
          <p:nvPr/>
        </p:nvSpPr>
        <p:spPr>
          <a:xfrm>
            <a:off x="10539581" y="1392572"/>
            <a:ext cx="1075884" cy="369332"/>
          </a:xfrm>
          <a:prstGeom prst="rect">
            <a:avLst/>
          </a:prstGeom>
          <a:noFill/>
        </p:spPr>
        <p:txBody>
          <a:bodyPr wrap="square" rtlCol="0">
            <a:spAutoFit/>
          </a:bodyPr>
          <a:lstStyle/>
          <a:p>
            <a:r>
              <a:rPr lang="en-US" dirty="0"/>
              <a:t>Violence</a:t>
            </a:r>
          </a:p>
        </p:txBody>
      </p:sp>
    </p:spTree>
    <p:extLst>
      <p:ext uri="{BB962C8B-B14F-4D97-AF65-F5344CB8AC3E}">
        <p14:creationId xmlns:p14="http://schemas.microsoft.com/office/powerpoint/2010/main" val="189356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11A38765-61B6-2247-0724-0CD95E3CC363}"/>
              </a:ext>
            </a:extLst>
          </p:cNvPr>
          <p:cNvSpPr/>
          <p:nvPr/>
        </p:nvSpPr>
        <p:spPr>
          <a:xfrm>
            <a:off x="6031685" y="3305803"/>
            <a:ext cx="5842068" cy="302869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21781D5-AFED-6341-1458-790130FEEB68}"/>
              </a:ext>
            </a:extLst>
          </p:cNvPr>
          <p:cNvSpPr/>
          <p:nvPr/>
        </p:nvSpPr>
        <p:spPr>
          <a:xfrm>
            <a:off x="6031685" y="194982"/>
            <a:ext cx="5842068" cy="302869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FA32FF4-FB7C-C7C3-8335-105FACE4CA14}"/>
              </a:ext>
            </a:extLst>
          </p:cNvPr>
          <p:cNvSpPr txBox="1"/>
          <p:nvPr/>
        </p:nvSpPr>
        <p:spPr>
          <a:xfrm>
            <a:off x="381700" y="977317"/>
            <a:ext cx="564998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Magnitude of vector correlates with physiological and phycological impact to the victim</a:t>
            </a:r>
          </a:p>
          <a:p>
            <a:pPr marL="285750" indent="-285750">
              <a:buFont typeface="Arial" panose="020B0604020202020204" pitchFamily="34" charset="0"/>
              <a:buChar char="•"/>
            </a:pPr>
            <a:r>
              <a:rPr lang="en-US" dirty="0">
                <a:solidFill>
                  <a:srgbClr val="FF0000"/>
                </a:solidFill>
              </a:rPr>
              <a:t>Red Arrow </a:t>
            </a:r>
            <a:r>
              <a:rPr lang="en-US" dirty="0"/>
              <a:t>V</a:t>
            </a:r>
            <a:r>
              <a:rPr lang="en-US" baseline="-25000" dirty="0"/>
              <a:t>VW</a:t>
            </a:r>
            <a:r>
              <a:rPr lang="en-US" dirty="0">
                <a:solidFill>
                  <a:srgbClr val="FF0000"/>
                </a:solidFill>
              </a:rPr>
              <a:t> </a:t>
            </a:r>
            <a:r>
              <a:rPr lang="en-US" dirty="0"/>
              <a:t>is the vector representing an action in virtual space</a:t>
            </a:r>
          </a:p>
          <a:p>
            <a:pPr marL="285750" indent="-285750">
              <a:buFont typeface="Arial" panose="020B0604020202020204" pitchFamily="34" charset="0"/>
              <a:buChar char="•"/>
            </a:pPr>
            <a:r>
              <a:rPr lang="en-US" dirty="0">
                <a:solidFill>
                  <a:srgbClr val="0070C0"/>
                </a:solidFill>
              </a:rPr>
              <a:t>Blue Arrow </a:t>
            </a:r>
            <a:r>
              <a:rPr lang="en-US" dirty="0"/>
              <a:t>V</a:t>
            </a:r>
            <a:r>
              <a:rPr lang="en-US" baseline="-25000" dirty="0"/>
              <a:t>RW</a:t>
            </a:r>
            <a:r>
              <a:rPr lang="en-US" dirty="0">
                <a:solidFill>
                  <a:srgbClr val="0070C0"/>
                </a:solidFill>
              </a:rPr>
              <a:t> </a:t>
            </a:r>
            <a:r>
              <a:rPr lang="en-US" dirty="0"/>
              <a:t>is the vector representing an action in real space</a:t>
            </a:r>
          </a:p>
          <a:p>
            <a:pPr marL="285750" indent="-285750">
              <a:buFont typeface="Arial" panose="020B0604020202020204" pitchFamily="34" charset="0"/>
              <a:buChar char="•"/>
            </a:pPr>
            <a:r>
              <a:rPr lang="en-US" b="1" dirty="0"/>
              <a:t>Proposed idea</a:t>
            </a:r>
            <a:r>
              <a:rPr lang="en-US" dirty="0"/>
              <a:t>: there is overlap seen by dotting virtual and real actions </a:t>
            </a:r>
          </a:p>
          <a:p>
            <a:pPr marL="285750" indent="-285750">
              <a:buFont typeface="Arial" panose="020B0604020202020204" pitchFamily="34" charset="0"/>
              <a:buChar char="•"/>
            </a:pPr>
            <a:r>
              <a:rPr lang="en-US" dirty="0"/>
              <a:t>Actions rise to 1 of 3 degrees:</a:t>
            </a:r>
          </a:p>
          <a:p>
            <a:pPr marL="742950" lvl="1" indent="-285750">
              <a:buFont typeface="Arial" panose="020B0604020202020204" pitchFamily="34" charset="0"/>
              <a:buChar char="•"/>
            </a:pPr>
            <a:r>
              <a:rPr lang="en-US" dirty="0"/>
              <a:t>(sexual) Harassment</a:t>
            </a:r>
          </a:p>
          <a:p>
            <a:pPr marL="742950" lvl="1" indent="-285750">
              <a:buFont typeface="Arial" panose="020B0604020202020204" pitchFamily="34" charset="0"/>
              <a:buChar char="•"/>
            </a:pPr>
            <a:r>
              <a:rPr lang="en-US" dirty="0"/>
              <a:t>(sexual) Assault</a:t>
            </a:r>
          </a:p>
          <a:p>
            <a:pPr marL="742950" lvl="1" indent="-285750">
              <a:buFont typeface="Arial" panose="020B0604020202020204" pitchFamily="34" charset="0"/>
              <a:buChar char="•"/>
            </a:pPr>
            <a:r>
              <a:rPr lang="en-US" dirty="0"/>
              <a:t>(sexual) Violence </a:t>
            </a:r>
          </a:p>
        </p:txBody>
      </p:sp>
      <p:sp>
        <p:nvSpPr>
          <p:cNvPr id="12" name="TextBox 11">
            <a:extLst>
              <a:ext uri="{FF2B5EF4-FFF2-40B4-BE49-F238E27FC236}">
                <a16:creationId xmlns:a16="http://schemas.microsoft.com/office/drawing/2014/main" id="{80DEDDB5-DEE9-0D19-5320-67E2D35ED449}"/>
              </a:ext>
            </a:extLst>
          </p:cNvPr>
          <p:cNvSpPr txBox="1"/>
          <p:nvPr/>
        </p:nvSpPr>
        <p:spPr>
          <a:xfrm>
            <a:off x="578840" y="289420"/>
            <a:ext cx="6853806" cy="523220"/>
          </a:xfrm>
          <a:prstGeom prst="rect">
            <a:avLst/>
          </a:prstGeom>
          <a:noFill/>
        </p:spPr>
        <p:txBody>
          <a:bodyPr wrap="square" rtlCol="0">
            <a:spAutoFit/>
          </a:bodyPr>
          <a:lstStyle/>
          <a:p>
            <a:r>
              <a:rPr lang="en-US" sz="2800" dirty="0"/>
              <a:t>Theory Development - Mappings</a:t>
            </a:r>
          </a:p>
        </p:txBody>
      </p:sp>
      <p:cxnSp>
        <p:nvCxnSpPr>
          <p:cNvPr id="5" name="Straight Arrow Connector 4">
            <a:extLst>
              <a:ext uri="{FF2B5EF4-FFF2-40B4-BE49-F238E27FC236}">
                <a16:creationId xmlns:a16="http://schemas.microsoft.com/office/drawing/2014/main" id="{CDDA7219-A685-A402-6DB9-943AC5BC375D}"/>
              </a:ext>
            </a:extLst>
          </p:cNvPr>
          <p:cNvCxnSpPr>
            <a:cxnSpLocks/>
            <a:stCxn id="26" idx="0"/>
          </p:cNvCxnSpPr>
          <p:nvPr/>
        </p:nvCxnSpPr>
        <p:spPr>
          <a:xfrm flipV="1">
            <a:off x="6495184" y="3902780"/>
            <a:ext cx="2435384" cy="170368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D38634C8-32C7-B485-9A46-9BAA9C01D4D9}"/>
              </a:ext>
            </a:extLst>
          </p:cNvPr>
          <p:cNvSpPr/>
          <p:nvPr/>
        </p:nvSpPr>
        <p:spPr>
          <a:xfrm flipH="1">
            <a:off x="8779701" y="4072021"/>
            <a:ext cx="45719" cy="1534443"/>
          </a:xfrm>
          <a:prstGeom prst="rect">
            <a:avLst/>
          </a:prstGeom>
          <a:solidFill>
            <a:schemeClr val="bg1"/>
          </a:solidFill>
          <a:ln>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274053-D557-CD47-D180-DFC22BD90D00}"/>
              </a:ext>
            </a:extLst>
          </p:cNvPr>
          <p:cNvSpPr txBox="1"/>
          <p:nvPr/>
        </p:nvSpPr>
        <p:spPr>
          <a:xfrm>
            <a:off x="7879586" y="3706388"/>
            <a:ext cx="558379" cy="369332"/>
          </a:xfrm>
          <a:prstGeom prst="rect">
            <a:avLst/>
          </a:prstGeom>
          <a:noFill/>
        </p:spPr>
        <p:txBody>
          <a:bodyPr wrap="square" rtlCol="0">
            <a:spAutoFit/>
          </a:bodyPr>
          <a:lstStyle/>
          <a:p>
            <a:r>
              <a:rPr lang="en-US" dirty="0"/>
              <a:t>V</a:t>
            </a:r>
            <a:r>
              <a:rPr lang="en-US" baseline="-25000" dirty="0"/>
              <a:t>VW</a:t>
            </a:r>
            <a:endParaRPr lang="en-US" dirty="0"/>
          </a:p>
        </p:txBody>
      </p:sp>
      <p:sp>
        <p:nvSpPr>
          <p:cNvPr id="25" name="TextBox 24">
            <a:extLst>
              <a:ext uri="{FF2B5EF4-FFF2-40B4-BE49-F238E27FC236}">
                <a16:creationId xmlns:a16="http://schemas.microsoft.com/office/drawing/2014/main" id="{48E9D122-5659-21D2-5842-82D863C7F348}"/>
              </a:ext>
            </a:extLst>
          </p:cNvPr>
          <p:cNvSpPr txBox="1"/>
          <p:nvPr/>
        </p:nvSpPr>
        <p:spPr>
          <a:xfrm>
            <a:off x="7898381" y="2637579"/>
            <a:ext cx="4035105" cy="646331"/>
          </a:xfrm>
          <a:prstGeom prst="rect">
            <a:avLst/>
          </a:prstGeom>
          <a:noFill/>
        </p:spPr>
        <p:txBody>
          <a:bodyPr wrap="square" rtlCol="0">
            <a:spAutoFit/>
          </a:bodyPr>
          <a:lstStyle/>
          <a:p>
            <a:r>
              <a:rPr lang="en-US" dirty="0"/>
              <a:t>Maps the magnitude of impact to its real-world counter part </a:t>
            </a:r>
          </a:p>
        </p:txBody>
      </p:sp>
      <p:grpSp>
        <p:nvGrpSpPr>
          <p:cNvPr id="42" name="Group 41">
            <a:extLst>
              <a:ext uri="{FF2B5EF4-FFF2-40B4-BE49-F238E27FC236}">
                <a16:creationId xmlns:a16="http://schemas.microsoft.com/office/drawing/2014/main" id="{F8B7BBAF-B68C-FD84-EEA8-3BD2ABB2BE8E}"/>
              </a:ext>
            </a:extLst>
          </p:cNvPr>
          <p:cNvGrpSpPr/>
          <p:nvPr/>
        </p:nvGrpSpPr>
        <p:grpSpPr>
          <a:xfrm>
            <a:off x="6434418" y="5530127"/>
            <a:ext cx="4712041" cy="599401"/>
            <a:chOff x="6031684" y="5487866"/>
            <a:chExt cx="6472437" cy="1152747"/>
          </a:xfrm>
        </p:grpSpPr>
        <p:sp>
          <p:nvSpPr>
            <p:cNvPr id="26" name="Arrow: Down 25">
              <a:extLst>
                <a:ext uri="{FF2B5EF4-FFF2-40B4-BE49-F238E27FC236}">
                  <a16:creationId xmlns:a16="http://schemas.microsoft.com/office/drawing/2014/main" id="{63B3CB2E-A044-AC80-2B74-AF3D7C31BF3C}"/>
                </a:ext>
              </a:extLst>
            </p:cNvPr>
            <p:cNvSpPr/>
            <p:nvPr/>
          </p:nvSpPr>
          <p:spPr>
            <a:xfrm rot="16200000">
              <a:off x="8985857" y="2617161"/>
              <a:ext cx="293615" cy="6035025"/>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6831A55-AE3C-57EF-89F6-D8CED28E7B51}"/>
                </a:ext>
              </a:extLst>
            </p:cNvPr>
            <p:cNvSpPr txBox="1"/>
            <p:nvPr/>
          </p:nvSpPr>
          <p:spPr>
            <a:xfrm>
              <a:off x="11116115" y="5909729"/>
              <a:ext cx="1388006" cy="669590"/>
            </a:xfrm>
            <a:prstGeom prst="rect">
              <a:avLst/>
            </a:prstGeom>
            <a:noFill/>
          </p:spPr>
          <p:txBody>
            <a:bodyPr wrap="square" rtlCol="0">
              <a:spAutoFit/>
            </a:bodyPr>
            <a:lstStyle/>
            <a:p>
              <a:r>
                <a:rPr lang="en-US" dirty="0"/>
                <a:t>Assault</a:t>
              </a:r>
            </a:p>
          </p:txBody>
        </p:sp>
        <p:sp>
          <p:nvSpPr>
            <p:cNvPr id="28" name="TextBox 27">
              <a:extLst>
                <a:ext uri="{FF2B5EF4-FFF2-40B4-BE49-F238E27FC236}">
                  <a16:creationId xmlns:a16="http://schemas.microsoft.com/office/drawing/2014/main" id="{718FFAAF-707D-D8B8-CD94-25B9A7A63450}"/>
                </a:ext>
              </a:extLst>
            </p:cNvPr>
            <p:cNvSpPr txBox="1"/>
            <p:nvPr/>
          </p:nvSpPr>
          <p:spPr>
            <a:xfrm>
              <a:off x="8799003" y="5930327"/>
              <a:ext cx="1505932" cy="710286"/>
            </a:xfrm>
            <a:prstGeom prst="rect">
              <a:avLst/>
            </a:prstGeom>
            <a:noFill/>
          </p:spPr>
          <p:txBody>
            <a:bodyPr wrap="square" rtlCol="0">
              <a:spAutoFit/>
            </a:bodyPr>
            <a:lstStyle/>
            <a:p>
              <a:r>
                <a:rPr lang="en-US" dirty="0"/>
                <a:t>Violence</a:t>
              </a:r>
            </a:p>
          </p:txBody>
        </p:sp>
        <p:sp>
          <p:nvSpPr>
            <p:cNvPr id="29" name="TextBox 28">
              <a:extLst>
                <a:ext uri="{FF2B5EF4-FFF2-40B4-BE49-F238E27FC236}">
                  <a16:creationId xmlns:a16="http://schemas.microsoft.com/office/drawing/2014/main" id="{C0F2963C-408E-E295-F701-0C6A5ECB6A08}"/>
                </a:ext>
              </a:extLst>
            </p:cNvPr>
            <p:cNvSpPr txBox="1"/>
            <p:nvPr/>
          </p:nvSpPr>
          <p:spPr>
            <a:xfrm>
              <a:off x="6031684" y="5880684"/>
              <a:ext cx="2010893" cy="710286"/>
            </a:xfrm>
            <a:prstGeom prst="rect">
              <a:avLst/>
            </a:prstGeom>
            <a:noFill/>
          </p:spPr>
          <p:txBody>
            <a:bodyPr wrap="square" rtlCol="0">
              <a:spAutoFit/>
            </a:bodyPr>
            <a:lstStyle/>
            <a:p>
              <a:r>
                <a:rPr lang="en-US" dirty="0"/>
                <a:t>Harassment</a:t>
              </a:r>
            </a:p>
          </p:txBody>
        </p:sp>
      </p:grpSp>
      <p:sp>
        <p:nvSpPr>
          <p:cNvPr id="30" name="TextBox 29">
            <a:extLst>
              <a:ext uri="{FF2B5EF4-FFF2-40B4-BE49-F238E27FC236}">
                <a16:creationId xmlns:a16="http://schemas.microsoft.com/office/drawing/2014/main" id="{DEFDE905-0FFC-1BD6-A9D7-420ECA5EB58E}"/>
              </a:ext>
            </a:extLst>
          </p:cNvPr>
          <p:cNvSpPr txBox="1"/>
          <p:nvPr/>
        </p:nvSpPr>
        <p:spPr>
          <a:xfrm>
            <a:off x="6031685" y="289420"/>
            <a:ext cx="4860433" cy="369332"/>
          </a:xfrm>
          <a:prstGeom prst="rect">
            <a:avLst/>
          </a:prstGeom>
          <a:noFill/>
        </p:spPr>
        <p:txBody>
          <a:bodyPr wrap="square" rtlCol="0">
            <a:spAutoFit/>
          </a:bodyPr>
          <a:lstStyle/>
          <a:p>
            <a:r>
              <a:rPr lang="en-US" b="1" dirty="0"/>
              <a:t>Case 1</a:t>
            </a:r>
            <a:r>
              <a:rPr lang="en-US" dirty="0"/>
              <a:t>:</a:t>
            </a:r>
          </a:p>
        </p:txBody>
      </p:sp>
      <p:grpSp>
        <p:nvGrpSpPr>
          <p:cNvPr id="32" name="Group 31">
            <a:extLst>
              <a:ext uri="{FF2B5EF4-FFF2-40B4-BE49-F238E27FC236}">
                <a16:creationId xmlns:a16="http://schemas.microsoft.com/office/drawing/2014/main" id="{F5C2CE75-569A-045B-A656-05D21BE93376}"/>
              </a:ext>
            </a:extLst>
          </p:cNvPr>
          <p:cNvGrpSpPr/>
          <p:nvPr/>
        </p:nvGrpSpPr>
        <p:grpSpPr>
          <a:xfrm>
            <a:off x="6809251" y="520388"/>
            <a:ext cx="4872420" cy="2703289"/>
            <a:chOff x="6136226" y="1998317"/>
            <a:chExt cx="5911623" cy="3322559"/>
          </a:xfrm>
        </p:grpSpPr>
        <p:cxnSp>
          <p:nvCxnSpPr>
            <p:cNvPr id="33" name="Straight Arrow Connector 32">
              <a:extLst>
                <a:ext uri="{FF2B5EF4-FFF2-40B4-BE49-F238E27FC236}">
                  <a16:creationId xmlns:a16="http://schemas.microsoft.com/office/drawing/2014/main" id="{98CFBBFA-0B78-DE7E-E69C-37269659F50D}"/>
                </a:ext>
              </a:extLst>
            </p:cNvPr>
            <p:cNvCxnSpPr/>
            <p:nvPr/>
          </p:nvCxnSpPr>
          <p:spPr>
            <a:xfrm flipV="1">
              <a:off x="6136227" y="1998317"/>
              <a:ext cx="3548743" cy="213360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D8CB5C6E-CE6B-9B32-22EB-BC10E42EDBA3}"/>
                </a:ext>
              </a:extLst>
            </p:cNvPr>
            <p:cNvCxnSpPr>
              <a:cxnSpLocks/>
            </p:cNvCxnSpPr>
            <p:nvPr/>
          </p:nvCxnSpPr>
          <p:spPr>
            <a:xfrm flipV="1">
              <a:off x="6136227" y="4090073"/>
              <a:ext cx="5138577" cy="41844"/>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5E6B5372-3741-4E43-1718-D5261B03F122}"/>
                </a:ext>
              </a:extLst>
            </p:cNvPr>
            <p:cNvSpPr/>
            <p:nvPr/>
          </p:nvSpPr>
          <p:spPr>
            <a:xfrm>
              <a:off x="9587894" y="2171689"/>
              <a:ext cx="45719" cy="1918384"/>
            </a:xfrm>
            <a:prstGeom prst="rect">
              <a:avLst/>
            </a:prstGeom>
            <a:solidFill>
              <a:schemeClr val="bg1"/>
            </a:solidFill>
            <a:ln>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BB123F1-9621-EC6A-47C0-1DE5420C7C64}"/>
                </a:ext>
              </a:extLst>
            </p:cNvPr>
            <p:cNvSpPr txBox="1"/>
            <p:nvPr/>
          </p:nvSpPr>
          <p:spPr>
            <a:xfrm>
              <a:off x="7260671" y="2398596"/>
              <a:ext cx="805343" cy="369332"/>
            </a:xfrm>
            <a:prstGeom prst="rect">
              <a:avLst/>
            </a:prstGeom>
            <a:noFill/>
          </p:spPr>
          <p:txBody>
            <a:bodyPr wrap="square" rtlCol="0">
              <a:spAutoFit/>
            </a:bodyPr>
            <a:lstStyle/>
            <a:p>
              <a:r>
                <a:rPr lang="en-US" dirty="0"/>
                <a:t>V</a:t>
              </a:r>
              <a:r>
                <a:rPr lang="en-US" baseline="-25000" dirty="0"/>
                <a:t>VW</a:t>
              </a:r>
              <a:endParaRPr lang="en-US" dirty="0"/>
            </a:p>
          </p:txBody>
        </p:sp>
        <p:sp>
          <p:nvSpPr>
            <p:cNvPr id="37" name="TextBox 36">
              <a:extLst>
                <a:ext uri="{FF2B5EF4-FFF2-40B4-BE49-F238E27FC236}">
                  <a16:creationId xmlns:a16="http://schemas.microsoft.com/office/drawing/2014/main" id="{F21443BF-AB0C-E863-4040-737A1BDE0E27}"/>
                </a:ext>
              </a:extLst>
            </p:cNvPr>
            <p:cNvSpPr txBox="1"/>
            <p:nvPr/>
          </p:nvSpPr>
          <p:spPr>
            <a:xfrm>
              <a:off x="11242506" y="3762584"/>
              <a:ext cx="805343" cy="369332"/>
            </a:xfrm>
            <a:prstGeom prst="rect">
              <a:avLst/>
            </a:prstGeom>
            <a:noFill/>
          </p:spPr>
          <p:txBody>
            <a:bodyPr wrap="square" rtlCol="0">
              <a:spAutoFit/>
            </a:bodyPr>
            <a:lstStyle/>
            <a:p>
              <a:r>
                <a:rPr lang="en-US" dirty="0"/>
                <a:t>V</a:t>
              </a:r>
              <a:r>
                <a:rPr lang="en-US" baseline="-25000" dirty="0"/>
                <a:t>RW</a:t>
              </a:r>
              <a:endParaRPr lang="en-US" dirty="0"/>
            </a:p>
          </p:txBody>
        </p:sp>
        <p:sp>
          <p:nvSpPr>
            <p:cNvPr id="38" name="Left Brace 37">
              <a:extLst>
                <a:ext uri="{FF2B5EF4-FFF2-40B4-BE49-F238E27FC236}">
                  <a16:creationId xmlns:a16="http://schemas.microsoft.com/office/drawing/2014/main" id="{7D5790EF-6900-B29A-5BE7-000A6E197A64}"/>
                </a:ext>
              </a:extLst>
            </p:cNvPr>
            <p:cNvSpPr/>
            <p:nvPr/>
          </p:nvSpPr>
          <p:spPr>
            <a:xfrm rot="16200000">
              <a:off x="7725899" y="2670201"/>
              <a:ext cx="272322" cy="3451667"/>
            </a:xfrm>
            <a:prstGeom prst="leftBrace">
              <a:avLst/>
            </a:prstGeom>
            <a:ln>
              <a:solidFill>
                <a:schemeClr val="accent5">
                  <a:lumMod val="75000"/>
                </a:schemeClr>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11342DE2-2925-4E0F-3748-768FA4D7732B}"/>
                </a:ext>
              </a:extLst>
            </p:cNvPr>
            <p:cNvSpPr txBox="1"/>
            <p:nvPr/>
          </p:nvSpPr>
          <p:spPr>
            <a:xfrm>
              <a:off x="6268152" y="4674545"/>
              <a:ext cx="3187816" cy="646331"/>
            </a:xfrm>
            <a:prstGeom prst="rect">
              <a:avLst/>
            </a:prstGeom>
            <a:noFill/>
          </p:spPr>
          <p:txBody>
            <a:bodyPr wrap="square" rtlCol="0">
              <a:spAutoFit/>
            </a:bodyPr>
            <a:lstStyle/>
            <a:p>
              <a:r>
                <a:rPr lang="en-US" dirty="0"/>
                <a:t>V</a:t>
              </a:r>
              <a:r>
                <a:rPr lang="en-US" baseline="-25000" dirty="0"/>
                <a:t>VW </a:t>
              </a:r>
              <a:endParaRPr lang="en-US" dirty="0"/>
            </a:p>
            <a:p>
              <a:endParaRPr lang="en-US" dirty="0"/>
            </a:p>
          </p:txBody>
        </p:sp>
        <p:sp>
          <p:nvSpPr>
            <p:cNvPr id="40" name="TextBox 39">
              <a:extLst>
                <a:ext uri="{FF2B5EF4-FFF2-40B4-BE49-F238E27FC236}">
                  <a16:creationId xmlns:a16="http://schemas.microsoft.com/office/drawing/2014/main" id="{F753F2EE-C9BF-BD14-6211-2D1981764066}"/>
                </a:ext>
              </a:extLst>
            </p:cNvPr>
            <p:cNvSpPr txBox="1"/>
            <p:nvPr/>
          </p:nvSpPr>
          <p:spPr>
            <a:xfrm>
              <a:off x="6857999" y="4647636"/>
              <a:ext cx="805343" cy="369332"/>
            </a:xfrm>
            <a:prstGeom prst="rect">
              <a:avLst/>
            </a:prstGeom>
            <a:noFill/>
          </p:spPr>
          <p:txBody>
            <a:bodyPr wrap="square" rtlCol="0">
              <a:spAutoFit/>
            </a:bodyPr>
            <a:lstStyle/>
            <a:p>
              <a:r>
                <a:rPr lang="en-US" dirty="0"/>
                <a:t>V</a:t>
              </a:r>
              <a:r>
                <a:rPr lang="en-US" baseline="-25000" dirty="0"/>
                <a:t>RW</a:t>
              </a:r>
              <a:endParaRPr lang="en-US" dirty="0"/>
            </a:p>
          </p:txBody>
        </p:sp>
        <p:sp>
          <p:nvSpPr>
            <p:cNvPr id="41" name="Oval 40">
              <a:extLst>
                <a:ext uri="{FF2B5EF4-FFF2-40B4-BE49-F238E27FC236}">
                  <a16:creationId xmlns:a16="http://schemas.microsoft.com/office/drawing/2014/main" id="{E01D84D5-03B6-0A99-E53A-D3177EDCD1AF}"/>
                </a:ext>
              </a:extLst>
            </p:cNvPr>
            <p:cNvSpPr/>
            <p:nvPr/>
          </p:nvSpPr>
          <p:spPr>
            <a:xfrm>
              <a:off x="6857999" y="4836605"/>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CFF13F6E-3EC0-53F4-8442-A7AAF5F54A20}"/>
              </a:ext>
            </a:extLst>
          </p:cNvPr>
          <p:cNvSpPr txBox="1"/>
          <p:nvPr/>
        </p:nvSpPr>
        <p:spPr>
          <a:xfrm>
            <a:off x="6018855" y="3427279"/>
            <a:ext cx="4860433" cy="369332"/>
          </a:xfrm>
          <a:prstGeom prst="rect">
            <a:avLst/>
          </a:prstGeom>
          <a:noFill/>
        </p:spPr>
        <p:txBody>
          <a:bodyPr wrap="square" rtlCol="0">
            <a:spAutoFit/>
          </a:bodyPr>
          <a:lstStyle/>
          <a:p>
            <a:r>
              <a:rPr lang="en-US" b="1" dirty="0"/>
              <a:t>Case 2</a:t>
            </a:r>
            <a:r>
              <a:rPr lang="en-US" dirty="0"/>
              <a:t>:</a:t>
            </a:r>
          </a:p>
        </p:txBody>
      </p:sp>
      <p:sp>
        <p:nvSpPr>
          <p:cNvPr id="47" name="Rectangle: Rounded Corners 46">
            <a:extLst>
              <a:ext uri="{FF2B5EF4-FFF2-40B4-BE49-F238E27FC236}">
                <a16:creationId xmlns:a16="http://schemas.microsoft.com/office/drawing/2014/main" id="{F0A73E25-65FB-7CDA-B090-DF20B3FAA534}"/>
              </a:ext>
            </a:extLst>
          </p:cNvPr>
          <p:cNvSpPr/>
          <p:nvPr/>
        </p:nvSpPr>
        <p:spPr>
          <a:xfrm>
            <a:off x="446208" y="4823327"/>
            <a:ext cx="4976729" cy="1566274"/>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Summary: Virtual actions introduce a nebulous component that deviates VW from its real counter part.  </a:t>
            </a:r>
          </a:p>
        </p:txBody>
      </p:sp>
      <p:sp>
        <p:nvSpPr>
          <p:cNvPr id="50" name="Right Brace 49">
            <a:extLst>
              <a:ext uri="{FF2B5EF4-FFF2-40B4-BE49-F238E27FC236}">
                <a16:creationId xmlns:a16="http://schemas.microsoft.com/office/drawing/2014/main" id="{74E692C5-33B1-FC43-8973-36E83C3537A8}"/>
              </a:ext>
            </a:extLst>
          </p:cNvPr>
          <p:cNvSpPr/>
          <p:nvPr/>
        </p:nvSpPr>
        <p:spPr>
          <a:xfrm>
            <a:off x="9795986" y="792081"/>
            <a:ext cx="169913" cy="1351936"/>
          </a:xfrm>
          <a:prstGeom prst="rightBrac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TextBox 50">
            <a:extLst>
              <a:ext uri="{FF2B5EF4-FFF2-40B4-BE49-F238E27FC236}">
                <a16:creationId xmlns:a16="http://schemas.microsoft.com/office/drawing/2014/main" id="{A41B0A1A-AE12-F3F8-738A-860426D8792B}"/>
              </a:ext>
            </a:extLst>
          </p:cNvPr>
          <p:cNvSpPr txBox="1"/>
          <p:nvPr/>
        </p:nvSpPr>
        <p:spPr>
          <a:xfrm>
            <a:off x="10071048" y="1135597"/>
            <a:ext cx="1616479" cy="646331"/>
          </a:xfrm>
          <a:prstGeom prst="rect">
            <a:avLst/>
          </a:prstGeom>
          <a:noFill/>
        </p:spPr>
        <p:txBody>
          <a:bodyPr wrap="square" rtlCol="0">
            <a:spAutoFit/>
          </a:bodyPr>
          <a:lstStyle/>
          <a:p>
            <a:r>
              <a:rPr lang="en-US" dirty="0"/>
              <a:t>Nebulous Component</a:t>
            </a:r>
          </a:p>
        </p:txBody>
      </p:sp>
      <p:cxnSp>
        <p:nvCxnSpPr>
          <p:cNvPr id="52" name="Straight Arrow Connector 51">
            <a:extLst>
              <a:ext uri="{FF2B5EF4-FFF2-40B4-BE49-F238E27FC236}">
                <a16:creationId xmlns:a16="http://schemas.microsoft.com/office/drawing/2014/main" id="{A80FE690-03D0-0C2F-02AE-64BCD68F104C}"/>
              </a:ext>
            </a:extLst>
          </p:cNvPr>
          <p:cNvCxnSpPr>
            <a:cxnSpLocks/>
          </p:cNvCxnSpPr>
          <p:nvPr/>
        </p:nvCxnSpPr>
        <p:spPr>
          <a:xfrm>
            <a:off x="6495184" y="5606463"/>
            <a:ext cx="2431702" cy="0"/>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90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0CD0-7AF9-57FC-7D80-913CBC86C429}"/>
              </a:ext>
            </a:extLst>
          </p:cNvPr>
          <p:cNvSpPr>
            <a:spLocks noGrp="1"/>
          </p:cNvSpPr>
          <p:nvPr>
            <p:ph type="title"/>
          </p:nvPr>
        </p:nvSpPr>
        <p:spPr>
          <a:xfrm>
            <a:off x="12580" y="-152156"/>
            <a:ext cx="4237139" cy="1325563"/>
          </a:xfrm>
        </p:spPr>
        <p:txBody>
          <a:bodyPr/>
          <a:lstStyle/>
          <a:p>
            <a:r>
              <a:rPr lang="en-US" dirty="0"/>
              <a:t>Theory Outcome</a:t>
            </a:r>
          </a:p>
        </p:txBody>
      </p:sp>
      <p:sp>
        <p:nvSpPr>
          <p:cNvPr id="3" name="Rectangle 2">
            <a:extLst>
              <a:ext uri="{FF2B5EF4-FFF2-40B4-BE49-F238E27FC236}">
                <a16:creationId xmlns:a16="http://schemas.microsoft.com/office/drawing/2014/main" id="{20D321CB-240F-D124-68F6-448E17C889FF}"/>
              </a:ext>
            </a:extLst>
          </p:cNvPr>
          <p:cNvSpPr/>
          <p:nvPr/>
        </p:nvSpPr>
        <p:spPr>
          <a:xfrm>
            <a:off x="1953234" y="1627261"/>
            <a:ext cx="4592973" cy="470622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1EF2AB-EE8F-E29F-33F1-29C163EBB8BB}"/>
              </a:ext>
            </a:extLst>
          </p:cNvPr>
          <p:cNvSpPr/>
          <p:nvPr/>
        </p:nvSpPr>
        <p:spPr>
          <a:xfrm>
            <a:off x="7158604" y="1627260"/>
            <a:ext cx="4592973" cy="470622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42A8123-E23D-F841-F9FC-14FAB58C6EA6}"/>
              </a:ext>
            </a:extLst>
          </p:cNvPr>
          <p:cNvSpPr txBox="1"/>
          <p:nvPr/>
        </p:nvSpPr>
        <p:spPr>
          <a:xfrm>
            <a:off x="2309069" y="1233402"/>
            <a:ext cx="4237138" cy="461665"/>
          </a:xfrm>
          <a:prstGeom prst="rect">
            <a:avLst/>
          </a:prstGeom>
          <a:noFill/>
        </p:spPr>
        <p:txBody>
          <a:bodyPr wrap="square" rtlCol="0">
            <a:spAutoFit/>
          </a:bodyPr>
          <a:lstStyle/>
          <a:p>
            <a:r>
              <a:rPr lang="en-US" dirty="0"/>
              <a:t>Sorted list of </a:t>
            </a:r>
            <a:r>
              <a:rPr lang="en-US" sz="2400" b="1" u="sng" dirty="0"/>
              <a:t>Real-World</a:t>
            </a:r>
            <a:r>
              <a:rPr lang="en-US" dirty="0"/>
              <a:t> actions</a:t>
            </a:r>
          </a:p>
        </p:txBody>
      </p:sp>
      <p:sp>
        <p:nvSpPr>
          <p:cNvPr id="7" name="TextBox 6">
            <a:extLst>
              <a:ext uri="{FF2B5EF4-FFF2-40B4-BE49-F238E27FC236}">
                <a16:creationId xmlns:a16="http://schemas.microsoft.com/office/drawing/2014/main" id="{B90DDF5F-88AB-FDA9-5E09-909B602062E9}"/>
              </a:ext>
            </a:extLst>
          </p:cNvPr>
          <p:cNvSpPr txBox="1"/>
          <p:nvPr/>
        </p:nvSpPr>
        <p:spPr>
          <a:xfrm>
            <a:off x="7365351" y="1244902"/>
            <a:ext cx="4498591" cy="461665"/>
          </a:xfrm>
          <a:prstGeom prst="rect">
            <a:avLst/>
          </a:prstGeom>
          <a:noFill/>
        </p:spPr>
        <p:txBody>
          <a:bodyPr wrap="square" rtlCol="0">
            <a:spAutoFit/>
          </a:bodyPr>
          <a:lstStyle/>
          <a:p>
            <a:r>
              <a:rPr lang="en-US" dirty="0"/>
              <a:t>Sorted list of </a:t>
            </a:r>
            <a:r>
              <a:rPr lang="en-US" sz="2400" b="1" u="sng" dirty="0"/>
              <a:t>Virtual-World</a:t>
            </a:r>
            <a:r>
              <a:rPr lang="en-US" dirty="0"/>
              <a:t> actions</a:t>
            </a:r>
          </a:p>
        </p:txBody>
      </p:sp>
      <p:sp>
        <p:nvSpPr>
          <p:cNvPr id="8" name="Rectangle: Rounded Corners 7">
            <a:extLst>
              <a:ext uri="{FF2B5EF4-FFF2-40B4-BE49-F238E27FC236}">
                <a16:creationId xmlns:a16="http://schemas.microsoft.com/office/drawing/2014/main" id="{D4058D10-824F-CA0A-B559-2B7B98A7BC73}"/>
              </a:ext>
            </a:extLst>
          </p:cNvPr>
          <p:cNvSpPr/>
          <p:nvPr/>
        </p:nvSpPr>
        <p:spPr>
          <a:xfrm>
            <a:off x="7427051" y="1908495"/>
            <a:ext cx="4093827" cy="421546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a:t>Rape</a:t>
            </a:r>
          </a:p>
          <a:p>
            <a:pPr marL="342900" indent="-342900">
              <a:buAutoNum type="arabicPeriod"/>
            </a:pPr>
            <a:r>
              <a:rPr lang="en-US"/>
              <a:t>Action_0_RW</a:t>
            </a:r>
          </a:p>
          <a:p>
            <a:pPr marL="342900" indent="-342900">
              <a:buAutoNum type="arabicPeriod"/>
            </a:pPr>
            <a:r>
              <a:rPr lang="en-US"/>
              <a:t>Action_1_RW</a:t>
            </a:r>
            <a:endParaRPr lang="en-US" dirty="0"/>
          </a:p>
        </p:txBody>
      </p:sp>
      <p:sp>
        <p:nvSpPr>
          <p:cNvPr id="9" name="Rectangle: Rounded Corners 8">
            <a:extLst>
              <a:ext uri="{FF2B5EF4-FFF2-40B4-BE49-F238E27FC236}">
                <a16:creationId xmlns:a16="http://schemas.microsoft.com/office/drawing/2014/main" id="{65651828-C460-DDF8-AA56-B4FD2B88D6FF}"/>
              </a:ext>
            </a:extLst>
          </p:cNvPr>
          <p:cNvSpPr/>
          <p:nvPr/>
        </p:nvSpPr>
        <p:spPr>
          <a:xfrm>
            <a:off x="2202806" y="1872638"/>
            <a:ext cx="4093827" cy="421546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A4A8408E-23E0-2F29-5B59-8CEE3F0ACCD0}"/>
              </a:ext>
            </a:extLst>
          </p:cNvPr>
          <p:cNvSpPr/>
          <p:nvPr/>
        </p:nvSpPr>
        <p:spPr>
          <a:xfrm rot="10800000">
            <a:off x="1310068" y="1748901"/>
            <a:ext cx="293615" cy="4584583"/>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390975-F379-1974-DCC1-291BC3875F55}"/>
              </a:ext>
            </a:extLst>
          </p:cNvPr>
          <p:cNvSpPr txBox="1"/>
          <p:nvPr/>
        </p:nvSpPr>
        <p:spPr>
          <a:xfrm>
            <a:off x="-9074" y="6044268"/>
            <a:ext cx="1619075" cy="369332"/>
          </a:xfrm>
          <a:prstGeom prst="rect">
            <a:avLst/>
          </a:prstGeom>
          <a:noFill/>
        </p:spPr>
        <p:txBody>
          <a:bodyPr wrap="square" rtlCol="0">
            <a:spAutoFit/>
          </a:bodyPr>
          <a:lstStyle/>
          <a:p>
            <a:r>
              <a:rPr lang="en-US" dirty="0"/>
              <a:t>Harassment</a:t>
            </a:r>
          </a:p>
        </p:txBody>
      </p:sp>
      <p:sp>
        <p:nvSpPr>
          <p:cNvPr id="13" name="TextBox 12">
            <a:extLst>
              <a:ext uri="{FF2B5EF4-FFF2-40B4-BE49-F238E27FC236}">
                <a16:creationId xmlns:a16="http://schemas.microsoft.com/office/drawing/2014/main" id="{A381D8E7-1525-7BC4-7183-C7F453E8A7C7}"/>
              </a:ext>
            </a:extLst>
          </p:cNvPr>
          <p:cNvSpPr txBox="1"/>
          <p:nvPr/>
        </p:nvSpPr>
        <p:spPr>
          <a:xfrm>
            <a:off x="262521" y="3980372"/>
            <a:ext cx="1075884" cy="369332"/>
          </a:xfrm>
          <a:prstGeom prst="rect">
            <a:avLst/>
          </a:prstGeom>
          <a:noFill/>
        </p:spPr>
        <p:txBody>
          <a:bodyPr wrap="square" rtlCol="0">
            <a:spAutoFit/>
          </a:bodyPr>
          <a:lstStyle/>
          <a:p>
            <a:r>
              <a:rPr lang="en-US" dirty="0"/>
              <a:t>Assault</a:t>
            </a:r>
          </a:p>
        </p:txBody>
      </p:sp>
      <p:sp>
        <p:nvSpPr>
          <p:cNvPr id="14" name="TextBox 13">
            <a:extLst>
              <a:ext uri="{FF2B5EF4-FFF2-40B4-BE49-F238E27FC236}">
                <a16:creationId xmlns:a16="http://schemas.microsoft.com/office/drawing/2014/main" id="{3BD68746-7BC6-FDA6-4ED2-A1C6C5BCAB22}"/>
              </a:ext>
            </a:extLst>
          </p:cNvPr>
          <p:cNvSpPr txBox="1"/>
          <p:nvPr/>
        </p:nvSpPr>
        <p:spPr>
          <a:xfrm>
            <a:off x="262521" y="1723829"/>
            <a:ext cx="1075884" cy="369332"/>
          </a:xfrm>
          <a:prstGeom prst="rect">
            <a:avLst/>
          </a:prstGeom>
          <a:noFill/>
        </p:spPr>
        <p:txBody>
          <a:bodyPr wrap="square" rtlCol="0">
            <a:spAutoFit/>
          </a:bodyPr>
          <a:lstStyle/>
          <a:p>
            <a:r>
              <a:rPr lang="en-US" dirty="0"/>
              <a:t>Violence</a:t>
            </a:r>
          </a:p>
        </p:txBody>
      </p:sp>
      <p:sp>
        <p:nvSpPr>
          <p:cNvPr id="15" name="TextBox 14">
            <a:extLst>
              <a:ext uri="{FF2B5EF4-FFF2-40B4-BE49-F238E27FC236}">
                <a16:creationId xmlns:a16="http://schemas.microsoft.com/office/drawing/2014/main" id="{747CD9AA-ABF8-F6BA-EAF8-2EEC6B341BA4}"/>
              </a:ext>
            </a:extLst>
          </p:cNvPr>
          <p:cNvSpPr txBox="1"/>
          <p:nvPr/>
        </p:nvSpPr>
        <p:spPr>
          <a:xfrm>
            <a:off x="2571226" y="2227277"/>
            <a:ext cx="3263317" cy="2862322"/>
          </a:xfrm>
          <a:prstGeom prst="rect">
            <a:avLst/>
          </a:prstGeom>
          <a:noFill/>
        </p:spPr>
        <p:txBody>
          <a:bodyPr wrap="square" rtlCol="0">
            <a:spAutoFit/>
          </a:bodyPr>
          <a:lstStyle/>
          <a:p>
            <a:pPr marL="342900" indent="-342900">
              <a:buAutoNum type="arabicPeriod"/>
            </a:pPr>
            <a:r>
              <a:rPr lang="en-US" dirty="0"/>
              <a:t>Rape</a:t>
            </a:r>
          </a:p>
          <a:p>
            <a:pPr marL="342900" indent="-342900">
              <a:buAutoNum type="arabicPeriod"/>
            </a:pPr>
            <a:r>
              <a:rPr lang="en-US" dirty="0"/>
              <a:t>Action_0_RW</a:t>
            </a:r>
          </a:p>
          <a:p>
            <a:pPr marL="342900" indent="-342900">
              <a:buAutoNum type="arabicPeriod"/>
            </a:pPr>
            <a:r>
              <a:rPr lang="en-US" dirty="0"/>
              <a:t>Action_1_RW</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grpSp>
        <p:nvGrpSpPr>
          <p:cNvPr id="20" name="Group 19">
            <a:extLst>
              <a:ext uri="{FF2B5EF4-FFF2-40B4-BE49-F238E27FC236}">
                <a16:creationId xmlns:a16="http://schemas.microsoft.com/office/drawing/2014/main" id="{C9879E87-AAC2-C260-BDB5-592CAFB36582}"/>
              </a:ext>
            </a:extLst>
          </p:cNvPr>
          <p:cNvGrpSpPr/>
          <p:nvPr/>
        </p:nvGrpSpPr>
        <p:grpSpPr>
          <a:xfrm>
            <a:off x="3926541" y="3760687"/>
            <a:ext cx="190851" cy="918939"/>
            <a:chOff x="3934437" y="3473042"/>
            <a:chExt cx="190851" cy="918939"/>
          </a:xfrm>
        </p:grpSpPr>
        <p:sp>
          <p:nvSpPr>
            <p:cNvPr id="16" name="Oval 15">
              <a:extLst>
                <a:ext uri="{FF2B5EF4-FFF2-40B4-BE49-F238E27FC236}">
                  <a16:creationId xmlns:a16="http://schemas.microsoft.com/office/drawing/2014/main" id="{A944F875-D92C-7753-8A04-FF885C640E55}"/>
                </a:ext>
              </a:extLst>
            </p:cNvPr>
            <p:cNvSpPr/>
            <p:nvPr/>
          </p:nvSpPr>
          <p:spPr>
            <a:xfrm>
              <a:off x="3934437" y="3473042"/>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92FBCAC-D50A-F4EE-DC2F-33D03649396D}"/>
                </a:ext>
              </a:extLst>
            </p:cNvPr>
            <p:cNvSpPr/>
            <p:nvPr/>
          </p:nvSpPr>
          <p:spPr>
            <a:xfrm>
              <a:off x="3936536" y="3841877"/>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3A832C0-AA76-0B15-FA65-45A5B348B660}"/>
                </a:ext>
              </a:extLst>
            </p:cNvPr>
            <p:cNvSpPr/>
            <p:nvPr/>
          </p:nvSpPr>
          <p:spPr>
            <a:xfrm>
              <a:off x="3934437" y="4207423"/>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DB8C6217-70F7-B017-AE3B-54987AE4BACA}"/>
              </a:ext>
            </a:extLst>
          </p:cNvPr>
          <p:cNvSpPr txBox="1"/>
          <p:nvPr/>
        </p:nvSpPr>
        <p:spPr>
          <a:xfrm>
            <a:off x="2571226" y="5188591"/>
            <a:ext cx="3292679" cy="369332"/>
          </a:xfrm>
          <a:prstGeom prst="rect">
            <a:avLst/>
          </a:prstGeom>
          <a:noFill/>
        </p:spPr>
        <p:txBody>
          <a:bodyPr wrap="square" rtlCol="0">
            <a:spAutoFit/>
          </a:bodyPr>
          <a:lstStyle/>
          <a:p>
            <a:r>
              <a:rPr lang="en-US" dirty="0"/>
              <a:t>n. Annoying text</a:t>
            </a:r>
          </a:p>
        </p:txBody>
      </p:sp>
      <p:cxnSp>
        <p:nvCxnSpPr>
          <p:cNvPr id="22" name="Straight Arrow Connector 21">
            <a:extLst>
              <a:ext uri="{FF2B5EF4-FFF2-40B4-BE49-F238E27FC236}">
                <a16:creationId xmlns:a16="http://schemas.microsoft.com/office/drawing/2014/main" id="{E68530A2-75E5-EF51-0B6A-27F922681FB1}"/>
              </a:ext>
            </a:extLst>
          </p:cNvPr>
          <p:cNvCxnSpPr/>
          <p:nvPr/>
        </p:nvCxnSpPr>
        <p:spPr>
          <a:xfrm flipV="1">
            <a:off x="3691218" y="2227277"/>
            <a:ext cx="235323" cy="1999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647A52F-82B0-1BA8-1712-C0761D027CE0}"/>
              </a:ext>
            </a:extLst>
          </p:cNvPr>
          <p:cNvCxnSpPr/>
          <p:nvPr/>
        </p:nvCxnSpPr>
        <p:spPr>
          <a:xfrm flipH="1" flipV="1">
            <a:off x="4417359" y="2480982"/>
            <a:ext cx="174812" cy="221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5A7A5695-EB2A-11D1-64C8-D4CF2D016BD2}"/>
              </a:ext>
            </a:extLst>
          </p:cNvPr>
          <p:cNvCxnSpPr/>
          <p:nvPr/>
        </p:nvCxnSpPr>
        <p:spPr>
          <a:xfrm flipV="1">
            <a:off x="4477871" y="2884394"/>
            <a:ext cx="302558" cy="605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E715A27-041A-43C9-08C7-1A494FC0DDB5}"/>
              </a:ext>
            </a:extLst>
          </p:cNvPr>
          <p:cNvCxnSpPr/>
          <p:nvPr/>
        </p:nvCxnSpPr>
        <p:spPr>
          <a:xfrm flipV="1">
            <a:off x="4309782" y="5345206"/>
            <a:ext cx="168089" cy="537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B2204DF3-13B5-F494-5BFA-DE98D015E0F2}"/>
              </a:ext>
            </a:extLst>
          </p:cNvPr>
          <p:cNvSpPr txBox="1"/>
          <p:nvPr/>
        </p:nvSpPr>
        <p:spPr>
          <a:xfrm>
            <a:off x="7732060" y="2222588"/>
            <a:ext cx="3254188" cy="1200329"/>
          </a:xfrm>
          <a:prstGeom prst="rect">
            <a:avLst/>
          </a:prstGeom>
          <a:noFill/>
        </p:spPr>
        <p:txBody>
          <a:bodyPr wrap="square" rtlCol="0">
            <a:spAutoFit/>
          </a:bodyPr>
          <a:lstStyle/>
          <a:p>
            <a:pPr marL="342900" indent="-342900">
              <a:buAutoNum type="arabicPeriod"/>
            </a:pPr>
            <a:r>
              <a:rPr lang="en-US" dirty="0"/>
              <a:t>Rape</a:t>
            </a:r>
          </a:p>
          <a:p>
            <a:pPr marL="342900" indent="-342900">
              <a:buAutoNum type="arabicPeriod"/>
            </a:pPr>
            <a:r>
              <a:rPr lang="en-US" dirty="0"/>
              <a:t>Action_0_VW</a:t>
            </a:r>
          </a:p>
          <a:p>
            <a:pPr marL="342900" indent="-342900">
              <a:buAutoNum type="arabicPeriod"/>
            </a:pPr>
            <a:r>
              <a:rPr lang="en-US" dirty="0"/>
              <a:t>Action_1_VW</a:t>
            </a:r>
          </a:p>
          <a:p>
            <a:endParaRPr lang="en-US" dirty="0"/>
          </a:p>
        </p:txBody>
      </p:sp>
      <p:grpSp>
        <p:nvGrpSpPr>
          <p:cNvPr id="30" name="Group 29">
            <a:extLst>
              <a:ext uri="{FF2B5EF4-FFF2-40B4-BE49-F238E27FC236}">
                <a16:creationId xmlns:a16="http://schemas.microsoft.com/office/drawing/2014/main" id="{FABD8E15-EC8A-C762-006A-A616CC32154A}"/>
              </a:ext>
            </a:extLst>
          </p:cNvPr>
          <p:cNvGrpSpPr/>
          <p:nvPr/>
        </p:nvGrpSpPr>
        <p:grpSpPr>
          <a:xfrm>
            <a:off x="9283113" y="3615755"/>
            <a:ext cx="190851" cy="918939"/>
            <a:chOff x="3934437" y="3473042"/>
            <a:chExt cx="190851" cy="918939"/>
          </a:xfrm>
        </p:grpSpPr>
        <p:sp>
          <p:nvSpPr>
            <p:cNvPr id="31" name="Oval 30">
              <a:extLst>
                <a:ext uri="{FF2B5EF4-FFF2-40B4-BE49-F238E27FC236}">
                  <a16:creationId xmlns:a16="http://schemas.microsoft.com/office/drawing/2014/main" id="{24E79159-774A-28B6-C227-6C2B5833C0C5}"/>
                </a:ext>
              </a:extLst>
            </p:cNvPr>
            <p:cNvSpPr/>
            <p:nvPr/>
          </p:nvSpPr>
          <p:spPr>
            <a:xfrm>
              <a:off x="3934437" y="3473042"/>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0B1302F-8E4D-8CA9-6050-6A43F477D2D8}"/>
                </a:ext>
              </a:extLst>
            </p:cNvPr>
            <p:cNvSpPr/>
            <p:nvPr/>
          </p:nvSpPr>
          <p:spPr>
            <a:xfrm>
              <a:off x="3936536" y="3841877"/>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DCEEDAE7-7F4D-A716-50A8-61832678A039}"/>
                </a:ext>
              </a:extLst>
            </p:cNvPr>
            <p:cNvSpPr/>
            <p:nvPr/>
          </p:nvSpPr>
          <p:spPr>
            <a:xfrm>
              <a:off x="3934437" y="4207423"/>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3EE29D9B-3406-6821-39E2-8CFE7694CD60}"/>
              </a:ext>
            </a:extLst>
          </p:cNvPr>
          <p:cNvSpPr txBox="1"/>
          <p:nvPr/>
        </p:nvSpPr>
        <p:spPr>
          <a:xfrm>
            <a:off x="7732060" y="5265207"/>
            <a:ext cx="3292679" cy="369332"/>
          </a:xfrm>
          <a:prstGeom prst="rect">
            <a:avLst/>
          </a:prstGeom>
          <a:noFill/>
        </p:spPr>
        <p:txBody>
          <a:bodyPr wrap="square" rtlCol="0">
            <a:spAutoFit/>
          </a:bodyPr>
          <a:lstStyle/>
          <a:p>
            <a:r>
              <a:rPr lang="en-US" dirty="0"/>
              <a:t>m. touching</a:t>
            </a:r>
          </a:p>
        </p:txBody>
      </p:sp>
      <p:cxnSp>
        <p:nvCxnSpPr>
          <p:cNvPr id="36" name="Straight Arrow Connector 35">
            <a:extLst>
              <a:ext uri="{FF2B5EF4-FFF2-40B4-BE49-F238E27FC236}">
                <a16:creationId xmlns:a16="http://schemas.microsoft.com/office/drawing/2014/main" id="{DA3949D6-63EA-E5C4-5B4B-3AA06CE15E89}"/>
              </a:ext>
            </a:extLst>
          </p:cNvPr>
          <p:cNvCxnSpPr/>
          <p:nvPr/>
        </p:nvCxnSpPr>
        <p:spPr>
          <a:xfrm flipV="1">
            <a:off x="8841441" y="2222588"/>
            <a:ext cx="0" cy="20460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DB8EA53-5286-FC0C-F0EC-4CCCCEE3F2FE}"/>
              </a:ext>
            </a:extLst>
          </p:cNvPr>
          <p:cNvCxnSpPr/>
          <p:nvPr/>
        </p:nvCxnSpPr>
        <p:spPr>
          <a:xfrm flipV="1">
            <a:off x="9560859" y="2528047"/>
            <a:ext cx="463923" cy="17481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8C78D362-7948-3206-C898-F4C908F2B32C}"/>
              </a:ext>
            </a:extLst>
          </p:cNvPr>
          <p:cNvCxnSpPr/>
          <p:nvPr/>
        </p:nvCxnSpPr>
        <p:spPr>
          <a:xfrm flipH="1">
            <a:off x="9668435" y="2944906"/>
            <a:ext cx="32075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81FEDF87-2017-FDF1-FC8F-72D3B4A7F640}"/>
              </a:ext>
            </a:extLst>
          </p:cNvPr>
          <p:cNvCxnSpPr/>
          <p:nvPr/>
        </p:nvCxnSpPr>
        <p:spPr>
          <a:xfrm>
            <a:off x="9193542" y="5345206"/>
            <a:ext cx="0" cy="23554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039B5E64-879C-6FAF-9650-13ECAEA38428}"/>
              </a:ext>
            </a:extLst>
          </p:cNvPr>
          <p:cNvSpPr txBox="1"/>
          <p:nvPr/>
        </p:nvSpPr>
        <p:spPr>
          <a:xfrm>
            <a:off x="4037173" y="6418006"/>
            <a:ext cx="4518919" cy="369332"/>
          </a:xfrm>
          <a:prstGeom prst="rect">
            <a:avLst/>
          </a:prstGeom>
          <a:noFill/>
        </p:spPr>
        <p:txBody>
          <a:bodyPr wrap="square" rtlCol="0">
            <a:spAutoFit/>
          </a:bodyPr>
          <a:lstStyle/>
          <a:p>
            <a:r>
              <a:rPr lang="en-US" dirty="0"/>
              <a:t>Magnitude of Vectors are sorting criteria</a:t>
            </a:r>
          </a:p>
        </p:txBody>
      </p:sp>
      <p:sp>
        <p:nvSpPr>
          <p:cNvPr id="47" name="Arrow: Right 46">
            <a:extLst>
              <a:ext uri="{FF2B5EF4-FFF2-40B4-BE49-F238E27FC236}">
                <a16:creationId xmlns:a16="http://schemas.microsoft.com/office/drawing/2014/main" id="{783D48A7-93B4-9B11-025E-6635D4F2FAB1}"/>
              </a:ext>
            </a:extLst>
          </p:cNvPr>
          <p:cNvSpPr/>
          <p:nvPr/>
        </p:nvSpPr>
        <p:spPr>
          <a:xfrm rot="10800000">
            <a:off x="1417259" y="3813340"/>
            <a:ext cx="1196041" cy="40846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B5AD472F-E215-4976-7ABA-3F06F5FB66D0}"/>
              </a:ext>
            </a:extLst>
          </p:cNvPr>
          <p:cNvCxnSpPr/>
          <p:nvPr/>
        </p:nvCxnSpPr>
        <p:spPr>
          <a:xfrm flipH="1">
            <a:off x="3398921" y="2427194"/>
            <a:ext cx="4333139" cy="11885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0" name="Straight Arrow Connector 49">
            <a:extLst>
              <a:ext uri="{FF2B5EF4-FFF2-40B4-BE49-F238E27FC236}">
                <a16:creationId xmlns:a16="http://schemas.microsoft.com/office/drawing/2014/main" id="{66EC8B90-FED7-477B-3FAC-BC82B41EBEBC}"/>
              </a:ext>
            </a:extLst>
          </p:cNvPr>
          <p:cNvCxnSpPr/>
          <p:nvPr/>
        </p:nvCxnSpPr>
        <p:spPr>
          <a:xfrm flipH="1">
            <a:off x="3455103" y="2748123"/>
            <a:ext cx="4333139" cy="11885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1" name="Arrow: Right 50">
            <a:extLst>
              <a:ext uri="{FF2B5EF4-FFF2-40B4-BE49-F238E27FC236}">
                <a16:creationId xmlns:a16="http://schemas.microsoft.com/office/drawing/2014/main" id="{2D1385FC-D75C-9555-FAED-4E74F6141E9C}"/>
              </a:ext>
            </a:extLst>
          </p:cNvPr>
          <p:cNvSpPr/>
          <p:nvPr/>
        </p:nvSpPr>
        <p:spPr>
          <a:xfrm rot="10800000">
            <a:off x="1430011" y="5191424"/>
            <a:ext cx="1196041" cy="40846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60F6A799-83D3-FE37-120B-5A8F2A7216FB}"/>
              </a:ext>
            </a:extLst>
          </p:cNvPr>
          <p:cNvSpPr/>
          <p:nvPr/>
        </p:nvSpPr>
        <p:spPr>
          <a:xfrm rot="10800000">
            <a:off x="1440286" y="2222588"/>
            <a:ext cx="1196041" cy="40846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5F18B4E4-D920-53D5-D306-497B5994F877}"/>
              </a:ext>
            </a:extLst>
          </p:cNvPr>
          <p:cNvCxnSpPr/>
          <p:nvPr/>
        </p:nvCxnSpPr>
        <p:spPr>
          <a:xfrm flipH="1">
            <a:off x="3511285" y="3091455"/>
            <a:ext cx="4333139" cy="11885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17747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Widescreen</PresentationFormat>
  <Paragraphs>69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Motivation – Groping Discussion</vt:lpstr>
      <vt:lpstr>Orders of Magnitude</vt:lpstr>
      <vt:lpstr>PowerPoint Presentation</vt:lpstr>
      <vt:lpstr>Theory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 Groping Discussion</dc:title>
  <dc:creator>Adam Hooker</dc:creator>
  <cp:lastModifiedBy>Adam Hooker</cp:lastModifiedBy>
  <cp:revision>5</cp:revision>
  <dcterms:created xsi:type="dcterms:W3CDTF">2024-04-07T18:07:58Z</dcterms:created>
  <dcterms:modified xsi:type="dcterms:W3CDTF">2024-04-08T15:26:37Z</dcterms:modified>
</cp:coreProperties>
</file>