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9" r:id="rId4"/>
    <p:sldId id="258" r:id="rId5"/>
    <p:sldId id="259" r:id="rId6"/>
    <p:sldId id="260" r:id="rId7"/>
    <p:sldId id="262" r:id="rId8"/>
    <p:sldId id="261"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3F3B0-0B79-4A5F-B780-C32D59B01CF6}"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DA6AE-01B3-4DA1-B801-EC0FCF631295}" type="slidenum">
              <a:rPr lang="en-US" smtClean="0"/>
              <a:t>‹#›</a:t>
            </a:fld>
            <a:endParaRPr lang="en-US"/>
          </a:p>
        </p:txBody>
      </p:sp>
    </p:spTree>
    <p:extLst>
      <p:ext uri="{BB962C8B-B14F-4D97-AF65-F5344CB8AC3E}">
        <p14:creationId xmlns:p14="http://schemas.microsoft.com/office/powerpoint/2010/main" val="1547950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Perceived Opportunities and limitations</a:t>
            </a:r>
            <a:br>
              <a:rPr lang="en-US" dirty="0"/>
            </a:br>
            <a:r>
              <a:rPr lang="en-US" dirty="0"/>
              <a:t>2.  Overcoming </a:t>
            </a:r>
            <a:r>
              <a:rPr lang="en-US" dirty="0" err="1"/>
              <a:t>Limitiations</a:t>
            </a:r>
            <a:endParaRPr lang="en-US" dirty="0"/>
          </a:p>
        </p:txBody>
      </p:sp>
      <p:sp>
        <p:nvSpPr>
          <p:cNvPr id="4" name="Slide Number Placeholder 3"/>
          <p:cNvSpPr>
            <a:spLocks noGrp="1"/>
          </p:cNvSpPr>
          <p:nvPr>
            <p:ph type="sldNum" sz="quarter" idx="5"/>
          </p:nvPr>
        </p:nvSpPr>
        <p:spPr/>
        <p:txBody>
          <a:bodyPr/>
          <a:lstStyle/>
          <a:p>
            <a:fld id="{6E0DA6AE-01B3-4DA1-B801-EC0FCF631295}" type="slidenum">
              <a:rPr lang="en-US" smtClean="0"/>
              <a:t>7</a:t>
            </a:fld>
            <a:endParaRPr lang="en-US"/>
          </a:p>
        </p:txBody>
      </p:sp>
    </p:spTree>
    <p:extLst>
      <p:ext uri="{BB962C8B-B14F-4D97-AF65-F5344CB8AC3E}">
        <p14:creationId xmlns:p14="http://schemas.microsoft.com/office/powerpoint/2010/main" val="201737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B377-991D-E2CF-B88D-24BB8FF31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BE003A-4373-636A-CF33-20EA2297E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2B7D0-0923-24D6-BC5C-7037CA4940C0}"/>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5" name="Footer Placeholder 4">
            <a:extLst>
              <a:ext uri="{FF2B5EF4-FFF2-40B4-BE49-F238E27FC236}">
                <a16:creationId xmlns:a16="http://schemas.microsoft.com/office/drawing/2014/main" id="{AF09B82D-CBC4-4911-ADCB-F61EA8831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74698-8BE0-D04D-442D-772B5496C83E}"/>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368643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E32A-D2CC-CE7F-CA5E-E88C37E10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0FB083-6B4C-62B3-23B5-893249910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D8C66-DBD1-8DD9-4D00-1A797CBCA732}"/>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5" name="Footer Placeholder 4">
            <a:extLst>
              <a:ext uri="{FF2B5EF4-FFF2-40B4-BE49-F238E27FC236}">
                <a16:creationId xmlns:a16="http://schemas.microsoft.com/office/drawing/2014/main" id="{1D8FF51C-7CAE-359B-8237-FF924FF56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0FBCC-C067-304D-D91D-76B3475E1CCD}"/>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38872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CB700-1645-57E6-2B9C-6D26D2D33B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7F42E-4330-BC8C-C97C-14D87DEB9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E80E7-ADA3-D0B8-0D7D-B8F038BF086A}"/>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5" name="Footer Placeholder 4">
            <a:extLst>
              <a:ext uri="{FF2B5EF4-FFF2-40B4-BE49-F238E27FC236}">
                <a16:creationId xmlns:a16="http://schemas.microsoft.com/office/drawing/2014/main" id="{9C73A681-D84F-E432-5A29-B7399C323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537F5-CA9A-9DA6-5A6D-CAEB9ABB911B}"/>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353676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FE43-95E1-E809-AD5A-B4B06B1E6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5659F-7CD9-F1B1-A769-269F0E4B17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52FC8-FA07-FEC6-2EA0-A3C458A0CA02}"/>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5" name="Footer Placeholder 4">
            <a:extLst>
              <a:ext uri="{FF2B5EF4-FFF2-40B4-BE49-F238E27FC236}">
                <a16:creationId xmlns:a16="http://schemas.microsoft.com/office/drawing/2014/main" id="{0D400932-8F80-06E7-66CA-6DCEC1E59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BBC31-2C88-7A96-D0AE-88DB35C612F8}"/>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9485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30C6-5A67-8F70-5CB5-5530A3602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C83D95-FB13-AAD8-402D-6F13F4E27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2AADE-A1CB-BB5E-F046-C206D1CA5143}"/>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5" name="Footer Placeholder 4">
            <a:extLst>
              <a:ext uri="{FF2B5EF4-FFF2-40B4-BE49-F238E27FC236}">
                <a16:creationId xmlns:a16="http://schemas.microsoft.com/office/drawing/2014/main" id="{8B662945-6645-2074-7A28-4A0B177DE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98EAD-776C-D72A-D2DF-C383F7662E17}"/>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45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2F7-E901-A50C-F558-BB2CE0999B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61F98-B958-E3DB-04A1-6D50BB6F7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F0D5A-A677-B374-A6AC-4329DCA5F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3FFAC9-6061-731B-3718-2D547A3C5C64}"/>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6" name="Footer Placeholder 5">
            <a:extLst>
              <a:ext uri="{FF2B5EF4-FFF2-40B4-BE49-F238E27FC236}">
                <a16:creationId xmlns:a16="http://schemas.microsoft.com/office/drawing/2014/main" id="{B13CA64C-B845-4479-AB3C-140EAF47A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E7279-52E8-D1F8-F297-AAB9E54C1D37}"/>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31403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BEF6-82D3-2369-3DA1-71501541D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F4564-B762-72D7-544A-3F6AD6F65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5D2EB-4D7E-23E7-5D45-9E957D9F13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A6C89-2598-520E-BE33-90702DA1E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58E82-92F6-036B-FFE0-D469BE8B6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B1105-7F36-BA30-D5BC-170EAC8E8014}"/>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8" name="Footer Placeholder 7">
            <a:extLst>
              <a:ext uri="{FF2B5EF4-FFF2-40B4-BE49-F238E27FC236}">
                <a16:creationId xmlns:a16="http://schemas.microsoft.com/office/drawing/2014/main" id="{045DE615-8623-F527-6F34-F360664F7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156A7-6D6A-FFFC-2756-87F7C086E96E}"/>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305919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1660-8DFB-1563-0B79-B2B5DF3E06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77A222-4459-62A9-3E32-C224D6CAD15D}"/>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4" name="Footer Placeholder 3">
            <a:extLst>
              <a:ext uri="{FF2B5EF4-FFF2-40B4-BE49-F238E27FC236}">
                <a16:creationId xmlns:a16="http://schemas.microsoft.com/office/drawing/2014/main" id="{5D885831-1633-E42B-0810-3FC56DBEC2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102114-8A6D-0F2B-4FF7-21A88D1A0EA5}"/>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132961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BABC2-0397-29FD-5801-04B6D510CA7C}"/>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3" name="Footer Placeholder 2">
            <a:extLst>
              <a:ext uri="{FF2B5EF4-FFF2-40B4-BE49-F238E27FC236}">
                <a16:creationId xmlns:a16="http://schemas.microsoft.com/office/drawing/2014/main" id="{D83F9785-49EC-AFFC-B86A-440B24150A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1F7CBB-61E8-3C70-6428-42879247BC36}"/>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176596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4EB3-D7EE-CAD6-F431-EC5A0D7A3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FC808A-2659-256D-BAB2-B0CB56A01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835C87-80A2-858E-F669-F392FE712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85AD4-8FA6-369F-E16B-0203CBD50074}"/>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6" name="Footer Placeholder 5">
            <a:extLst>
              <a:ext uri="{FF2B5EF4-FFF2-40B4-BE49-F238E27FC236}">
                <a16:creationId xmlns:a16="http://schemas.microsoft.com/office/drawing/2014/main" id="{81BDAEE9-B3E3-96B8-4594-BB99EAE77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A7052-C743-CF74-7051-34C8DAC0E5BF}"/>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118216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BF31-2C09-BDC3-764B-678020B0A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56290E-062E-5C56-CEBA-A263C304E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88344F-BB6A-FAA3-77E3-AD1D8F9E6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FF0A8-A6D3-DC29-2C19-AFFFF5AF89D1}"/>
              </a:ext>
            </a:extLst>
          </p:cNvPr>
          <p:cNvSpPr>
            <a:spLocks noGrp="1"/>
          </p:cNvSpPr>
          <p:nvPr>
            <p:ph type="dt" sz="half" idx="10"/>
          </p:nvPr>
        </p:nvSpPr>
        <p:spPr/>
        <p:txBody>
          <a:bodyPr/>
          <a:lstStyle/>
          <a:p>
            <a:fld id="{6D2BC3AE-B29A-465A-A74A-CD8555BA916F}" type="datetimeFigureOut">
              <a:rPr lang="en-US" smtClean="0"/>
              <a:t>8/21/2023</a:t>
            </a:fld>
            <a:endParaRPr lang="en-US"/>
          </a:p>
        </p:txBody>
      </p:sp>
      <p:sp>
        <p:nvSpPr>
          <p:cNvPr id="6" name="Footer Placeholder 5">
            <a:extLst>
              <a:ext uri="{FF2B5EF4-FFF2-40B4-BE49-F238E27FC236}">
                <a16:creationId xmlns:a16="http://schemas.microsoft.com/office/drawing/2014/main" id="{B46E2919-9478-BF34-5B56-36DD792D6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2F719-21FC-0C4D-B51D-27C75BCFEF3A}"/>
              </a:ext>
            </a:extLst>
          </p:cNvPr>
          <p:cNvSpPr>
            <a:spLocks noGrp="1"/>
          </p:cNvSpPr>
          <p:nvPr>
            <p:ph type="sldNum" sz="quarter" idx="12"/>
          </p:nvPr>
        </p:nvSpPr>
        <p:spPr/>
        <p:txBody>
          <a:bodyPr/>
          <a:lstStyle/>
          <a:p>
            <a:fld id="{98165890-AF53-4B0D-81D9-7BC91381BF51}" type="slidenum">
              <a:rPr lang="en-US" smtClean="0"/>
              <a:t>‹#›</a:t>
            </a:fld>
            <a:endParaRPr lang="en-US"/>
          </a:p>
        </p:txBody>
      </p:sp>
    </p:spTree>
    <p:extLst>
      <p:ext uri="{BB962C8B-B14F-4D97-AF65-F5344CB8AC3E}">
        <p14:creationId xmlns:p14="http://schemas.microsoft.com/office/powerpoint/2010/main" val="382860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393BA-62C2-813C-D3F6-8E974A9E0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BBA1C5-530B-13A4-D064-07F854C53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D7E1E-C4AB-753F-D077-7299A3AD8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BC3AE-B29A-465A-A74A-CD8555BA916F}" type="datetimeFigureOut">
              <a:rPr lang="en-US" smtClean="0"/>
              <a:t>8/21/2023</a:t>
            </a:fld>
            <a:endParaRPr lang="en-US"/>
          </a:p>
        </p:txBody>
      </p:sp>
      <p:sp>
        <p:nvSpPr>
          <p:cNvPr id="5" name="Footer Placeholder 4">
            <a:extLst>
              <a:ext uri="{FF2B5EF4-FFF2-40B4-BE49-F238E27FC236}">
                <a16:creationId xmlns:a16="http://schemas.microsoft.com/office/drawing/2014/main" id="{0F88A1F6-40B5-A10D-98D2-3A956C2D0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B12DF2-6BDF-3029-B47E-18DBBE103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65890-AF53-4B0D-81D9-7BC91381BF51}" type="slidenum">
              <a:rPr lang="en-US" smtClean="0"/>
              <a:t>‹#›</a:t>
            </a:fld>
            <a:endParaRPr lang="en-US"/>
          </a:p>
        </p:txBody>
      </p:sp>
    </p:spTree>
    <p:extLst>
      <p:ext uri="{BB962C8B-B14F-4D97-AF65-F5344CB8AC3E}">
        <p14:creationId xmlns:p14="http://schemas.microsoft.com/office/powerpoint/2010/main" val="241160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93DC-4DB7-6599-E83C-D2F7EFF09A0B}"/>
              </a:ext>
            </a:extLst>
          </p:cNvPr>
          <p:cNvSpPr>
            <a:spLocks noGrp="1"/>
          </p:cNvSpPr>
          <p:nvPr>
            <p:ph type="ctrTitle"/>
          </p:nvPr>
        </p:nvSpPr>
        <p:spPr>
          <a:xfrm>
            <a:off x="1441704" y="2347659"/>
            <a:ext cx="9144000" cy="2387600"/>
          </a:xfrm>
        </p:spPr>
        <p:txBody>
          <a:bodyPr>
            <a:normAutofit fontScale="90000"/>
          </a:bodyPr>
          <a:lstStyle/>
          <a:p>
            <a:r>
              <a:rPr lang="en-US" dirty="0"/>
              <a:t>Towards Leveraging AI-based Moderation to Address Emergent Harassment in Social Virtual Reality</a:t>
            </a:r>
          </a:p>
        </p:txBody>
      </p:sp>
    </p:spTree>
    <p:extLst>
      <p:ext uri="{BB962C8B-B14F-4D97-AF65-F5344CB8AC3E}">
        <p14:creationId xmlns:p14="http://schemas.microsoft.com/office/powerpoint/2010/main" val="119433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922A-3AF1-0A93-4560-D7072F575F8F}"/>
              </a:ext>
            </a:extLst>
          </p:cNvPr>
          <p:cNvSpPr>
            <a:spLocks noGrp="1"/>
          </p:cNvSpPr>
          <p:nvPr>
            <p:ph type="title"/>
          </p:nvPr>
        </p:nvSpPr>
        <p:spPr/>
        <p:txBody>
          <a:bodyPr>
            <a:noAutofit/>
          </a:bodyPr>
          <a:lstStyle/>
          <a:p>
            <a:pPr marL="400050">
              <a:lnSpc>
                <a:spcPct val="70000"/>
              </a:lnSpc>
            </a:pPr>
            <a:r>
              <a:rPr lang="en-US" sz="2800" dirty="0"/>
              <a:t>AI-based moderation effectively manages social VR harassment in real time and at a large scale but still shows some technical limitations to address new forms of harassment (4.1.2)</a:t>
            </a:r>
          </a:p>
        </p:txBody>
      </p:sp>
      <p:sp>
        <p:nvSpPr>
          <p:cNvPr id="3" name="Content Placeholder 2">
            <a:extLst>
              <a:ext uri="{FF2B5EF4-FFF2-40B4-BE49-F238E27FC236}">
                <a16:creationId xmlns:a16="http://schemas.microsoft.com/office/drawing/2014/main" id="{D290C529-6541-731A-0C83-4C18C15B35AD}"/>
              </a:ext>
            </a:extLst>
          </p:cNvPr>
          <p:cNvSpPr>
            <a:spLocks noGrp="1"/>
          </p:cNvSpPr>
          <p:nvPr>
            <p:ph idx="1"/>
          </p:nvPr>
        </p:nvSpPr>
        <p:spPr/>
        <p:txBody>
          <a:bodyPr>
            <a:normAutofit fontScale="62500" lnSpcReduction="20000"/>
          </a:bodyPr>
          <a:lstStyle/>
          <a:p>
            <a:r>
              <a:rPr lang="en-US" dirty="0"/>
              <a:t>Superior Scalability and Real-time Moderation:</a:t>
            </a:r>
          </a:p>
          <a:p>
            <a:pPr lvl="1"/>
            <a:r>
              <a:rPr lang="en-US" dirty="0"/>
              <a:t>AI's computational abilities offer rapid detection and action in managing harassment across multiple VR spaces simultaneously, outpacing human capabilities.</a:t>
            </a:r>
          </a:p>
          <a:p>
            <a:pPr lvl="1"/>
            <a:r>
              <a:rPr lang="en-US" dirty="0"/>
              <a:t>Unlike humans, AI doesn't experience emotional burnout or need breaks.</a:t>
            </a:r>
          </a:p>
          <a:p>
            <a:r>
              <a:rPr lang="en-US" dirty="0"/>
              <a:t>Deterrent Effect:</a:t>
            </a:r>
          </a:p>
          <a:p>
            <a:pPr lvl="1"/>
            <a:r>
              <a:rPr lang="en-US" dirty="0"/>
              <a:t>The constant presence of AI moderation can act as a deterrent to potential harassers, similar to how surveillance cameras deter theft in stores.</a:t>
            </a:r>
          </a:p>
          <a:p>
            <a:r>
              <a:rPr lang="en-US" dirty="0"/>
              <a:t>Technical Limitations:</a:t>
            </a:r>
          </a:p>
          <a:p>
            <a:pPr lvl="1"/>
            <a:r>
              <a:rPr lang="en-US" dirty="0"/>
              <a:t>Some participants voiced concerns about AI's capabilities in detecting unique forms of harassment, especially in dynamic environments like voice chats.</a:t>
            </a:r>
          </a:p>
          <a:p>
            <a:pPr lvl="1"/>
            <a:r>
              <a:rPr lang="en-US" dirty="0"/>
              <a:t>Questions arise about AI's proficiency in understanding voice-based harassment, particularly around language detection, accents, background noise, and context.</a:t>
            </a:r>
          </a:p>
          <a:p>
            <a:r>
              <a:rPr lang="en-US" dirty="0"/>
              <a:t>Interpreting Complex Scenarios:</a:t>
            </a:r>
          </a:p>
          <a:p>
            <a:pPr lvl="1"/>
            <a:r>
              <a:rPr lang="en-US" dirty="0"/>
              <a:t>AI may find it challenging to discern intentions behind certain actions in social VR, such as differentiating between disruptive gameplay elements and genuine harassment.</a:t>
            </a:r>
          </a:p>
          <a:p>
            <a:r>
              <a:rPr lang="en-US" dirty="0"/>
              <a:t>Unpredictability in Voice Moderation:</a:t>
            </a:r>
          </a:p>
          <a:p>
            <a:pPr lvl="1"/>
            <a:r>
              <a:rPr lang="en-US" dirty="0"/>
              <a:t>While AI might manage easily identifiable disruptions, it might struggle with nuanced or context-based interactions, like voice modulations or gameplay elements, making it less reliable in some cases compared to human moderators.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0194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922A-3AF1-0A93-4560-D7072F575F8F}"/>
              </a:ext>
            </a:extLst>
          </p:cNvPr>
          <p:cNvSpPr>
            <a:spLocks noGrp="1"/>
          </p:cNvSpPr>
          <p:nvPr>
            <p:ph type="title"/>
          </p:nvPr>
        </p:nvSpPr>
        <p:spPr/>
        <p:txBody>
          <a:bodyPr>
            <a:noAutofit/>
          </a:bodyPr>
          <a:lstStyle/>
          <a:p>
            <a:pPr marL="400050">
              <a:lnSpc>
                <a:spcPct val="70000"/>
              </a:lnSpc>
            </a:pPr>
            <a:r>
              <a:rPr lang="en-US" sz="2800" dirty="0"/>
              <a:t>AI-based moderation overcomes potential subjective biases of individual human moderators but may introduce new equality limitation. (4.1.3)</a:t>
            </a:r>
          </a:p>
        </p:txBody>
      </p:sp>
      <p:sp>
        <p:nvSpPr>
          <p:cNvPr id="3" name="Content Placeholder 2">
            <a:extLst>
              <a:ext uri="{FF2B5EF4-FFF2-40B4-BE49-F238E27FC236}">
                <a16:creationId xmlns:a16="http://schemas.microsoft.com/office/drawing/2014/main" id="{D290C529-6541-731A-0C83-4C18C15B35AD}"/>
              </a:ext>
            </a:extLst>
          </p:cNvPr>
          <p:cNvSpPr>
            <a:spLocks noGrp="1"/>
          </p:cNvSpPr>
          <p:nvPr>
            <p:ph idx="1"/>
          </p:nvPr>
        </p:nvSpPr>
        <p:spPr/>
        <p:txBody>
          <a:bodyPr>
            <a:normAutofit fontScale="62500" lnSpcReduction="20000"/>
          </a:bodyPr>
          <a:lstStyle/>
          <a:p>
            <a:r>
              <a:rPr lang="en-US" dirty="0"/>
              <a:t>Perceived Fairness:</a:t>
            </a:r>
          </a:p>
          <a:p>
            <a:pPr lvl="1"/>
            <a:r>
              <a:rPr lang="en-US" dirty="0"/>
              <a:t>Most participants view AI-based moderation as less biased than human moderation due to its emotionless nature.</a:t>
            </a:r>
          </a:p>
          <a:p>
            <a:pPr lvl="1"/>
            <a:r>
              <a:rPr lang="en-US" dirty="0"/>
              <a:t>There's a belief that AI, unlike humans, won't have emotional biases or succumb to external pressures.</a:t>
            </a:r>
          </a:p>
          <a:p>
            <a:r>
              <a:rPr lang="en-US" dirty="0"/>
              <a:t>Human Bias and Discrimination:</a:t>
            </a:r>
          </a:p>
          <a:p>
            <a:pPr lvl="1"/>
            <a:r>
              <a:rPr lang="en-US" dirty="0"/>
              <a:t>Human moderators can carry preconceived notions about harassment, which may be especially detrimental to marginalized groups.</a:t>
            </a:r>
          </a:p>
          <a:p>
            <a:pPr lvl="1"/>
            <a:r>
              <a:rPr lang="en-US" dirty="0"/>
              <a:t>Example: A human moderator might be more likely to perceive harassment based on racial or gender biases.</a:t>
            </a:r>
          </a:p>
          <a:p>
            <a:r>
              <a:rPr lang="en-US" dirty="0"/>
              <a:t>Increased Trust in AI for Privacy and Security:</a:t>
            </a:r>
          </a:p>
          <a:p>
            <a:pPr lvl="1"/>
            <a:r>
              <a:rPr lang="en-US" dirty="0"/>
              <a:t>Participants expressed more trust in AI to maintain privacy, fearing human moderators might share confidential conversations.</a:t>
            </a:r>
          </a:p>
          <a:p>
            <a:pPr lvl="1"/>
            <a:r>
              <a:rPr lang="en-US" dirty="0"/>
              <a:t>Especially relevant for marginalized individuals who might face increased harassment risks both online and offline.</a:t>
            </a:r>
          </a:p>
          <a:p>
            <a:r>
              <a:rPr lang="en-US" dirty="0"/>
              <a:t>Inherent Biases in AI Programming:</a:t>
            </a:r>
          </a:p>
          <a:p>
            <a:pPr lvl="1"/>
            <a:r>
              <a:rPr lang="en-US" dirty="0"/>
              <a:t>Some participants noted that AI systems might still contain biases based on their programming and training data.</a:t>
            </a:r>
          </a:p>
          <a:p>
            <a:pPr lvl="1"/>
            <a:r>
              <a:rPr lang="en-US" dirty="0"/>
              <a:t>AI can only exhibit biases it's programmed with, making the data sources and algorithm design critical.</a:t>
            </a:r>
          </a:p>
          <a:p>
            <a:r>
              <a:rPr lang="en-US" dirty="0"/>
              <a:t>Concerns Over Unequal Power Dynamics:</a:t>
            </a:r>
          </a:p>
          <a:p>
            <a:pPr lvl="1"/>
            <a:r>
              <a:rPr lang="en-US" dirty="0"/>
              <a:t>If only certain privileged groups influence AI design, this could introduce unfair power dynamics in the system.</a:t>
            </a:r>
          </a:p>
          <a:p>
            <a:pPr lvl="1"/>
            <a:r>
              <a:rPr lang="en-US" dirty="0"/>
              <a:t>Developers' personal experiences and definitions of harassment could inadvertently narrow the AI's scope, failing to detect and address various forms of harassment.</a:t>
            </a:r>
          </a:p>
        </p:txBody>
      </p:sp>
    </p:spTree>
    <p:extLst>
      <p:ext uri="{BB962C8B-B14F-4D97-AF65-F5344CB8AC3E}">
        <p14:creationId xmlns:p14="http://schemas.microsoft.com/office/powerpoint/2010/main" val="42670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922A-3AF1-0A93-4560-D7072F575F8F}"/>
              </a:ext>
            </a:extLst>
          </p:cNvPr>
          <p:cNvSpPr>
            <a:spLocks noGrp="1"/>
          </p:cNvSpPr>
          <p:nvPr>
            <p:ph type="title"/>
          </p:nvPr>
        </p:nvSpPr>
        <p:spPr/>
        <p:txBody>
          <a:bodyPr>
            <a:noAutofit/>
          </a:bodyPr>
          <a:lstStyle/>
          <a:p>
            <a:r>
              <a:rPr lang="en-US" sz="2800" dirty="0"/>
              <a:t>RQ2: Envisioning's for </a:t>
            </a:r>
            <a:r>
              <a:rPr lang="en-US" sz="2800" b="1" u="sng" dirty="0"/>
              <a:t>Overcoming Limitations </a:t>
            </a:r>
            <a:r>
              <a:rPr lang="en-US" sz="2800" dirty="0"/>
              <a:t>of AI-based Moderation to Address Social VR Harassment</a:t>
            </a:r>
          </a:p>
        </p:txBody>
      </p:sp>
      <p:sp>
        <p:nvSpPr>
          <p:cNvPr id="3" name="Content Placeholder 2">
            <a:extLst>
              <a:ext uri="{FF2B5EF4-FFF2-40B4-BE49-F238E27FC236}">
                <a16:creationId xmlns:a16="http://schemas.microsoft.com/office/drawing/2014/main" id="{D290C529-6541-731A-0C83-4C18C15B35AD}"/>
              </a:ext>
            </a:extLst>
          </p:cNvPr>
          <p:cNvSpPr>
            <a:spLocks noGrp="1"/>
          </p:cNvSpPr>
          <p:nvPr>
            <p:ph idx="1"/>
          </p:nvPr>
        </p:nvSpPr>
        <p:spPr>
          <a:xfrm>
            <a:off x="838200" y="1825625"/>
            <a:ext cx="10515600" cy="1603375"/>
          </a:xfrm>
        </p:spPr>
        <p:txBody>
          <a:bodyPr>
            <a:normAutofit/>
          </a:bodyPr>
          <a:lstStyle/>
          <a:p>
            <a:pPr marL="628650" indent="-457200">
              <a:lnSpc>
                <a:spcPct val="70000"/>
              </a:lnSpc>
              <a:buFont typeface="+mj-lt"/>
              <a:buAutoNum type="arabicPeriod"/>
            </a:pPr>
            <a:r>
              <a:rPr lang="en-US" sz="1900" dirty="0"/>
              <a:t>User-human-AI collaboration as a Comprehensive Approach for Improving AI-Based Moderation to Address Social VR Harassment. (4.2.1)</a:t>
            </a:r>
          </a:p>
          <a:p>
            <a:pPr marL="628650" indent="-457200">
              <a:lnSpc>
                <a:spcPct val="70000"/>
              </a:lnSpc>
              <a:buFont typeface="+mj-lt"/>
              <a:buAutoNum type="arabicPeriod"/>
            </a:pPr>
            <a:r>
              <a:rPr lang="en-US" sz="1900" dirty="0"/>
              <a:t>Leveraging Code Source Transparency and User-Controlled Creative Customization of AI Moderators to Address AI’s Equality Limitation (4.2.2)</a:t>
            </a:r>
          </a:p>
        </p:txBody>
      </p:sp>
    </p:spTree>
    <p:extLst>
      <p:ext uri="{BB962C8B-B14F-4D97-AF65-F5344CB8AC3E}">
        <p14:creationId xmlns:p14="http://schemas.microsoft.com/office/powerpoint/2010/main" val="178999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922A-3AF1-0A93-4560-D7072F575F8F}"/>
              </a:ext>
            </a:extLst>
          </p:cNvPr>
          <p:cNvSpPr>
            <a:spLocks noGrp="1"/>
          </p:cNvSpPr>
          <p:nvPr>
            <p:ph type="title"/>
          </p:nvPr>
        </p:nvSpPr>
        <p:spPr/>
        <p:txBody>
          <a:bodyPr>
            <a:noAutofit/>
          </a:bodyPr>
          <a:lstStyle/>
          <a:p>
            <a:r>
              <a:rPr lang="en-US" sz="2800" dirty="0"/>
              <a:t>User-human-AI collaboration as a Comprehensive Approach for Improving AI-Based Moderation to Address Social VR Harassment </a:t>
            </a:r>
          </a:p>
        </p:txBody>
      </p:sp>
      <p:sp>
        <p:nvSpPr>
          <p:cNvPr id="3" name="Content Placeholder 2">
            <a:extLst>
              <a:ext uri="{FF2B5EF4-FFF2-40B4-BE49-F238E27FC236}">
                <a16:creationId xmlns:a16="http://schemas.microsoft.com/office/drawing/2014/main" id="{D290C529-6541-731A-0C83-4C18C15B35AD}"/>
              </a:ext>
            </a:extLst>
          </p:cNvPr>
          <p:cNvSpPr>
            <a:spLocks noGrp="1"/>
          </p:cNvSpPr>
          <p:nvPr>
            <p:ph idx="1"/>
          </p:nvPr>
        </p:nvSpPr>
        <p:spPr>
          <a:xfrm>
            <a:off x="838200" y="1825625"/>
            <a:ext cx="10515600" cy="4245991"/>
          </a:xfrm>
        </p:spPr>
        <p:txBody>
          <a:bodyPr>
            <a:noAutofit/>
          </a:bodyPr>
          <a:lstStyle/>
          <a:p>
            <a:pPr marL="628650">
              <a:lnSpc>
                <a:spcPct val="70000"/>
              </a:lnSpc>
            </a:pPr>
            <a:r>
              <a:rPr lang="en-US" sz="1600" b="1" dirty="0"/>
              <a:t>User-Human-AI Collaboration for Social VR Harassment:</a:t>
            </a:r>
          </a:p>
          <a:p>
            <a:pPr marL="1085850" lvl="1">
              <a:lnSpc>
                <a:spcPct val="70000"/>
              </a:lnSpc>
            </a:pPr>
            <a:r>
              <a:rPr lang="en-US" sz="1600" dirty="0"/>
              <a:t>A proposed system where social VR users, human moderators, and AI work collectively to tackle harassment in social VR, with each having distinct roles.</a:t>
            </a:r>
          </a:p>
          <a:p>
            <a:pPr marL="1085850" lvl="1">
              <a:lnSpc>
                <a:spcPct val="70000"/>
              </a:lnSpc>
            </a:pPr>
            <a:r>
              <a:rPr lang="en-US" sz="1600" dirty="0"/>
              <a:t>Addressing three core limitations: Interpretation, Technical, and Equality.</a:t>
            </a:r>
          </a:p>
          <a:p>
            <a:pPr marL="628650">
              <a:lnSpc>
                <a:spcPct val="70000"/>
              </a:lnSpc>
            </a:pPr>
            <a:r>
              <a:rPr lang="en-US" sz="1600" b="1" dirty="0"/>
              <a:t>Users as Key Collaborators:</a:t>
            </a:r>
          </a:p>
          <a:p>
            <a:pPr marL="1085850" lvl="1">
              <a:lnSpc>
                <a:spcPct val="70000"/>
              </a:lnSpc>
            </a:pPr>
            <a:r>
              <a:rPr lang="en-US" sz="1600" dirty="0"/>
              <a:t>The system emphasizes treating users as essential contributors to moderation rather than passive recipients of imposed rules.</a:t>
            </a:r>
          </a:p>
          <a:p>
            <a:pPr marL="1085850" lvl="1">
              <a:lnSpc>
                <a:spcPct val="70000"/>
              </a:lnSpc>
            </a:pPr>
            <a:r>
              <a:rPr lang="en-US" sz="1600" dirty="0"/>
              <a:t>Users provide real-time feedback, which the AI uses to adapt and improve, focusing on community-defined standards.</a:t>
            </a:r>
          </a:p>
          <a:p>
            <a:pPr marL="628650">
              <a:lnSpc>
                <a:spcPct val="70000"/>
              </a:lnSpc>
            </a:pPr>
            <a:r>
              <a:rPr lang="en-US" sz="1600" b="1" dirty="0"/>
              <a:t>Multi-Level Decision-Making:</a:t>
            </a:r>
          </a:p>
          <a:p>
            <a:pPr marL="1085850" lvl="1">
              <a:lnSpc>
                <a:spcPct val="70000"/>
              </a:lnSpc>
            </a:pPr>
            <a:r>
              <a:rPr lang="en-US" sz="1600" dirty="0"/>
              <a:t>Combines the strengths of human and AI moderators and users to balance out individual weaknesses.</a:t>
            </a:r>
          </a:p>
          <a:p>
            <a:pPr marL="1085850" lvl="1">
              <a:lnSpc>
                <a:spcPct val="70000"/>
              </a:lnSpc>
            </a:pPr>
            <a:r>
              <a:rPr lang="en-US" sz="1600" dirty="0"/>
              <a:t>Users act as first responders, AI identifies broader patterns, and human moderators handle complex decisions.</a:t>
            </a:r>
          </a:p>
          <a:p>
            <a:pPr marL="628650">
              <a:lnSpc>
                <a:spcPct val="70000"/>
              </a:lnSpc>
            </a:pPr>
            <a:r>
              <a:rPr lang="en-US" sz="1600" b="1" dirty="0"/>
              <a:t>Role of Human Moderators:</a:t>
            </a:r>
          </a:p>
          <a:p>
            <a:pPr marL="1085850" lvl="1">
              <a:lnSpc>
                <a:spcPct val="70000"/>
              </a:lnSpc>
            </a:pPr>
            <a:r>
              <a:rPr lang="en-US" sz="1600" dirty="0"/>
              <a:t>Human moderators play a central role in making final decisions, handling ambiguities, and reviewing appeals, ensuring that AI's shortcomings are addressed.</a:t>
            </a:r>
          </a:p>
          <a:p>
            <a:pPr marL="628650">
              <a:lnSpc>
                <a:spcPct val="70000"/>
              </a:lnSpc>
            </a:pPr>
            <a:r>
              <a:rPr lang="en-US" sz="1600" b="1" dirty="0"/>
              <a:t>Importance of Diverse Human Moderators:</a:t>
            </a:r>
          </a:p>
          <a:p>
            <a:pPr marL="1085850" lvl="1">
              <a:lnSpc>
                <a:spcPct val="70000"/>
              </a:lnSpc>
            </a:pPr>
            <a:r>
              <a:rPr lang="en-US" sz="1600" dirty="0"/>
              <a:t>To prevent bias and ensure the most effective handling of harassment, the human moderator team should consist of diverse individuals, including those from marginalized communities, as they have firsthand experience of harassment</a:t>
            </a:r>
            <a:r>
              <a:rPr lang="en-US" sz="700" dirty="0"/>
              <a:t>.</a:t>
            </a:r>
          </a:p>
        </p:txBody>
      </p:sp>
    </p:spTree>
    <p:extLst>
      <p:ext uri="{BB962C8B-B14F-4D97-AF65-F5344CB8AC3E}">
        <p14:creationId xmlns:p14="http://schemas.microsoft.com/office/powerpoint/2010/main" val="14998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922A-3AF1-0A93-4560-D7072F575F8F}"/>
              </a:ext>
            </a:extLst>
          </p:cNvPr>
          <p:cNvSpPr>
            <a:spLocks noGrp="1"/>
          </p:cNvSpPr>
          <p:nvPr>
            <p:ph type="title"/>
          </p:nvPr>
        </p:nvSpPr>
        <p:spPr/>
        <p:txBody>
          <a:bodyPr>
            <a:noAutofit/>
          </a:bodyPr>
          <a:lstStyle/>
          <a:p>
            <a:r>
              <a:rPr lang="en-US" sz="2800" dirty="0"/>
              <a:t>Leveraging Code Source Transparency and User-Controlled Creative Customization of AI Moderators to Address AI’s Equality Limitation </a:t>
            </a:r>
          </a:p>
        </p:txBody>
      </p:sp>
      <p:sp>
        <p:nvSpPr>
          <p:cNvPr id="5" name="Content Placeholder 2">
            <a:extLst>
              <a:ext uri="{FF2B5EF4-FFF2-40B4-BE49-F238E27FC236}">
                <a16:creationId xmlns:a16="http://schemas.microsoft.com/office/drawing/2014/main" id="{34881D78-1541-C057-E3EF-0CDB47B52046}"/>
              </a:ext>
            </a:extLst>
          </p:cNvPr>
          <p:cNvSpPr>
            <a:spLocks noGrp="1"/>
          </p:cNvSpPr>
          <p:nvPr>
            <p:ph idx="1"/>
          </p:nvPr>
        </p:nvSpPr>
        <p:spPr>
          <a:xfrm>
            <a:off x="838200" y="1825625"/>
            <a:ext cx="10515600" cy="4245991"/>
          </a:xfrm>
        </p:spPr>
        <p:txBody>
          <a:bodyPr>
            <a:noAutofit/>
          </a:bodyPr>
          <a:lstStyle/>
          <a:p>
            <a:pPr marL="628650">
              <a:lnSpc>
                <a:spcPct val="70000"/>
              </a:lnSpc>
            </a:pPr>
            <a:r>
              <a:rPr lang="en-US" sz="1600" b="1" dirty="0"/>
              <a:t>AI Moderation Trust Issues in Social VR:</a:t>
            </a:r>
          </a:p>
          <a:p>
            <a:pPr marL="1085850" lvl="1">
              <a:lnSpc>
                <a:spcPct val="70000"/>
              </a:lnSpc>
            </a:pPr>
            <a:r>
              <a:rPr lang="en-US" sz="1600" dirty="0"/>
              <a:t>The perception of fairness from AI-based systems largely depends on the users' trust in the platform's design and implementation.</a:t>
            </a:r>
          </a:p>
          <a:p>
            <a:pPr marL="1085850" lvl="1">
              <a:lnSpc>
                <a:spcPct val="70000"/>
              </a:lnSpc>
            </a:pPr>
            <a:r>
              <a:rPr lang="en-US" sz="1600" dirty="0"/>
              <a:t>To address this, users emphasize:</a:t>
            </a:r>
          </a:p>
          <a:p>
            <a:pPr marL="1543050" lvl="2">
              <a:lnSpc>
                <a:spcPct val="70000"/>
              </a:lnSpc>
            </a:pPr>
            <a:r>
              <a:rPr lang="en-US" sz="1600" dirty="0"/>
              <a:t>Code source transparency to enhance trust, understanding the AI’s operation.</a:t>
            </a:r>
          </a:p>
          <a:p>
            <a:pPr marL="1543050" lvl="2">
              <a:lnSpc>
                <a:spcPct val="70000"/>
              </a:lnSpc>
            </a:pPr>
            <a:r>
              <a:rPr lang="en-US" sz="1600" dirty="0"/>
              <a:t>Allowing users to customize AI moderators to meet personal moderation needs in the social VR experience.</a:t>
            </a:r>
          </a:p>
          <a:p>
            <a:pPr marL="628650">
              <a:lnSpc>
                <a:spcPct val="70000"/>
              </a:lnSpc>
            </a:pPr>
            <a:r>
              <a:rPr lang="en-US" sz="1600" b="1" dirty="0"/>
              <a:t>Benefits of Code Source Transparency:</a:t>
            </a:r>
          </a:p>
          <a:p>
            <a:pPr marL="1085850" lvl="1">
              <a:lnSpc>
                <a:spcPct val="70000"/>
              </a:lnSpc>
            </a:pPr>
            <a:r>
              <a:rPr lang="en-US" sz="1600" dirty="0"/>
              <a:t>Knowing the AI's source code boosts confidence in tech-savvy users about how the AI operates.</a:t>
            </a:r>
          </a:p>
          <a:p>
            <a:pPr marL="1085850" lvl="1">
              <a:lnSpc>
                <a:spcPct val="70000"/>
              </a:lnSpc>
            </a:pPr>
            <a:r>
              <a:rPr lang="en-US" sz="1600" dirty="0"/>
              <a:t>Even for non-tech users, simply revealing the source code can signify a platform's intention to be transparent, especially if it's open to feedback. This helps to counterbalance the power dynamics between developers and users.</a:t>
            </a:r>
          </a:p>
          <a:p>
            <a:pPr marL="628650">
              <a:lnSpc>
                <a:spcPct val="70000"/>
              </a:lnSpc>
            </a:pPr>
            <a:r>
              <a:rPr lang="en-US" sz="1600" b="1" dirty="0"/>
              <a:t>Customization of AI Moderators for Enhanced User Experience:</a:t>
            </a:r>
          </a:p>
          <a:p>
            <a:pPr marL="1085850" lvl="1">
              <a:lnSpc>
                <a:spcPct val="70000"/>
              </a:lnSpc>
            </a:pPr>
            <a:r>
              <a:rPr lang="en-US" sz="1600" dirty="0"/>
              <a:t>Users see value in customizing AI moderators for personal comfort:</a:t>
            </a:r>
          </a:p>
          <a:p>
            <a:pPr marL="1543050" lvl="2">
              <a:lnSpc>
                <a:spcPct val="70000"/>
              </a:lnSpc>
            </a:pPr>
            <a:r>
              <a:rPr lang="en-US" sz="1600" dirty="0"/>
              <a:t>Humanoid AI moderators for familiarity and human-like interactions.</a:t>
            </a:r>
          </a:p>
          <a:p>
            <a:pPr marL="1543050" lvl="2">
              <a:lnSpc>
                <a:spcPct val="70000"/>
              </a:lnSpc>
            </a:pPr>
            <a:r>
              <a:rPr lang="en-US" sz="1600" dirty="0"/>
              <a:t>Non-humanoid AI moderators to transparently distinguish AI from humans.</a:t>
            </a:r>
          </a:p>
          <a:p>
            <a:pPr marL="1543050" lvl="2">
              <a:lnSpc>
                <a:spcPct val="70000"/>
              </a:lnSpc>
            </a:pPr>
            <a:r>
              <a:rPr lang="en-US" sz="1600" dirty="0"/>
              <a:t>Non-physical AI moderators to eliminate feelings of surveillance, ensuring interactions feel unrestricted.</a:t>
            </a:r>
          </a:p>
        </p:txBody>
      </p:sp>
    </p:spTree>
    <p:extLst>
      <p:ext uri="{BB962C8B-B14F-4D97-AF65-F5344CB8AC3E}">
        <p14:creationId xmlns:p14="http://schemas.microsoft.com/office/powerpoint/2010/main" val="319022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65C-0AFE-7EB0-B0E4-7DBA997A402D}"/>
              </a:ext>
            </a:extLst>
          </p:cNvPr>
          <p:cNvSpPr>
            <a:spLocks noGrp="1"/>
          </p:cNvSpPr>
          <p:nvPr>
            <p:ph type="title"/>
          </p:nvPr>
        </p:nvSpPr>
        <p:spPr/>
        <p:txBody>
          <a:bodyPr/>
          <a:lstStyle/>
          <a:p>
            <a:r>
              <a:rPr lang="en-US" dirty="0"/>
              <a:t>Design Principles – Future Work</a:t>
            </a:r>
          </a:p>
        </p:txBody>
      </p:sp>
      <p:sp>
        <p:nvSpPr>
          <p:cNvPr id="3" name="Content Placeholder 2">
            <a:extLst>
              <a:ext uri="{FF2B5EF4-FFF2-40B4-BE49-F238E27FC236}">
                <a16:creationId xmlns:a16="http://schemas.microsoft.com/office/drawing/2014/main" id="{16C1827B-A70F-55E9-366F-FA164DF46149}"/>
              </a:ext>
            </a:extLst>
          </p:cNvPr>
          <p:cNvSpPr>
            <a:spLocks noGrp="1"/>
          </p:cNvSpPr>
          <p:nvPr>
            <p:ph idx="1"/>
          </p:nvPr>
        </p:nvSpPr>
        <p:spPr/>
        <p:txBody>
          <a:bodyPr/>
          <a:lstStyle/>
          <a:p>
            <a:pPr marL="628650">
              <a:lnSpc>
                <a:spcPct val="70000"/>
              </a:lnSpc>
            </a:pPr>
            <a:r>
              <a:rPr lang="en-US" sz="2400" dirty="0"/>
              <a:t>Designing AI moderators for the individual: The importance of appearance customization </a:t>
            </a:r>
          </a:p>
          <a:p>
            <a:pPr marL="628650">
              <a:lnSpc>
                <a:spcPct val="70000"/>
              </a:lnSpc>
            </a:pPr>
            <a:r>
              <a:rPr lang="en-US" sz="2400" dirty="0"/>
              <a:t>Designing AI moderators for specific communities: The importance of achieving sociocultural awareness.</a:t>
            </a:r>
          </a:p>
          <a:p>
            <a:pPr marL="628650">
              <a:lnSpc>
                <a:spcPct val="70000"/>
              </a:lnSpc>
            </a:pPr>
            <a:r>
              <a:rPr lang="en-US" sz="2400" b="1" dirty="0"/>
              <a:t>Designing AI moderators for all: The importance of user-human-AI collaboration. </a:t>
            </a:r>
          </a:p>
          <a:p>
            <a:endParaRPr lang="en-US" dirty="0"/>
          </a:p>
        </p:txBody>
      </p:sp>
    </p:spTree>
    <p:extLst>
      <p:ext uri="{BB962C8B-B14F-4D97-AF65-F5344CB8AC3E}">
        <p14:creationId xmlns:p14="http://schemas.microsoft.com/office/powerpoint/2010/main" val="420896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7842-E798-43CD-EE07-F521A0E73FFB}"/>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8572C54-3203-715A-9660-92BAA592AB49}"/>
              </a:ext>
            </a:extLst>
          </p:cNvPr>
          <p:cNvSpPr>
            <a:spLocks noGrp="1"/>
          </p:cNvSpPr>
          <p:nvPr>
            <p:ph idx="1"/>
          </p:nvPr>
        </p:nvSpPr>
        <p:spPr>
          <a:xfrm>
            <a:off x="838200" y="1394304"/>
            <a:ext cx="10515600" cy="4351338"/>
          </a:xfrm>
        </p:spPr>
        <p:txBody>
          <a:bodyPr>
            <a:normAutofit fontScale="70000" lnSpcReduction="20000"/>
          </a:bodyPr>
          <a:lstStyle/>
          <a:p>
            <a:r>
              <a:rPr lang="en-US" b="1" dirty="0"/>
              <a:t>Online Anonymity Challenges</a:t>
            </a:r>
          </a:p>
          <a:p>
            <a:pPr lvl="1"/>
            <a:r>
              <a:rPr lang="en-US" dirty="0"/>
              <a:t>Rise in harmful content and online harassment.</a:t>
            </a:r>
          </a:p>
          <a:p>
            <a:pPr lvl="1"/>
            <a:r>
              <a:rPr lang="en-US" dirty="0"/>
              <a:t>Traditional moderation methods: Human, community, AI-based.</a:t>
            </a:r>
          </a:p>
          <a:p>
            <a:r>
              <a:rPr lang="en-US" b="1" dirty="0"/>
              <a:t>Social VR Platforms</a:t>
            </a:r>
          </a:p>
          <a:p>
            <a:pPr lvl="1"/>
            <a:r>
              <a:rPr lang="en-US" dirty="0"/>
              <a:t>More intense forms of harassment.</a:t>
            </a:r>
          </a:p>
          <a:p>
            <a:pPr lvl="1"/>
            <a:r>
              <a:rPr lang="en-US" dirty="0"/>
              <a:t>Current moderation has mixed success.</a:t>
            </a:r>
          </a:p>
          <a:p>
            <a:r>
              <a:rPr lang="en-US" b="1" dirty="0"/>
              <a:t>Research Focus</a:t>
            </a:r>
          </a:p>
          <a:p>
            <a:pPr lvl="1"/>
            <a:r>
              <a:rPr lang="en-US" dirty="0"/>
              <a:t>Perception of AI-based moderation in Social VR.</a:t>
            </a:r>
          </a:p>
          <a:p>
            <a:pPr lvl="1"/>
            <a:r>
              <a:rPr lang="en-US" dirty="0"/>
              <a:t>Investigating design and effectiveness.</a:t>
            </a:r>
          </a:p>
          <a:p>
            <a:r>
              <a:rPr lang="en-US" b="1" dirty="0"/>
              <a:t>Study Details</a:t>
            </a:r>
          </a:p>
          <a:p>
            <a:pPr lvl="1"/>
            <a:r>
              <a:rPr lang="en-US" dirty="0"/>
              <a:t>39 diverse social VR user interviews.</a:t>
            </a:r>
          </a:p>
          <a:p>
            <a:pPr lvl="1"/>
            <a:r>
              <a:rPr lang="en-US" dirty="0"/>
              <a:t>Compare AI vs. traditional human-based methods.</a:t>
            </a:r>
          </a:p>
          <a:p>
            <a:r>
              <a:rPr lang="en-US" b="1" dirty="0"/>
              <a:t>Contributions</a:t>
            </a:r>
          </a:p>
          <a:p>
            <a:pPr lvl="1"/>
            <a:r>
              <a:rPr lang="en-US" dirty="0"/>
              <a:t>First empirical study in this domain.</a:t>
            </a:r>
          </a:p>
          <a:p>
            <a:pPr lvl="1"/>
            <a:r>
              <a:rPr lang="en-US" dirty="0"/>
              <a:t>Proposing new design principles for safer VR spaces.</a:t>
            </a:r>
          </a:p>
        </p:txBody>
      </p:sp>
    </p:spTree>
    <p:extLst>
      <p:ext uri="{BB962C8B-B14F-4D97-AF65-F5344CB8AC3E}">
        <p14:creationId xmlns:p14="http://schemas.microsoft.com/office/powerpoint/2010/main" val="33911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C089-8E0B-9C9A-71C5-EF50AD2F14B2}"/>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AE5F1819-8BAF-AF03-DB1F-172E9D58CE5C}"/>
              </a:ext>
            </a:extLst>
          </p:cNvPr>
          <p:cNvSpPr>
            <a:spLocks noGrp="1"/>
          </p:cNvSpPr>
          <p:nvPr>
            <p:ph idx="1"/>
          </p:nvPr>
        </p:nvSpPr>
        <p:spPr/>
        <p:txBody>
          <a:bodyPr>
            <a:normAutofit/>
          </a:bodyPr>
          <a:lstStyle/>
          <a:p>
            <a:r>
              <a:rPr lang="en-US" sz="2000" b="1" i="0" u="none" strike="noStrike" baseline="0" dirty="0">
                <a:solidFill>
                  <a:srgbClr val="000000"/>
                </a:solidFill>
                <a:latin typeface="Linux Libertine T"/>
              </a:rPr>
              <a:t>RQ1: What are the perceived opportunities and limitations for AI-based moderation to address emergent harassment in social VR, especially in comparison to traditional human-based moderation? </a:t>
            </a:r>
            <a:endParaRPr lang="en-US" sz="2000" b="0" i="0" u="none" strike="noStrike" baseline="0" dirty="0">
              <a:solidFill>
                <a:srgbClr val="000000"/>
              </a:solidFill>
              <a:latin typeface="Linux Libertine T"/>
            </a:endParaRPr>
          </a:p>
          <a:p>
            <a:r>
              <a:rPr lang="en-US" sz="2000" b="1" i="0" u="none" strike="noStrike" baseline="0" dirty="0">
                <a:solidFill>
                  <a:srgbClr val="000000"/>
                </a:solidFill>
                <a:latin typeface="Linux Libertine T"/>
              </a:rPr>
              <a:t>RQ2: How can we design future AI moderators to enhance such opportunities and address limitations to better prevent emergent harassment in social VR? </a:t>
            </a:r>
            <a:endParaRPr lang="en-US" sz="3200" dirty="0"/>
          </a:p>
        </p:txBody>
      </p:sp>
    </p:spTree>
    <p:extLst>
      <p:ext uri="{BB962C8B-B14F-4D97-AF65-F5344CB8AC3E}">
        <p14:creationId xmlns:p14="http://schemas.microsoft.com/office/powerpoint/2010/main" val="105262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7842-E798-43CD-EE07-F521A0E73FFB}"/>
              </a:ext>
            </a:extLst>
          </p:cNvPr>
          <p:cNvSpPr>
            <a:spLocks noGrp="1"/>
          </p:cNvSpPr>
          <p:nvPr>
            <p:ph type="title"/>
          </p:nvPr>
        </p:nvSpPr>
        <p:spPr>
          <a:xfrm>
            <a:off x="333554" y="201223"/>
            <a:ext cx="11524891" cy="1325563"/>
          </a:xfrm>
        </p:spPr>
        <p:txBody>
          <a:bodyPr>
            <a:normAutofit/>
          </a:bodyPr>
          <a:lstStyle/>
          <a:p>
            <a:r>
              <a:rPr lang="en-US" sz="4000" dirty="0"/>
              <a:t>Content Moderation for Managing Online Harassment</a:t>
            </a:r>
          </a:p>
        </p:txBody>
      </p:sp>
      <p:sp>
        <p:nvSpPr>
          <p:cNvPr id="3" name="Content Placeholder 2">
            <a:extLst>
              <a:ext uri="{FF2B5EF4-FFF2-40B4-BE49-F238E27FC236}">
                <a16:creationId xmlns:a16="http://schemas.microsoft.com/office/drawing/2014/main" id="{88572C54-3203-715A-9660-92BAA592AB49}"/>
              </a:ext>
            </a:extLst>
          </p:cNvPr>
          <p:cNvSpPr>
            <a:spLocks noGrp="1"/>
          </p:cNvSpPr>
          <p:nvPr>
            <p:ph idx="1"/>
          </p:nvPr>
        </p:nvSpPr>
        <p:spPr>
          <a:xfrm>
            <a:off x="838200" y="1394304"/>
            <a:ext cx="10515600" cy="4351338"/>
          </a:xfrm>
        </p:spPr>
        <p:txBody>
          <a:bodyPr>
            <a:normAutofit fontScale="70000" lnSpcReduction="20000"/>
          </a:bodyPr>
          <a:lstStyle/>
          <a:p>
            <a:r>
              <a:rPr lang="en-US" dirty="0"/>
              <a:t>Content Moderation &amp; Online Harassment: </a:t>
            </a:r>
          </a:p>
          <a:p>
            <a:pPr lvl="1"/>
            <a:r>
              <a:rPr lang="en-US" dirty="0"/>
              <a:t>Harassment affects well-being; numerous strategies, developed to protect users across diverse platforms.</a:t>
            </a:r>
          </a:p>
          <a:p>
            <a:r>
              <a:rPr lang="en-US" dirty="0"/>
              <a:t>Human-Based Moderation: </a:t>
            </a:r>
          </a:p>
          <a:p>
            <a:pPr lvl="1"/>
            <a:r>
              <a:rPr lang="en-US" dirty="0"/>
              <a:t>Employs human understanding for nuanced content evaluation, but faces challenges like biases, mental fatigue, and issues of scalability. Community-driven efforts attempt to address some of these shortcomings.</a:t>
            </a:r>
          </a:p>
          <a:p>
            <a:r>
              <a:rPr lang="en-US" dirty="0"/>
              <a:t>AI-Based Moderation: </a:t>
            </a:r>
          </a:p>
          <a:p>
            <a:pPr lvl="1"/>
            <a:r>
              <a:rPr lang="en-US" dirty="0"/>
              <a:t>Incorporates machine learning to monitor online spaces and address harassment through keyword filtering and natural language processing. Offers scalability and computational power, allowing human moderators to tackle complex issues.</a:t>
            </a:r>
          </a:p>
          <a:p>
            <a:r>
              <a:rPr lang="en-US" dirty="0"/>
              <a:t>Challenges with AI Moderation: </a:t>
            </a:r>
          </a:p>
          <a:p>
            <a:pPr lvl="1"/>
            <a:r>
              <a:rPr lang="en-US" dirty="0"/>
              <a:t>Often lacks context discernment, may show biases against marginalized groups, and lacks transparency in decision-making processes.</a:t>
            </a:r>
          </a:p>
          <a:p>
            <a:r>
              <a:rPr lang="en-US" dirty="0"/>
              <a:t>Future of Moderation: </a:t>
            </a:r>
          </a:p>
          <a:p>
            <a:pPr lvl="1"/>
            <a:r>
              <a:rPr lang="en-US" dirty="0"/>
              <a:t>While AI-based moderation has limitations, its potential and computational prowess make it essential for tackling online harassment, especially in evolving spaces like social VR</a:t>
            </a:r>
          </a:p>
        </p:txBody>
      </p:sp>
    </p:spTree>
    <p:extLst>
      <p:ext uri="{BB962C8B-B14F-4D97-AF65-F5344CB8AC3E}">
        <p14:creationId xmlns:p14="http://schemas.microsoft.com/office/powerpoint/2010/main" val="225244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7842-E798-43CD-EE07-F521A0E73FFB}"/>
              </a:ext>
            </a:extLst>
          </p:cNvPr>
          <p:cNvSpPr>
            <a:spLocks noGrp="1"/>
          </p:cNvSpPr>
          <p:nvPr>
            <p:ph type="title"/>
          </p:nvPr>
        </p:nvSpPr>
        <p:spPr>
          <a:xfrm>
            <a:off x="333554" y="201223"/>
            <a:ext cx="11524891" cy="1325563"/>
          </a:xfrm>
        </p:spPr>
        <p:txBody>
          <a:bodyPr>
            <a:normAutofit/>
          </a:bodyPr>
          <a:lstStyle/>
          <a:p>
            <a:r>
              <a:rPr lang="en-US" sz="4000" dirty="0"/>
              <a:t>Existing Moderation Efforts in Social VR</a:t>
            </a:r>
          </a:p>
        </p:txBody>
      </p:sp>
      <p:sp>
        <p:nvSpPr>
          <p:cNvPr id="3" name="Content Placeholder 2">
            <a:extLst>
              <a:ext uri="{FF2B5EF4-FFF2-40B4-BE49-F238E27FC236}">
                <a16:creationId xmlns:a16="http://schemas.microsoft.com/office/drawing/2014/main" id="{88572C54-3203-715A-9660-92BAA592AB49}"/>
              </a:ext>
            </a:extLst>
          </p:cNvPr>
          <p:cNvSpPr>
            <a:spLocks noGrp="1"/>
          </p:cNvSpPr>
          <p:nvPr>
            <p:ph idx="1"/>
          </p:nvPr>
        </p:nvSpPr>
        <p:spPr>
          <a:xfrm>
            <a:off x="838200" y="1394304"/>
            <a:ext cx="10515600" cy="4351338"/>
          </a:xfrm>
        </p:spPr>
        <p:txBody>
          <a:bodyPr>
            <a:normAutofit fontScale="55000" lnSpcReduction="20000"/>
          </a:bodyPr>
          <a:lstStyle/>
          <a:p>
            <a:r>
              <a:rPr lang="en-US" dirty="0"/>
              <a:t>Moderation Efforts by Major Platforms: </a:t>
            </a:r>
          </a:p>
          <a:p>
            <a:pPr lvl="1"/>
            <a:r>
              <a:rPr lang="en-US" dirty="0" err="1"/>
              <a:t>VRChat</a:t>
            </a:r>
            <a:r>
              <a:rPr lang="en-US" dirty="0"/>
              <a:t>, </a:t>
            </a:r>
            <a:r>
              <a:rPr lang="en-US" dirty="0" err="1"/>
              <a:t>AltspaceVR</a:t>
            </a:r>
            <a:r>
              <a:rPr lang="en-US" dirty="0"/>
              <a:t>, and Meta Horizon Worlds have implemented community guidelines, penalty enforcement policies, and moderation pipelines to tackle harassment, but with varying success.</a:t>
            </a:r>
          </a:p>
          <a:p>
            <a:r>
              <a:rPr lang="en-US" dirty="0"/>
              <a:t>Community Guidelines and Punishments: </a:t>
            </a:r>
          </a:p>
          <a:p>
            <a:pPr lvl="1"/>
            <a:r>
              <a:rPr lang="en-US" dirty="0"/>
              <a:t>These platforms explicitly list behaviors deemed inappropriate/harassing, such as:</a:t>
            </a:r>
          </a:p>
          <a:p>
            <a:pPr lvl="2"/>
            <a:r>
              <a:rPr lang="en-US" dirty="0"/>
              <a:t> hate speech</a:t>
            </a:r>
          </a:p>
          <a:p>
            <a:pPr lvl="2"/>
            <a:r>
              <a:rPr lang="en-US" dirty="0" err="1"/>
              <a:t>Doxxing</a:t>
            </a:r>
            <a:endParaRPr lang="en-US" dirty="0"/>
          </a:p>
          <a:p>
            <a:pPr lvl="2"/>
            <a:r>
              <a:rPr lang="en-US" dirty="0"/>
              <a:t>Invading personal space</a:t>
            </a:r>
          </a:p>
          <a:p>
            <a:pPr lvl="2"/>
            <a:r>
              <a:rPr lang="en-US" dirty="0"/>
              <a:t>promoting violence</a:t>
            </a:r>
          </a:p>
          <a:p>
            <a:pPr lvl="2"/>
            <a:r>
              <a:rPr lang="en-US" dirty="0"/>
              <a:t>Explicit content</a:t>
            </a:r>
          </a:p>
          <a:p>
            <a:pPr lvl="2"/>
            <a:r>
              <a:rPr lang="en-US" dirty="0"/>
              <a:t>impersonating employees</a:t>
            </a:r>
          </a:p>
          <a:p>
            <a:r>
              <a:rPr lang="en-US" dirty="0"/>
              <a:t>Human-Based Moderation Pipeline: </a:t>
            </a:r>
          </a:p>
          <a:p>
            <a:pPr lvl="1"/>
            <a:r>
              <a:rPr lang="en-US" dirty="0"/>
              <a:t>Moderation primarily involves human-based processes, with the responsibility often placed on individual users and community leaders. Platforms generally play an ambiguous role, sometimes being perceived as unresponsive.</a:t>
            </a:r>
          </a:p>
          <a:p>
            <a:r>
              <a:rPr lang="en-US" dirty="0"/>
              <a:t>User-Driven Moderation Tools: </a:t>
            </a:r>
          </a:p>
          <a:p>
            <a:pPr lvl="1"/>
            <a:r>
              <a:rPr lang="en-US" dirty="0" err="1"/>
              <a:t>VRChat</a:t>
            </a:r>
            <a:r>
              <a:rPr lang="en-US" dirty="0"/>
              <a:t> requires individual reporting</a:t>
            </a:r>
          </a:p>
          <a:p>
            <a:pPr lvl="1"/>
            <a:r>
              <a:rPr lang="en-US" dirty="0" err="1"/>
              <a:t>AltspaceVR</a:t>
            </a:r>
            <a:r>
              <a:rPr lang="en-US" dirty="0"/>
              <a:t> provides tools for hosts to moderate their spaces</a:t>
            </a:r>
          </a:p>
          <a:p>
            <a:pPr lvl="1"/>
            <a:r>
              <a:rPr lang="en-US" dirty="0"/>
              <a:t>Meta Horizon Worlds offers features like "Poll to Remove”</a:t>
            </a:r>
          </a:p>
          <a:p>
            <a:r>
              <a:rPr lang="en-US" dirty="0"/>
              <a:t>Exploring New Approaches: </a:t>
            </a:r>
          </a:p>
          <a:p>
            <a:pPr lvl="1"/>
            <a:r>
              <a:rPr lang="en-US" dirty="0"/>
              <a:t>There's a need to investigate alternative approaches, like AI-based moderation, to protect users without creating unequal burdens and power dynamics. </a:t>
            </a:r>
          </a:p>
        </p:txBody>
      </p:sp>
    </p:spTree>
    <p:extLst>
      <p:ext uri="{BB962C8B-B14F-4D97-AF65-F5344CB8AC3E}">
        <p14:creationId xmlns:p14="http://schemas.microsoft.com/office/powerpoint/2010/main" val="86084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7842-E798-43CD-EE07-F521A0E73FFB}"/>
              </a:ext>
            </a:extLst>
          </p:cNvPr>
          <p:cNvSpPr>
            <a:spLocks noGrp="1"/>
          </p:cNvSpPr>
          <p:nvPr>
            <p:ph type="title"/>
          </p:nvPr>
        </p:nvSpPr>
        <p:spPr>
          <a:xfrm>
            <a:off x="333554" y="201223"/>
            <a:ext cx="11524891" cy="1325563"/>
          </a:xfrm>
        </p:spPr>
        <p:txBody>
          <a:bodyPr>
            <a:normAutofit/>
          </a:bodyPr>
          <a:lstStyle/>
          <a:p>
            <a:r>
              <a:rPr lang="en-US" sz="4000" dirty="0"/>
              <a:t>METHODS</a:t>
            </a:r>
          </a:p>
        </p:txBody>
      </p:sp>
      <p:sp>
        <p:nvSpPr>
          <p:cNvPr id="3" name="Content Placeholder 2">
            <a:extLst>
              <a:ext uri="{FF2B5EF4-FFF2-40B4-BE49-F238E27FC236}">
                <a16:creationId xmlns:a16="http://schemas.microsoft.com/office/drawing/2014/main" id="{88572C54-3203-715A-9660-92BAA592AB49}"/>
              </a:ext>
            </a:extLst>
          </p:cNvPr>
          <p:cNvSpPr>
            <a:spLocks noGrp="1"/>
          </p:cNvSpPr>
          <p:nvPr>
            <p:ph idx="1"/>
          </p:nvPr>
        </p:nvSpPr>
        <p:spPr>
          <a:xfrm>
            <a:off x="838200" y="1394304"/>
            <a:ext cx="10515600" cy="4351338"/>
          </a:xfrm>
        </p:spPr>
        <p:txBody>
          <a:bodyPr>
            <a:noAutofit/>
          </a:bodyPr>
          <a:lstStyle/>
          <a:p>
            <a:r>
              <a:rPr lang="en-US" sz="1200" b="1" dirty="0"/>
              <a:t>Recruitment and Demographics:</a:t>
            </a:r>
          </a:p>
          <a:p>
            <a:pPr marL="857250" lvl="1"/>
            <a:r>
              <a:rPr lang="en-US" sz="1200" dirty="0"/>
              <a:t>39 participants were interviewed, mostly from the U.S., with diverse gender identities, racial backgrounds, and sexual identities.</a:t>
            </a:r>
          </a:p>
          <a:p>
            <a:pPr marL="857250" lvl="1"/>
            <a:r>
              <a:rPr lang="en-US" sz="1200" dirty="0"/>
              <a:t>Most participants are users of popular VR platforms like VR Chat, </a:t>
            </a:r>
            <a:r>
              <a:rPr lang="en-US" sz="1200" dirty="0" err="1"/>
              <a:t>AltspaceVR</a:t>
            </a:r>
            <a:r>
              <a:rPr lang="en-US" sz="1200" dirty="0"/>
              <a:t>, and Meta Horizon.</a:t>
            </a:r>
          </a:p>
          <a:p>
            <a:pPr marL="857250" lvl="1"/>
            <a:r>
              <a:rPr lang="en-US" sz="1200" dirty="0"/>
              <a:t>The average participant age is 25.62 years, and they've engaged in social VR for an average of 2 years and 3 months.</a:t>
            </a:r>
          </a:p>
          <a:p>
            <a:pPr marL="857250" lvl="1"/>
            <a:r>
              <a:rPr lang="en-US" sz="1200" dirty="0"/>
              <a:t>While a few participants have tech-related occupations or studies, most don’t have experience in building or developing AI technology, offering a unique perspective on AI-based moderation based on user experience.</a:t>
            </a:r>
          </a:p>
          <a:p>
            <a:r>
              <a:rPr lang="en-US" sz="1200" b="1" dirty="0"/>
              <a:t>Interview Methodology:</a:t>
            </a:r>
          </a:p>
          <a:p>
            <a:pPr marL="857250" lvl="1"/>
            <a:r>
              <a:rPr lang="en-US" sz="1200" dirty="0"/>
              <a:t>39 semi-structured in-depth interviews were conducted via Discord or Zoom based on participant preference to ensure privacy.</a:t>
            </a:r>
          </a:p>
          <a:p>
            <a:pPr marL="857250" lvl="1"/>
            <a:r>
              <a:rPr lang="en-US" sz="1200" dirty="0"/>
              <a:t>Interviews began with introductions and demographic questions and transitioned to questions about AI moderation in social VR, exploring feelings, trust, fairness, effectiveness, and empathy related to AI vs. human moderation.</a:t>
            </a:r>
          </a:p>
          <a:p>
            <a:r>
              <a:rPr lang="en-US" sz="1200" b="1" dirty="0"/>
              <a:t>Data Analysis Process:</a:t>
            </a:r>
          </a:p>
          <a:p>
            <a:pPr marL="857250" lvl="1"/>
            <a:r>
              <a:rPr lang="en-US" sz="1200" dirty="0"/>
              <a:t>Recorded interviews were transcribed and organized within spreadsheets.</a:t>
            </a:r>
          </a:p>
          <a:p>
            <a:pPr marL="857250" lvl="1"/>
            <a:r>
              <a:rPr lang="en-US" sz="1200" dirty="0"/>
              <a:t>Qualitative analysis was utilized to interpret participant experiences, focusing on their perceptions and expectations about AI-based moderation in social VR.</a:t>
            </a:r>
          </a:p>
          <a:p>
            <a:pPr marL="857250" lvl="1"/>
            <a:r>
              <a:rPr lang="en-US" sz="1200" dirty="0"/>
              <a:t>The analysis involved open coding, refining themes, and collaborative discussions among authors.</a:t>
            </a:r>
          </a:p>
          <a:p>
            <a:r>
              <a:rPr lang="en-US" sz="1200" b="1" dirty="0"/>
              <a:t>Research Objective:</a:t>
            </a:r>
          </a:p>
          <a:p>
            <a:pPr marL="857250" lvl="1"/>
            <a:r>
              <a:rPr lang="en-US" sz="1200" dirty="0"/>
              <a:t>The primary aim was to understand perceptions and recommendations regarding the use of AI-based moderation to address harassment in social VR, especially in comparison to human-based moderation.</a:t>
            </a:r>
          </a:p>
        </p:txBody>
      </p:sp>
    </p:spTree>
    <p:extLst>
      <p:ext uri="{BB962C8B-B14F-4D97-AF65-F5344CB8AC3E}">
        <p14:creationId xmlns:p14="http://schemas.microsoft.com/office/powerpoint/2010/main" val="184183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0B7A-8D99-28E8-5190-19AD5E44DCF4}"/>
              </a:ext>
            </a:extLst>
          </p:cNvPr>
          <p:cNvSpPr>
            <a:spLocks noGrp="1"/>
          </p:cNvSpPr>
          <p:nvPr>
            <p:ph type="ctrTitle"/>
          </p:nvPr>
        </p:nvSpPr>
        <p:spPr/>
        <p:txBody>
          <a:bodyPr/>
          <a:lstStyle/>
          <a:p>
            <a:r>
              <a:rPr lang="en-US" dirty="0"/>
              <a:t>Findings</a:t>
            </a:r>
          </a:p>
        </p:txBody>
      </p:sp>
    </p:spTree>
    <p:extLst>
      <p:ext uri="{BB962C8B-B14F-4D97-AF65-F5344CB8AC3E}">
        <p14:creationId xmlns:p14="http://schemas.microsoft.com/office/powerpoint/2010/main" val="118369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922A-3AF1-0A93-4560-D7072F575F8F}"/>
              </a:ext>
            </a:extLst>
          </p:cNvPr>
          <p:cNvSpPr>
            <a:spLocks noGrp="1"/>
          </p:cNvSpPr>
          <p:nvPr>
            <p:ph type="title"/>
          </p:nvPr>
        </p:nvSpPr>
        <p:spPr/>
        <p:txBody>
          <a:bodyPr>
            <a:noAutofit/>
          </a:bodyPr>
          <a:lstStyle/>
          <a:p>
            <a:r>
              <a:rPr lang="en-US" sz="2800" b="1" dirty="0"/>
              <a:t>RQ1: Perceived </a:t>
            </a:r>
            <a:r>
              <a:rPr lang="en-US" sz="2800" b="1" u="sng" dirty="0"/>
              <a:t>Opportunities and Limitations </a:t>
            </a:r>
            <a:r>
              <a:rPr lang="en-US" sz="2800" b="1" dirty="0"/>
              <a:t>of AI-Based Moderation </a:t>
            </a:r>
            <a:r>
              <a:rPr lang="en-US" sz="2800" dirty="0"/>
              <a:t>to Manage Harassment in Social VR vs. Human-Based Moderation</a:t>
            </a:r>
          </a:p>
        </p:txBody>
      </p:sp>
      <p:sp>
        <p:nvSpPr>
          <p:cNvPr id="3" name="Content Placeholder 2">
            <a:extLst>
              <a:ext uri="{FF2B5EF4-FFF2-40B4-BE49-F238E27FC236}">
                <a16:creationId xmlns:a16="http://schemas.microsoft.com/office/drawing/2014/main" id="{D290C529-6541-731A-0C83-4C18C15B35AD}"/>
              </a:ext>
            </a:extLst>
          </p:cNvPr>
          <p:cNvSpPr>
            <a:spLocks noGrp="1"/>
          </p:cNvSpPr>
          <p:nvPr>
            <p:ph idx="1"/>
          </p:nvPr>
        </p:nvSpPr>
        <p:spPr>
          <a:xfrm>
            <a:off x="838200" y="1825625"/>
            <a:ext cx="10515600" cy="1603375"/>
          </a:xfrm>
        </p:spPr>
        <p:txBody>
          <a:bodyPr>
            <a:normAutofit/>
          </a:bodyPr>
          <a:lstStyle/>
          <a:p>
            <a:pPr marL="628650" indent="-457200">
              <a:lnSpc>
                <a:spcPct val="70000"/>
              </a:lnSpc>
              <a:buFont typeface="+mj-lt"/>
              <a:buAutoNum type="arabicPeriod"/>
            </a:pPr>
            <a:r>
              <a:rPr lang="en-US" sz="1900" dirty="0"/>
              <a:t>AI-based moderation helps make consistent judgements regarding harassment in social VR (4.1.1)</a:t>
            </a:r>
          </a:p>
          <a:p>
            <a:pPr marL="628650" indent="-457200">
              <a:lnSpc>
                <a:spcPct val="70000"/>
              </a:lnSpc>
              <a:buFont typeface="+mj-lt"/>
              <a:buAutoNum type="arabicPeriod"/>
            </a:pPr>
            <a:r>
              <a:rPr lang="en-US" sz="1900" dirty="0"/>
              <a:t>AI-based moderation effectively manages social VR harassment in real time and at a large scale but still shows some technical limitations to address new forms of harassment (4.1.2)</a:t>
            </a:r>
          </a:p>
          <a:p>
            <a:pPr marL="628650" indent="-457200">
              <a:lnSpc>
                <a:spcPct val="70000"/>
              </a:lnSpc>
              <a:buFont typeface="+mj-lt"/>
              <a:buAutoNum type="arabicPeriod"/>
            </a:pPr>
            <a:r>
              <a:rPr lang="en-US" sz="1900" dirty="0"/>
              <a:t>AI-based moderation overcomes potential subjective biases of individual human moderators but may introduce new equality limitation. (4.1.3)</a:t>
            </a:r>
          </a:p>
        </p:txBody>
      </p:sp>
    </p:spTree>
    <p:extLst>
      <p:ext uri="{BB962C8B-B14F-4D97-AF65-F5344CB8AC3E}">
        <p14:creationId xmlns:p14="http://schemas.microsoft.com/office/powerpoint/2010/main" val="247119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922A-3AF1-0A93-4560-D7072F575F8F}"/>
              </a:ext>
            </a:extLst>
          </p:cNvPr>
          <p:cNvSpPr>
            <a:spLocks noGrp="1"/>
          </p:cNvSpPr>
          <p:nvPr>
            <p:ph type="title"/>
          </p:nvPr>
        </p:nvSpPr>
        <p:spPr/>
        <p:txBody>
          <a:bodyPr>
            <a:noAutofit/>
          </a:bodyPr>
          <a:lstStyle/>
          <a:p>
            <a:r>
              <a:rPr lang="en-US" sz="2800" dirty="0"/>
              <a:t>AI-based moderation helps make consistent judgements regarding harassment in social VR (4.1.1)</a:t>
            </a:r>
          </a:p>
        </p:txBody>
      </p:sp>
      <p:sp>
        <p:nvSpPr>
          <p:cNvPr id="3" name="Content Placeholder 2">
            <a:extLst>
              <a:ext uri="{FF2B5EF4-FFF2-40B4-BE49-F238E27FC236}">
                <a16:creationId xmlns:a16="http://schemas.microsoft.com/office/drawing/2014/main" id="{D290C529-6541-731A-0C83-4C18C15B35AD}"/>
              </a:ext>
            </a:extLst>
          </p:cNvPr>
          <p:cNvSpPr>
            <a:spLocks noGrp="1"/>
          </p:cNvSpPr>
          <p:nvPr>
            <p:ph idx="1"/>
          </p:nvPr>
        </p:nvSpPr>
        <p:spPr/>
        <p:txBody>
          <a:bodyPr>
            <a:normAutofit fontScale="85000" lnSpcReduction="20000"/>
          </a:bodyPr>
          <a:lstStyle/>
          <a:p>
            <a:r>
              <a:rPr lang="en-US" sz="2400" b="1" dirty="0"/>
              <a:t>Consistency and Predictability:</a:t>
            </a:r>
          </a:p>
          <a:p>
            <a:pPr marL="857250" lvl="1"/>
            <a:r>
              <a:rPr lang="en-US" dirty="0"/>
              <a:t>AI-based moderation offers more consistent judgements because it operates based on predefined codes and algorithms.</a:t>
            </a:r>
          </a:p>
          <a:p>
            <a:pPr marL="857250" lvl="1"/>
            <a:r>
              <a:rPr lang="en-US" dirty="0"/>
              <a:t>Unlike humans, who have varied definitions and experiences with harassment, AI ensures uniformity and routine in handling harassment cases.</a:t>
            </a:r>
          </a:p>
          <a:p>
            <a:r>
              <a:rPr lang="en-US" sz="2400" b="1" dirty="0"/>
              <a:t>Human Unpredictability:</a:t>
            </a:r>
          </a:p>
          <a:p>
            <a:pPr marL="857250" lvl="1"/>
            <a:r>
              <a:rPr lang="en-US" dirty="0"/>
              <a:t>Human moderators are viewed as unpredictable, with varied definitions and responses to harassment, leading to potential inconsistencies in moderating social VR.</a:t>
            </a:r>
          </a:p>
          <a:p>
            <a:r>
              <a:rPr lang="en-US" sz="2400" b="1" dirty="0"/>
              <a:t>AI's Challenge in Contextual Interpretation Limitation:</a:t>
            </a:r>
          </a:p>
          <a:p>
            <a:pPr marL="857250" lvl="1"/>
            <a:r>
              <a:rPr lang="en-US" dirty="0"/>
              <a:t>AI systems risk adopting a "one-size-fits-all" approach, potentially lacking the nuanced understanding of sociocultural contexts.</a:t>
            </a:r>
          </a:p>
          <a:p>
            <a:pPr marL="857250" lvl="1"/>
            <a:r>
              <a:rPr lang="en-US" dirty="0"/>
              <a:t>Examples include misinterpreting jokes between friends as harassment or failing to distinguish between inappropriate nudity and artistic nudity.</a:t>
            </a:r>
          </a:p>
          <a:p>
            <a:r>
              <a:rPr lang="en-US" sz="2400" b="1" dirty="0"/>
              <a:t>Distinguishing Malicious from Unintentional Harassment:</a:t>
            </a:r>
          </a:p>
          <a:p>
            <a:pPr marL="857250" lvl="1"/>
            <a:r>
              <a:rPr lang="en-US" dirty="0"/>
              <a:t>AI's consistency can be a double-edged sword; it might fail to differentiate unintentional harassment from malicious intent, leading to potentially unwarranted punitive actions.</a:t>
            </a:r>
          </a:p>
          <a:p>
            <a:endParaRPr lang="en-US" dirty="0"/>
          </a:p>
        </p:txBody>
      </p:sp>
    </p:spTree>
    <p:extLst>
      <p:ext uri="{BB962C8B-B14F-4D97-AF65-F5344CB8AC3E}">
        <p14:creationId xmlns:p14="http://schemas.microsoft.com/office/powerpoint/2010/main" val="1253667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1920</Words>
  <Application>Microsoft Office PowerPoint</Application>
  <PresentationFormat>Widescreen</PresentationFormat>
  <Paragraphs>150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Linux Libertine T</vt:lpstr>
      <vt:lpstr>Arial</vt:lpstr>
      <vt:lpstr>Calibri</vt:lpstr>
      <vt:lpstr>Calibri Light</vt:lpstr>
      <vt:lpstr>Office Theme</vt:lpstr>
      <vt:lpstr>Towards Leveraging AI-based Moderation to Address Emergent Harassment in Social Virtual Reality</vt:lpstr>
      <vt:lpstr>Intro</vt:lpstr>
      <vt:lpstr>Research Questions</vt:lpstr>
      <vt:lpstr>Content Moderation for Managing Online Harassment</vt:lpstr>
      <vt:lpstr>Existing Moderation Efforts in Social VR</vt:lpstr>
      <vt:lpstr>METHODS</vt:lpstr>
      <vt:lpstr>Findings</vt:lpstr>
      <vt:lpstr>RQ1: Perceived Opportunities and Limitations of AI-Based Moderation to Manage Harassment in Social VR vs. Human-Based Moderation</vt:lpstr>
      <vt:lpstr>AI-based moderation helps make consistent judgements regarding harassment in social VR (4.1.1)</vt:lpstr>
      <vt:lpstr>AI-based moderation effectively manages social VR harassment in real time and at a large scale but still shows some technical limitations to address new forms of harassment (4.1.2)</vt:lpstr>
      <vt:lpstr>AI-based moderation overcomes potential subjective biases of individual human moderators but may introduce new equality limitation. (4.1.3)</vt:lpstr>
      <vt:lpstr>RQ2: Envisioning's for Overcoming Limitations of AI-based Moderation to Address Social VR Harassment</vt:lpstr>
      <vt:lpstr>User-human-AI collaboration as a Comprehensive Approach for Improving AI-Based Moderation to Address Social VR Harassment </vt:lpstr>
      <vt:lpstr>Leveraging Code Source Transparency and User-Controlled Creative Customization of AI Moderators to Address AI’s Equality Limitation </vt:lpstr>
      <vt:lpstr>Design Principles –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Adam Hooker</dc:creator>
  <cp:lastModifiedBy>Adam Hooker</cp:lastModifiedBy>
  <cp:revision>2</cp:revision>
  <dcterms:created xsi:type="dcterms:W3CDTF">2023-08-21T14:29:32Z</dcterms:created>
  <dcterms:modified xsi:type="dcterms:W3CDTF">2023-08-23T14:43:38Z</dcterms:modified>
</cp:coreProperties>
</file>