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79" r:id="rId4"/>
    <p:sldId id="276" r:id="rId5"/>
    <p:sldId id="258" r:id="rId6"/>
    <p:sldId id="259" r:id="rId7"/>
    <p:sldId id="268" r:id="rId8"/>
    <p:sldId id="280" r:id="rId9"/>
    <p:sldId id="267" r:id="rId10"/>
    <p:sldId id="260" r:id="rId11"/>
    <p:sldId id="266" r:id="rId12"/>
    <p:sldId id="262" r:id="rId13"/>
    <p:sldId id="264" r:id="rId14"/>
    <p:sldId id="269" r:id="rId15"/>
    <p:sldId id="263" r:id="rId16"/>
    <p:sldId id="270" r:id="rId17"/>
    <p:sldId id="271" r:id="rId18"/>
    <p:sldId id="272" r:id="rId19"/>
    <p:sldId id="273" r:id="rId20"/>
    <p:sldId id="274" r:id="rId21"/>
    <p:sldId id="275" r:id="rId22"/>
    <p:sldId id="281" r:id="rId23"/>
    <p:sldId id="265" r:id="rId24"/>
    <p:sldId id="2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82" autoAdjust="0"/>
    <p:restoredTop sz="89709" autoAdjust="0"/>
  </p:normalViewPr>
  <p:slideViewPr>
    <p:cSldViewPr snapToGrid="0">
      <p:cViewPr varScale="1">
        <p:scale>
          <a:sx n="99" d="100"/>
          <a:sy n="99"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BC886-98D7-4099-9575-176C7AE6FBF3}"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B17CA-F7E8-4363-B2BD-A7A7B87623C3}" type="slidenum">
              <a:rPr lang="en-US" smtClean="0"/>
              <a:t>‹#›</a:t>
            </a:fld>
            <a:endParaRPr lang="en-US"/>
          </a:p>
        </p:txBody>
      </p:sp>
    </p:spTree>
    <p:extLst>
      <p:ext uri="{BB962C8B-B14F-4D97-AF65-F5344CB8AC3E}">
        <p14:creationId xmlns:p14="http://schemas.microsoft.com/office/powerpoint/2010/main" val="181617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https://www.youtube.com/watch?v=5WIJy0c2LkA</a:t>
            </a:r>
          </a:p>
        </p:txBody>
      </p:sp>
      <p:sp>
        <p:nvSpPr>
          <p:cNvPr id="4" name="Slide Number Placeholder 3"/>
          <p:cNvSpPr>
            <a:spLocks noGrp="1"/>
          </p:cNvSpPr>
          <p:nvPr>
            <p:ph type="sldNum" sz="quarter" idx="5"/>
          </p:nvPr>
        </p:nvSpPr>
        <p:spPr/>
        <p:txBody>
          <a:bodyPr/>
          <a:lstStyle/>
          <a:p>
            <a:fld id="{2D0B17CA-F7E8-4363-B2BD-A7A7B87623C3}" type="slidenum">
              <a:rPr lang="en-US" smtClean="0"/>
              <a:t>1</a:t>
            </a:fld>
            <a:endParaRPr lang="en-US"/>
          </a:p>
        </p:txBody>
      </p:sp>
    </p:spTree>
    <p:extLst>
      <p:ext uri="{BB962C8B-B14F-4D97-AF65-F5344CB8AC3E}">
        <p14:creationId xmlns:p14="http://schemas.microsoft.com/office/powerpoint/2010/main" val="2409691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13</a:t>
            </a:fld>
            <a:endParaRPr lang="en-US"/>
          </a:p>
        </p:txBody>
      </p:sp>
    </p:spTree>
    <p:extLst>
      <p:ext uri="{BB962C8B-B14F-4D97-AF65-F5344CB8AC3E}">
        <p14:creationId xmlns:p14="http://schemas.microsoft.com/office/powerpoint/2010/main" val="4254684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https://arxiv.org/pdf/2209.09513.pdf</a:t>
            </a:r>
          </a:p>
        </p:txBody>
      </p:sp>
      <p:sp>
        <p:nvSpPr>
          <p:cNvPr id="4" name="Slide Number Placeholder 3"/>
          <p:cNvSpPr>
            <a:spLocks noGrp="1"/>
          </p:cNvSpPr>
          <p:nvPr>
            <p:ph type="sldNum" sz="quarter" idx="5"/>
          </p:nvPr>
        </p:nvSpPr>
        <p:spPr/>
        <p:txBody>
          <a:bodyPr/>
          <a:lstStyle/>
          <a:p>
            <a:fld id="{2D0B17CA-F7E8-4363-B2BD-A7A7B87623C3}" type="slidenum">
              <a:rPr lang="en-US" smtClean="0"/>
              <a:t>17</a:t>
            </a:fld>
            <a:endParaRPr lang="en-US"/>
          </a:p>
        </p:txBody>
      </p:sp>
    </p:spTree>
    <p:extLst>
      <p:ext uri="{BB962C8B-B14F-4D97-AF65-F5344CB8AC3E}">
        <p14:creationId xmlns:p14="http://schemas.microsoft.com/office/powerpoint/2010/main" val="2586666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23</a:t>
            </a:fld>
            <a:endParaRPr lang="en-US"/>
          </a:p>
        </p:txBody>
      </p:sp>
    </p:spTree>
    <p:extLst>
      <p:ext uri="{BB962C8B-B14F-4D97-AF65-F5344CB8AC3E}">
        <p14:creationId xmlns:p14="http://schemas.microsoft.com/office/powerpoint/2010/main" val="1998232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24</a:t>
            </a:fld>
            <a:endParaRPr lang="en-US"/>
          </a:p>
        </p:txBody>
      </p:sp>
    </p:spTree>
    <p:extLst>
      <p:ext uri="{BB962C8B-B14F-4D97-AF65-F5344CB8AC3E}">
        <p14:creationId xmlns:p14="http://schemas.microsoft.com/office/powerpoint/2010/main" val="193601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humans we interact with the world through both vision and language.</a:t>
            </a:r>
          </a:p>
        </p:txBody>
      </p:sp>
      <p:sp>
        <p:nvSpPr>
          <p:cNvPr id="4" name="Slide Number Placeholder 3"/>
          <p:cNvSpPr>
            <a:spLocks noGrp="1"/>
          </p:cNvSpPr>
          <p:nvPr>
            <p:ph type="sldNum" sz="quarter" idx="5"/>
          </p:nvPr>
        </p:nvSpPr>
        <p:spPr/>
        <p:txBody>
          <a:bodyPr/>
          <a:lstStyle/>
          <a:p>
            <a:fld id="{2D0B17CA-F7E8-4363-B2BD-A7A7B87623C3}" type="slidenum">
              <a:rPr lang="en-US" smtClean="0"/>
              <a:t>2</a:t>
            </a:fld>
            <a:endParaRPr lang="en-US"/>
          </a:p>
        </p:txBody>
      </p:sp>
    </p:spTree>
    <p:extLst>
      <p:ext uri="{BB962C8B-B14F-4D97-AF65-F5344CB8AC3E}">
        <p14:creationId xmlns:p14="http://schemas.microsoft.com/office/powerpoint/2010/main" val="638531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humans we interact with the world through both vision and language.</a:t>
            </a:r>
          </a:p>
        </p:txBody>
      </p:sp>
      <p:sp>
        <p:nvSpPr>
          <p:cNvPr id="4" name="Slide Number Placeholder 3"/>
          <p:cNvSpPr>
            <a:spLocks noGrp="1"/>
          </p:cNvSpPr>
          <p:nvPr>
            <p:ph type="sldNum" sz="quarter" idx="5"/>
          </p:nvPr>
        </p:nvSpPr>
        <p:spPr/>
        <p:txBody>
          <a:bodyPr/>
          <a:lstStyle/>
          <a:p>
            <a:fld id="{2D0B17CA-F7E8-4363-B2BD-A7A7B87623C3}" type="slidenum">
              <a:rPr lang="en-US" smtClean="0"/>
              <a:t>3</a:t>
            </a:fld>
            <a:endParaRPr lang="en-US"/>
          </a:p>
        </p:txBody>
      </p:sp>
    </p:spTree>
    <p:extLst>
      <p:ext uri="{BB962C8B-B14F-4D97-AF65-F5344CB8AC3E}">
        <p14:creationId xmlns:p14="http://schemas.microsoft.com/office/powerpoint/2010/main" val="1914891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https://medium.com/@veer15/the-hitchhikers-guide-to-ins</a:t>
            </a:r>
          </a:p>
          <a:p>
            <a:r>
              <a:rPr lang="en-US" dirty="0"/>
              <a:t>[2] truction-tuning-large-language-models-d6441dbf1413</a:t>
            </a:r>
          </a:p>
        </p:txBody>
      </p:sp>
      <p:sp>
        <p:nvSpPr>
          <p:cNvPr id="4" name="Slide Number Placeholder 3"/>
          <p:cNvSpPr>
            <a:spLocks noGrp="1"/>
          </p:cNvSpPr>
          <p:nvPr>
            <p:ph type="sldNum" sz="quarter" idx="5"/>
          </p:nvPr>
        </p:nvSpPr>
        <p:spPr/>
        <p:txBody>
          <a:bodyPr/>
          <a:lstStyle/>
          <a:p>
            <a:fld id="{2D0B17CA-F7E8-4363-B2BD-A7A7B87623C3}" type="slidenum">
              <a:rPr lang="en-US" smtClean="0"/>
              <a:t>4</a:t>
            </a:fld>
            <a:endParaRPr lang="en-US"/>
          </a:p>
        </p:txBody>
      </p:sp>
    </p:spTree>
    <p:extLst>
      <p:ext uri="{BB962C8B-B14F-4D97-AF65-F5344CB8AC3E}">
        <p14:creationId xmlns:p14="http://schemas.microsoft.com/office/powerpoint/2010/main" val="974929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Naïve Expansion</a:t>
            </a:r>
            <a:br>
              <a:rPr lang="en-US" dirty="0"/>
            </a:br>
            <a:r>
              <a:rPr lang="en-US" sz="1800" b="0" i="0" u="none" strike="noStrike" baseline="0" dirty="0">
                <a:latin typeface="NimbusRomNo9L-Regu"/>
              </a:rPr>
              <a:t>expand an image-text pair to its instruction-following version</a:t>
            </a:r>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7</a:t>
            </a:fld>
            <a:endParaRPr lang="en-US"/>
          </a:p>
        </p:txBody>
      </p:sp>
    </p:spTree>
    <p:extLst>
      <p:ext uri="{BB962C8B-B14F-4D97-AF65-F5344CB8AC3E}">
        <p14:creationId xmlns:p14="http://schemas.microsoft.com/office/powerpoint/2010/main" val="846134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B17CA-F7E8-4363-B2BD-A7A7B87623C3}" type="slidenum">
              <a:rPr lang="en-US" smtClean="0"/>
              <a:t>9</a:t>
            </a:fld>
            <a:endParaRPr lang="en-US"/>
          </a:p>
        </p:txBody>
      </p:sp>
    </p:spTree>
    <p:extLst>
      <p:ext uri="{BB962C8B-B14F-4D97-AF65-F5344CB8AC3E}">
        <p14:creationId xmlns:p14="http://schemas.microsoft.com/office/powerpoint/2010/main" val="331465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 One example to illustrate the instruction-following data. The top block shows the contexts such as captions and boxes used to prompt GPT, and the bottom block shows the three types of responses. Note that the visual image is not used to prompt GPT, we only show it here as a reference.</a:t>
            </a:r>
          </a:p>
        </p:txBody>
      </p:sp>
      <p:sp>
        <p:nvSpPr>
          <p:cNvPr id="4" name="Slide Number Placeholder 3"/>
          <p:cNvSpPr>
            <a:spLocks noGrp="1"/>
          </p:cNvSpPr>
          <p:nvPr>
            <p:ph type="sldNum" sz="quarter" idx="5"/>
          </p:nvPr>
        </p:nvSpPr>
        <p:spPr/>
        <p:txBody>
          <a:bodyPr/>
          <a:lstStyle/>
          <a:p>
            <a:fld id="{2D0B17CA-F7E8-4363-B2BD-A7A7B87623C3}" type="slidenum">
              <a:rPr lang="en-US" smtClean="0"/>
              <a:t>10</a:t>
            </a:fld>
            <a:endParaRPr lang="en-US"/>
          </a:p>
        </p:txBody>
      </p:sp>
    </p:spTree>
    <p:extLst>
      <p:ext uri="{BB962C8B-B14F-4D97-AF65-F5344CB8AC3E}">
        <p14:creationId xmlns:p14="http://schemas.microsoft.com/office/powerpoint/2010/main" val="282425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types of instruction following data:</a:t>
            </a:r>
            <a:br>
              <a:rPr lang="en-US" dirty="0"/>
            </a:br>
            <a:r>
              <a:rPr lang="en-US" dirty="0"/>
              <a:t>1.) Conversation</a:t>
            </a:r>
          </a:p>
          <a:p>
            <a:r>
              <a:rPr lang="en-US" dirty="0"/>
              <a:t>2.) Detailed Description</a:t>
            </a:r>
          </a:p>
          <a:p>
            <a:r>
              <a:rPr lang="en-US" dirty="0"/>
              <a:t>3.) Complex Reasoning</a:t>
            </a:r>
          </a:p>
        </p:txBody>
      </p:sp>
      <p:sp>
        <p:nvSpPr>
          <p:cNvPr id="4" name="Slide Number Placeholder 3"/>
          <p:cNvSpPr>
            <a:spLocks noGrp="1"/>
          </p:cNvSpPr>
          <p:nvPr>
            <p:ph type="sldNum" sz="quarter" idx="5"/>
          </p:nvPr>
        </p:nvSpPr>
        <p:spPr/>
        <p:txBody>
          <a:bodyPr/>
          <a:lstStyle/>
          <a:p>
            <a:fld id="{2D0B17CA-F7E8-4363-B2BD-A7A7B87623C3}" type="slidenum">
              <a:rPr lang="en-US" smtClean="0"/>
              <a:t>11</a:t>
            </a:fld>
            <a:endParaRPr lang="en-US"/>
          </a:p>
        </p:txBody>
      </p:sp>
    </p:spTree>
    <p:extLst>
      <p:ext uri="{BB962C8B-B14F-4D97-AF65-F5344CB8AC3E}">
        <p14:creationId xmlns:p14="http://schemas.microsoft.com/office/powerpoint/2010/main" val="4293892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there is no image, we can see the model is able to answer questions</a:t>
            </a:r>
          </a:p>
        </p:txBody>
      </p:sp>
      <p:sp>
        <p:nvSpPr>
          <p:cNvPr id="4" name="Slide Number Placeholder 3"/>
          <p:cNvSpPr>
            <a:spLocks noGrp="1"/>
          </p:cNvSpPr>
          <p:nvPr>
            <p:ph type="sldNum" sz="quarter" idx="5"/>
          </p:nvPr>
        </p:nvSpPr>
        <p:spPr/>
        <p:txBody>
          <a:bodyPr/>
          <a:lstStyle/>
          <a:p>
            <a:fld id="{2D0B17CA-F7E8-4363-B2BD-A7A7B87623C3}" type="slidenum">
              <a:rPr lang="en-US" smtClean="0"/>
              <a:t>12</a:t>
            </a:fld>
            <a:endParaRPr lang="en-US"/>
          </a:p>
        </p:txBody>
      </p:sp>
    </p:spTree>
    <p:extLst>
      <p:ext uri="{BB962C8B-B14F-4D97-AF65-F5344CB8AC3E}">
        <p14:creationId xmlns:p14="http://schemas.microsoft.com/office/powerpoint/2010/main" val="28454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A29E-F535-2D45-420A-1C3CEDB6E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139AE3-3335-7810-C31A-1246A45CB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B8283-DC06-16B3-59D4-EF2507BCBC70}"/>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5" name="Footer Placeholder 4">
            <a:extLst>
              <a:ext uri="{FF2B5EF4-FFF2-40B4-BE49-F238E27FC236}">
                <a16:creationId xmlns:a16="http://schemas.microsoft.com/office/drawing/2014/main" id="{8DE97906-161B-072B-7C75-EA8B54DDB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760E0-DED9-639F-75CF-F4347C399C28}"/>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6750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1F20-041A-522F-DEC5-8F99C04EAA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40523F-33A9-EBBF-5D6B-5304F6A39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34B33-DB65-D456-553A-FF7B083A7FCE}"/>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5" name="Footer Placeholder 4">
            <a:extLst>
              <a:ext uri="{FF2B5EF4-FFF2-40B4-BE49-F238E27FC236}">
                <a16:creationId xmlns:a16="http://schemas.microsoft.com/office/drawing/2014/main" id="{0E12CB5E-2776-7288-D153-CACCBE5B7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399DC-4A19-C7D8-53A1-E058633D8F70}"/>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60603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94766-1C0E-DAC9-0ACC-1A0E1D47DB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7636F6-CCD4-6B38-94A5-3FDE0DEF8D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6ED02-180E-C114-6DB4-FADD694F2480}"/>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5" name="Footer Placeholder 4">
            <a:extLst>
              <a:ext uri="{FF2B5EF4-FFF2-40B4-BE49-F238E27FC236}">
                <a16:creationId xmlns:a16="http://schemas.microsoft.com/office/drawing/2014/main" id="{855E77BF-9EDD-FBF2-F579-B5C75EC1D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EF831-F7F6-8981-54C1-6158AC4D8814}"/>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51079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6BD5-77AA-71F8-9560-652C99FE9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E85F7-73FD-BFB4-AB56-C36AC33A2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BDEED-A640-8420-7CF9-69CCEBBA5E5B}"/>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5" name="Footer Placeholder 4">
            <a:extLst>
              <a:ext uri="{FF2B5EF4-FFF2-40B4-BE49-F238E27FC236}">
                <a16:creationId xmlns:a16="http://schemas.microsoft.com/office/drawing/2014/main" id="{90908646-E30D-8E28-EECC-D96DD1DD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1BABD-7933-BD2B-F028-868A7E071EBF}"/>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21737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F189-5467-9856-4E1D-E55A348E9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5E5CA7-1F72-67B1-D3BC-5A1FE8A4E3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D5771B-DFA4-DAF0-2BB8-49EDE7A5607C}"/>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5" name="Footer Placeholder 4">
            <a:extLst>
              <a:ext uri="{FF2B5EF4-FFF2-40B4-BE49-F238E27FC236}">
                <a16:creationId xmlns:a16="http://schemas.microsoft.com/office/drawing/2014/main" id="{C95E04C3-4CC6-DEAD-AA24-EE6788BAB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B1A9A-D0B3-8038-F3EE-49A85067C1A2}"/>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5649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B77D-50A3-070C-F4B6-272182A53E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7ABED7-45D4-E9DF-7BFA-AD09F8798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3A1AC0-1A38-8E1E-56A0-0BF9CDF11F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8A424-6BBC-65F2-5356-1C3293A0AFC9}"/>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6" name="Footer Placeholder 5">
            <a:extLst>
              <a:ext uri="{FF2B5EF4-FFF2-40B4-BE49-F238E27FC236}">
                <a16:creationId xmlns:a16="http://schemas.microsoft.com/office/drawing/2014/main" id="{5C1F87B3-1658-BEED-8323-F040314B3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52319-895F-A1DC-1870-F0A8B81098CB}"/>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62783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C38D-B6A3-1408-693D-4D88F2AC18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1288E3-707A-6325-9640-4A899751E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313238-FDC2-216D-3A51-896CA0A669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7DD32-BA16-8DBD-3D03-03C9C3726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E9B2C-6C08-1004-570C-B9E322337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8DCA7-492C-6B35-B5EF-2053C54F5CD2}"/>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8" name="Footer Placeholder 7">
            <a:extLst>
              <a:ext uri="{FF2B5EF4-FFF2-40B4-BE49-F238E27FC236}">
                <a16:creationId xmlns:a16="http://schemas.microsoft.com/office/drawing/2014/main" id="{226687C9-962F-AB0C-B749-D8B6479166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8CBFE4-ADDA-BEAE-B35E-D91D978B924D}"/>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266747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8FB6-8822-D63F-2BAC-BEE9E759B8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499329-57E3-341F-0B2C-D3535AB6678B}"/>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4" name="Footer Placeholder 3">
            <a:extLst>
              <a:ext uri="{FF2B5EF4-FFF2-40B4-BE49-F238E27FC236}">
                <a16:creationId xmlns:a16="http://schemas.microsoft.com/office/drawing/2014/main" id="{B2278728-82CC-51DF-FA30-A704BEC345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5A745-E368-BB7D-DB4D-E2CB923FBCE4}"/>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40725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32AFBC-86ED-BFE6-9B65-A96EE05A4564}"/>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3" name="Footer Placeholder 2">
            <a:extLst>
              <a:ext uri="{FF2B5EF4-FFF2-40B4-BE49-F238E27FC236}">
                <a16:creationId xmlns:a16="http://schemas.microsoft.com/office/drawing/2014/main" id="{2F6037E4-940E-F3E9-8990-834679EBCB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73826-FA27-4F98-C419-7B093CD19CCF}"/>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290404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355F-34E5-5DF5-D808-7B84F954B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36FD4B-0926-45E0-DBC1-4B264EE7D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B74A11-C1EB-1131-F523-38BF68877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F3E6B-DAE2-FBE6-4BE5-E0CC49DEE424}"/>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6" name="Footer Placeholder 5">
            <a:extLst>
              <a:ext uri="{FF2B5EF4-FFF2-40B4-BE49-F238E27FC236}">
                <a16:creationId xmlns:a16="http://schemas.microsoft.com/office/drawing/2014/main" id="{EE8F9F1B-38E8-1F88-CEAA-5932B5A82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33DA8-F90A-25D4-850F-790ECBF2A77E}"/>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151657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E2FB-E46C-D94D-5DD2-571EDC96B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511EE5-641B-CCEA-103B-B581E89F9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CA547C-EAB0-B7A9-6007-0A08C5C9F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9F877-1A92-8429-587D-4C40EB48DB53}"/>
              </a:ext>
            </a:extLst>
          </p:cNvPr>
          <p:cNvSpPr>
            <a:spLocks noGrp="1"/>
          </p:cNvSpPr>
          <p:nvPr>
            <p:ph type="dt" sz="half" idx="10"/>
          </p:nvPr>
        </p:nvSpPr>
        <p:spPr/>
        <p:txBody>
          <a:bodyPr/>
          <a:lstStyle/>
          <a:p>
            <a:fld id="{AABBA796-BEC2-4A5F-9C57-B38A6F3E6D7F}" type="datetimeFigureOut">
              <a:rPr lang="en-US" smtClean="0"/>
              <a:t>5/7/2024</a:t>
            </a:fld>
            <a:endParaRPr lang="en-US"/>
          </a:p>
        </p:txBody>
      </p:sp>
      <p:sp>
        <p:nvSpPr>
          <p:cNvPr id="6" name="Footer Placeholder 5">
            <a:extLst>
              <a:ext uri="{FF2B5EF4-FFF2-40B4-BE49-F238E27FC236}">
                <a16:creationId xmlns:a16="http://schemas.microsoft.com/office/drawing/2014/main" id="{1472F820-1149-4475-FE2C-2A5DD0D16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E06D2-3873-913D-DFB8-1F03B8E76B1E}"/>
              </a:ext>
            </a:extLst>
          </p:cNvPr>
          <p:cNvSpPr>
            <a:spLocks noGrp="1"/>
          </p:cNvSpPr>
          <p:nvPr>
            <p:ph type="sldNum" sz="quarter" idx="12"/>
          </p:nvPr>
        </p:nvSpPr>
        <p:spPr/>
        <p:txBody>
          <a:bodyPr/>
          <a:lstStyle/>
          <a:p>
            <a:fld id="{6920E689-5933-4C43-907E-D67CAC5AB644}" type="slidenum">
              <a:rPr lang="en-US" smtClean="0"/>
              <a:t>‹#›</a:t>
            </a:fld>
            <a:endParaRPr lang="en-US"/>
          </a:p>
        </p:txBody>
      </p:sp>
    </p:spTree>
    <p:extLst>
      <p:ext uri="{BB962C8B-B14F-4D97-AF65-F5344CB8AC3E}">
        <p14:creationId xmlns:p14="http://schemas.microsoft.com/office/powerpoint/2010/main" val="764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736D9-D031-3E89-B80E-5C8DB40D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6596BC-15EF-EFD0-2246-D2D16AD9D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BC32B-3C13-6ECD-E320-D62DE2A2E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BBA796-BEC2-4A5F-9C57-B38A6F3E6D7F}" type="datetimeFigureOut">
              <a:rPr lang="en-US" smtClean="0"/>
              <a:t>5/7/2024</a:t>
            </a:fld>
            <a:endParaRPr lang="en-US"/>
          </a:p>
        </p:txBody>
      </p:sp>
      <p:sp>
        <p:nvSpPr>
          <p:cNvPr id="5" name="Footer Placeholder 4">
            <a:extLst>
              <a:ext uri="{FF2B5EF4-FFF2-40B4-BE49-F238E27FC236}">
                <a16:creationId xmlns:a16="http://schemas.microsoft.com/office/drawing/2014/main" id="{07B36D7F-9629-D5AE-8038-3843D08E8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F0903A3-1B9E-F493-D567-ECAD08538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20E689-5933-4C43-907E-D67CAC5AB644}" type="slidenum">
              <a:rPr lang="en-US" smtClean="0"/>
              <a:t>‹#›</a:t>
            </a:fld>
            <a:endParaRPr lang="en-US"/>
          </a:p>
        </p:txBody>
      </p:sp>
    </p:spTree>
    <p:extLst>
      <p:ext uri="{BB962C8B-B14F-4D97-AF65-F5344CB8AC3E}">
        <p14:creationId xmlns:p14="http://schemas.microsoft.com/office/powerpoint/2010/main" val="1732265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6CC9-55E0-11DB-074B-E7DA40A03512}"/>
              </a:ext>
            </a:extLst>
          </p:cNvPr>
          <p:cNvSpPr>
            <a:spLocks noGrp="1"/>
          </p:cNvSpPr>
          <p:nvPr>
            <p:ph type="ctrTitle"/>
          </p:nvPr>
        </p:nvSpPr>
        <p:spPr/>
        <p:txBody>
          <a:bodyPr/>
          <a:lstStyle/>
          <a:p>
            <a:r>
              <a:rPr lang="en-US" dirty="0"/>
              <a:t>Visual Instruction Tuning</a:t>
            </a:r>
          </a:p>
        </p:txBody>
      </p:sp>
      <p:sp>
        <p:nvSpPr>
          <p:cNvPr id="3" name="Subtitle 2">
            <a:extLst>
              <a:ext uri="{FF2B5EF4-FFF2-40B4-BE49-F238E27FC236}">
                <a16:creationId xmlns:a16="http://schemas.microsoft.com/office/drawing/2014/main" id="{919D90C5-ECA6-B04A-4B7F-2368BEBBC31F}"/>
              </a:ext>
            </a:extLst>
          </p:cNvPr>
          <p:cNvSpPr>
            <a:spLocks noGrp="1"/>
          </p:cNvSpPr>
          <p:nvPr>
            <p:ph type="subTitle" idx="1"/>
          </p:nvPr>
        </p:nvSpPr>
        <p:spPr>
          <a:xfrm>
            <a:off x="1056904" y="3602038"/>
            <a:ext cx="9611096" cy="1461668"/>
          </a:xfrm>
        </p:spPr>
        <p:txBody>
          <a:bodyPr>
            <a:normAutofit/>
          </a:bodyPr>
          <a:lstStyle/>
          <a:p>
            <a:r>
              <a:rPr lang="en-US" dirty="0"/>
              <a:t>Haotian Liu</a:t>
            </a:r>
            <a:r>
              <a:rPr lang="en-US" baseline="30000" dirty="0"/>
              <a:t>1∗</a:t>
            </a:r>
            <a:r>
              <a:rPr lang="en-US" dirty="0"/>
              <a:t>, </a:t>
            </a:r>
            <a:r>
              <a:rPr lang="en-US" dirty="0" err="1"/>
              <a:t>Chunyuan</a:t>
            </a:r>
            <a:r>
              <a:rPr lang="en-US" dirty="0"/>
              <a:t> Li</a:t>
            </a:r>
            <a:r>
              <a:rPr lang="en-US" baseline="30000" dirty="0"/>
              <a:t>2∗</a:t>
            </a:r>
            <a:r>
              <a:rPr lang="en-US" dirty="0"/>
              <a:t>, </a:t>
            </a:r>
            <a:r>
              <a:rPr lang="en-US" dirty="0" err="1"/>
              <a:t>Qingyang</a:t>
            </a:r>
            <a:r>
              <a:rPr lang="en-US" dirty="0"/>
              <a:t> Wu</a:t>
            </a:r>
            <a:r>
              <a:rPr lang="en-US" baseline="30000" dirty="0"/>
              <a:t>3</a:t>
            </a:r>
            <a:r>
              <a:rPr lang="en-US" dirty="0"/>
              <a:t>, Yong Jae Lee</a:t>
            </a:r>
            <a:r>
              <a:rPr lang="en-US" baseline="30000" dirty="0"/>
              <a:t>1</a:t>
            </a:r>
            <a:r>
              <a:rPr lang="en-US" dirty="0"/>
              <a:t> </a:t>
            </a:r>
            <a:r>
              <a:rPr lang="en-US" baseline="30000" dirty="0"/>
              <a:t>1</a:t>
            </a:r>
            <a:r>
              <a:rPr lang="en-US" dirty="0"/>
              <a:t>University of Wisconsin–Madison </a:t>
            </a:r>
            <a:r>
              <a:rPr lang="en-US" baseline="30000" dirty="0"/>
              <a:t>2</a:t>
            </a:r>
            <a:r>
              <a:rPr lang="en-US" dirty="0"/>
              <a:t>Microsoft Research </a:t>
            </a:r>
            <a:r>
              <a:rPr lang="en-US" baseline="30000" dirty="0"/>
              <a:t>3</a:t>
            </a:r>
            <a:r>
              <a:rPr lang="en-US" dirty="0"/>
              <a:t>Columbia Universityhttps://llava-vl.github.io</a:t>
            </a:r>
          </a:p>
        </p:txBody>
      </p:sp>
    </p:spTree>
    <p:extLst>
      <p:ext uri="{BB962C8B-B14F-4D97-AF65-F5344CB8AC3E}">
        <p14:creationId xmlns:p14="http://schemas.microsoft.com/office/powerpoint/2010/main" val="138888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Example</a:t>
            </a:r>
          </a:p>
        </p:txBody>
      </p:sp>
      <p:pic>
        <p:nvPicPr>
          <p:cNvPr id="5" name="Content Placeholder 4">
            <a:extLst>
              <a:ext uri="{FF2B5EF4-FFF2-40B4-BE49-F238E27FC236}">
                <a16:creationId xmlns:a16="http://schemas.microsoft.com/office/drawing/2014/main" id="{6F4F81FF-0FDF-3F47-6F8F-CFAC3FC239DA}"/>
              </a:ext>
            </a:extLst>
          </p:cNvPr>
          <p:cNvPicPr>
            <a:picLocks noGrp="1" noChangeAspect="1"/>
          </p:cNvPicPr>
          <p:nvPr>
            <p:ph idx="1"/>
          </p:nvPr>
        </p:nvPicPr>
        <p:blipFill>
          <a:blip r:embed="rId3"/>
          <a:stretch>
            <a:fillRect/>
          </a:stretch>
        </p:blipFill>
        <p:spPr>
          <a:xfrm>
            <a:off x="1628775" y="1395009"/>
            <a:ext cx="8305800" cy="5273166"/>
          </a:xfrm>
        </p:spPr>
      </p:pic>
      <p:sp>
        <p:nvSpPr>
          <p:cNvPr id="21" name="Rectangle 20">
            <a:extLst>
              <a:ext uri="{FF2B5EF4-FFF2-40B4-BE49-F238E27FC236}">
                <a16:creationId xmlns:a16="http://schemas.microsoft.com/office/drawing/2014/main" id="{87472818-3471-20D5-306F-C02AB5E95FCA}"/>
              </a:ext>
            </a:extLst>
          </p:cNvPr>
          <p:cNvSpPr/>
          <p:nvPr/>
        </p:nvSpPr>
        <p:spPr>
          <a:xfrm>
            <a:off x="7943850" y="1790700"/>
            <a:ext cx="1933575" cy="1238250"/>
          </a:xfrm>
          <a:prstGeom prst="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78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Example</a:t>
            </a:r>
          </a:p>
        </p:txBody>
      </p:sp>
      <p:pic>
        <p:nvPicPr>
          <p:cNvPr id="5" name="Content Placeholder 4">
            <a:extLst>
              <a:ext uri="{FF2B5EF4-FFF2-40B4-BE49-F238E27FC236}">
                <a16:creationId xmlns:a16="http://schemas.microsoft.com/office/drawing/2014/main" id="{6F4F81FF-0FDF-3F47-6F8F-CFAC3FC239DA}"/>
              </a:ext>
            </a:extLst>
          </p:cNvPr>
          <p:cNvPicPr>
            <a:picLocks noGrp="1" noChangeAspect="1"/>
          </p:cNvPicPr>
          <p:nvPr>
            <p:ph idx="1"/>
          </p:nvPr>
        </p:nvPicPr>
        <p:blipFill>
          <a:blip r:embed="rId3"/>
          <a:stretch>
            <a:fillRect/>
          </a:stretch>
        </p:blipFill>
        <p:spPr>
          <a:xfrm>
            <a:off x="723519" y="1404153"/>
            <a:ext cx="8305800" cy="5273166"/>
          </a:xfrm>
        </p:spPr>
      </p:pic>
      <p:sp>
        <p:nvSpPr>
          <p:cNvPr id="23" name="TextBox 22">
            <a:extLst>
              <a:ext uri="{FF2B5EF4-FFF2-40B4-BE49-F238E27FC236}">
                <a16:creationId xmlns:a16="http://schemas.microsoft.com/office/drawing/2014/main" id="{67AB3DB4-D8A8-1067-685D-3933EC6EEE63}"/>
              </a:ext>
            </a:extLst>
          </p:cNvPr>
          <p:cNvSpPr txBox="1"/>
          <p:nvPr/>
        </p:nvSpPr>
        <p:spPr>
          <a:xfrm>
            <a:off x="9622637" y="4262324"/>
            <a:ext cx="2347722" cy="1323439"/>
          </a:xfrm>
          <a:prstGeom prst="rect">
            <a:avLst/>
          </a:prstGeom>
          <a:noFill/>
        </p:spPr>
        <p:txBody>
          <a:bodyPr wrap="square">
            <a:spAutoFit/>
          </a:bodyPr>
          <a:lstStyle/>
          <a:p>
            <a:r>
              <a:rPr lang="en-US" sz="1600" dirty="0">
                <a:latin typeface="NimbusRomNo9L-Regu"/>
              </a:rPr>
              <a:t>Three type of I</a:t>
            </a:r>
            <a:r>
              <a:rPr lang="en-US" sz="1600" b="0" i="0" u="none" strike="noStrike" baseline="0" dirty="0">
                <a:latin typeface="NimbusRomNo9L-Regu"/>
              </a:rPr>
              <a:t>nstruction-following data:</a:t>
            </a:r>
          </a:p>
          <a:p>
            <a:r>
              <a:rPr lang="en-US" sz="1600" dirty="0">
                <a:latin typeface="NimbusRomNo9L-Regu"/>
              </a:rPr>
              <a:t>1.) Conversation</a:t>
            </a:r>
          </a:p>
          <a:p>
            <a:r>
              <a:rPr lang="en-US" sz="1600" dirty="0">
                <a:latin typeface="NimbusRomNo9L-Regu"/>
              </a:rPr>
              <a:t>2.) Detailed Description</a:t>
            </a:r>
          </a:p>
          <a:p>
            <a:r>
              <a:rPr lang="en-US" sz="1600" dirty="0">
                <a:latin typeface="NimbusRomNo9L-Regu"/>
              </a:rPr>
              <a:t>3.) Complex Reasoning</a:t>
            </a:r>
            <a:endParaRPr lang="en-US" sz="1600" dirty="0"/>
          </a:p>
        </p:txBody>
      </p:sp>
      <p:sp>
        <p:nvSpPr>
          <p:cNvPr id="3" name="Left Brace 2">
            <a:extLst>
              <a:ext uri="{FF2B5EF4-FFF2-40B4-BE49-F238E27FC236}">
                <a16:creationId xmlns:a16="http://schemas.microsoft.com/office/drawing/2014/main" id="{929DAE8E-57A8-194A-D89B-5794ED5ED6AC}"/>
              </a:ext>
            </a:extLst>
          </p:cNvPr>
          <p:cNvSpPr/>
          <p:nvPr/>
        </p:nvSpPr>
        <p:spPr>
          <a:xfrm rot="10800000">
            <a:off x="9167184" y="3630168"/>
            <a:ext cx="449961" cy="25877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Left Brace 3">
            <a:extLst>
              <a:ext uri="{FF2B5EF4-FFF2-40B4-BE49-F238E27FC236}">
                <a16:creationId xmlns:a16="http://schemas.microsoft.com/office/drawing/2014/main" id="{F1D61726-2AAB-26C0-1984-B6EB9AFD5616}"/>
              </a:ext>
            </a:extLst>
          </p:cNvPr>
          <p:cNvSpPr/>
          <p:nvPr/>
        </p:nvSpPr>
        <p:spPr>
          <a:xfrm rot="10800000">
            <a:off x="9114091" y="1856231"/>
            <a:ext cx="329184" cy="11243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C02CD9B-774F-2EB3-2E5D-2370B3D9F01B}"/>
              </a:ext>
            </a:extLst>
          </p:cNvPr>
          <p:cNvSpPr txBox="1"/>
          <p:nvPr/>
        </p:nvSpPr>
        <p:spPr>
          <a:xfrm>
            <a:off x="9443275" y="2103233"/>
            <a:ext cx="2583829" cy="646331"/>
          </a:xfrm>
          <a:prstGeom prst="rect">
            <a:avLst/>
          </a:prstGeom>
          <a:noFill/>
        </p:spPr>
        <p:txBody>
          <a:bodyPr wrap="square" rtlCol="0">
            <a:spAutoFit/>
          </a:bodyPr>
          <a:lstStyle/>
          <a:p>
            <a:r>
              <a:rPr lang="en-US" dirty="0"/>
              <a:t>Visual image is </a:t>
            </a:r>
            <a:r>
              <a:rPr lang="en-US" b="1" i="1" u="sng" dirty="0"/>
              <a:t>NOT</a:t>
            </a:r>
            <a:r>
              <a:rPr lang="en-US" dirty="0"/>
              <a:t> used to prompt GPT</a:t>
            </a:r>
          </a:p>
        </p:txBody>
      </p:sp>
    </p:spTree>
    <p:extLst>
      <p:ext uri="{BB962C8B-B14F-4D97-AF65-F5344CB8AC3E}">
        <p14:creationId xmlns:p14="http://schemas.microsoft.com/office/powerpoint/2010/main" val="920991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Generation (cont.)</a:t>
            </a:r>
          </a:p>
        </p:txBody>
      </p:sp>
      <p:sp>
        <p:nvSpPr>
          <p:cNvPr id="4" name="Content Placeholder 3">
            <a:extLst>
              <a:ext uri="{FF2B5EF4-FFF2-40B4-BE49-F238E27FC236}">
                <a16:creationId xmlns:a16="http://schemas.microsoft.com/office/drawing/2014/main" id="{184F181F-0EC1-3FE5-1B02-6D3A10C115F7}"/>
              </a:ext>
            </a:extLst>
          </p:cNvPr>
          <p:cNvSpPr>
            <a:spLocks noGrp="1"/>
          </p:cNvSpPr>
          <p:nvPr>
            <p:ph idx="1"/>
          </p:nvPr>
        </p:nvSpPr>
        <p:spPr>
          <a:xfrm>
            <a:off x="838200" y="1825625"/>
            <a:ext cx="10515600" cy="4351338"/>
          </a:xfrm>
        </p:spPr>
        <p:txBody>
          <a:bodyPr/>
          <a:lstStyle/>
          <a:p>
            <a:r>
              <a:rPr lang="en-US" dirty="0"/>
              <a:t>Types of instruction-following data:</a:t>
            </a:r>
          </a:p>
          <a:p>
            <a:pPr lvl="1"/>
            <a:r>
              <a:rPr lang="en-US" dirty="0"/>
              <a:t>Conversation (58k)</a:t>
            </a:r>
          </a:p>
          <a:p>
            <a:pPr lvl="1"/>
            <a:r>
              <a:rPr lang="en-US" dirty="0"/>
              <a:t>Detailed description (23k)</a:t>
            </a:r>
          </a:p>
          <a:p>
            <a:pPr lvl="1"/>
            <a:r>
              <a:rPr lang="en-US" dirty="0"/>
              <a:t>Complex reasoning (77k)</a:t>
            </a:r>
          </a:p>
        </p:txBody>
      </p:sp>
      <p:pic>
        <p:nvPicPr>
          <p:cNvPr id="8" name="Picture 7">
            <a:extLst>
              <a:ext uri="{FF2B5EF4-FFF2-40B4-BE49-F238E27FC236}">
                <a16:creationId xmlns:a16="http://schemas.microsoft.com/office/drawing/2014/main" id="{CCE5D50B-88F8-B1B2-0240-6600DF9E73BF}"/>
              </a:ext>
            </a:extLst>
          </p:cNvPr>
          <p:cNvPicPr>
            <a:picLocks noChangeAspect="1"/>
          </p:cNvPicPr>
          <p:nvPr/>
        </p:nvPicPr>
        <p:blipFill>
          <a:blip r:embed="rId3"/>
          <a:stretch>
            <a:fillRect/>
          </a:stretch>
        </p:blipFill>
        <p:spPr>
          <a:xfrm>
            <a:off x="6662338" y="1027906"/>
            <a:ext cx="5014550" cy="4997862"/>
          </a:xfrm>
          <a:prstGeom prst="rect">
            <a:avLst/>
          </a:prstGeom>
          <a:ln>
            <a:solidFill>
              <a:schemeClr val="tx1"/>
            </a:solidFill>
          </a:ln>
        </p:spPr>
      </p:pic>
      <p:sp>
        <p:nvSpPr>
          <p:cNvPr id="9" name="TextBox 8">
            <a:extLst>
              <a:ext uri="{FF2B5EF4-FFF2-40B4-BE49-F238E27FC236}">
                <a16:creationId xmlns:a16="http://schemas.microsoft.com/office/drawing/2014/main" id="{E2AC9122-FE03-0970-7114-7833271867A4}"/>
              </a:ext>
            </a:extLst>
          </p:cNvPr>
          <p:cNvSpPr txBox="1"/>
          <p:nvPr/>
        </p:nvSpPr>
        <p:spPr>
          <a:xfrm>
            <a:off x="6548333" y="5988734"/>
            <a:ext cx="5242560" cy="646331"/>
          </a:xfrm>
          <a:prstGeom prst="rect">
            <a:avLst/>
          </a:prstGeom>
          <a:noFill/>
        </p:spPr>
        <p:txBody>
          <a:bodyPr wrap="square" rtlCol="0">
            <a:spAutoFit/>
          </a:bodyPr>
          <a:lstStyle/>
          <a:p>
            <a:r>
              <a:rPr lang="en-US" dirty="0"/>
              <a:t>One example used in-context-learning to construct visual conversation data</a:t>
            </a:r>
          </a:p>
        </p:txBody>
      </p:sp>
    </p:spTree>
    <p:extLst>
      <p:ext uri="{BB962C8B-B14F-4D97-AF65-F5344CB8AC3E}">
        <p14:creationId xmlns:p14="http://schemas.microsoft.com/office/powerpoint/2010/main" val="109044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18BA-70B6-93EE-C711-B09EAC14A2A0}"/>
              </a:ext>
            </a:extLst>
          </p:cNvPr>
          <p:cNvSpPr>
            <a:spLocks noGrp="1"/>
          </p:cNvSpPr>
          <p:nvPr>
            <p:ph type="title"/>
          </p:nvPr>
        </p:nvSpPr>
        <p:spPr/>
        <p:txBody>
          <a:bodyPr/>
          <a:lstStyle/>
          <a:p>
            <a:r>
              <a:rPr lang="en-US" dirty="0"/>
              <a:t>Visual Instruction Tuning</a:t>
            </a:r>
          </a:p>
        </p:txBody>
      </p:sp>
      <p:sp>
        <p:nvSpPr>
          <p:cNvPr id="4" name="Content Placeholder 3">
            <a:extLst>
              <a:ext uri="{FF2B5EF4-FFF2-40B4-BE49-F238E27FC236}">
                <a16:creationId xmlns:a16="http://schemas.microsoft.com/office/drawing/2014/main" id="{3DBB651F-1CA3-9F3B-E266-B3D688E4C0E9}"/>
              </a:ext>
            </a:extLst>
          </p:cNvPr>
          <p:cNvSpPr>
            <a:spLocks noGrp="1"/>
          </p:cNvSpPr>
          <p:nvPr>
            <p:ph idx="1"/>
          </p:nvPr>
        </p:nvSpPr>
        <p:spPr>
          <a:xfrm>
            <a:off x="737616" y="1612487"/>
            <a:ext cx="10515600" cy="4351338"/>
          </a:xfrm>
        </p:spPr>
        <p:txBody>
          <a:bodyPr/>
          <a:lstStyle/>
          <a:p>
            <a:r>
              <a:rPr lang="en-US" dirty="0"/>
              <a:t>For each         :</a:t>
            </a:r>
          </a:p>
          <a:p>
            <a:pPr lvl="1"/>
            <a:r>
              <a:rPr lang="en-US" dirty="0" err="1"/>
              <a:t>Generate_multi_turn_conversation</a:t>
            </a:r>
            <a:r>
              <a:rPr lang="en-US" dirty="0"/>
              <a:t>() </a:t>
            </a:r>
            <a:r>
              <a:rPr lang="en-US" dirty="0">
                <a:sym typeface="Wingdings" panose="05000000000000000000" pitchFamily="2" charset="2"/>
              </a:rPr>
              <a:t></a:t>
            </a:r>
            <a:endParaRPr lang="en-US" dirty="0"/>
          </a:p>
          <a:p>
            <a:pPr lvl="1"/>
            <a:r>
              <a:rPr lang="en-US" dirty="0" err="1"/>
              <a:t>Organize_as_sequence</a:t>
            </a:r>
            <a:endParaRPr lang="en-US" dirty="0"/>
          </a:p>
          <a:p>
            <a:pPr lvl="2"/>
            <a:endParaRPr lang="en-US" dirty="0"/>
          </a:p>
        </p:txBody>
      </p:sp>
      <p:pic>
        <p:nvPicPr>
          <p:cNvPr id="6" name="Picture 5">
            <a:extLst>
              <a:ext uri="{FF2B5EF4-FFF2-40B4-BE49-F238E27FC236}">
                <a16:creationId xmlns:a16="http://schemas.microsoft.com/office/drawing/2014/main" id="{14316571-AB23-5370-0E2D-B116FA1CA3ED}"/>
              </a:ext>
            </a:extLst>
          </p:cNvPr>
          <p:cNvPicPr>
            <a:picLocks noChangeAspect="1"/>
          </p:cNvPicPr>
          <p:nvPr/>
        </p:nvPicPr>
        <p:blipFill rotWithShape="1">
          <a:blip r:embed="rId3"/>
          <a:srcRect t="10353"/>
          <a:stretch/>
        </p:blipFill>
        <p:spPr>
          <a:xfrm>
            <a:off x="1643238" y="2886115"/>
            <a:ext cx="8352567" cy="802705"/>
          </a:xfrm>
          <a:prstGeom prst="rect">
            <a:avLst/>
          </a:prstGeom>
        </p:spPr>
      </p:pic>
      <p:pic>
        <p:nvPicPr>
          <p:cNvPr id="8" name="Picture 7">
            <a:extLst>
              <a:ext uri="{FF2B5EF4-FFF2-40B4-BE49-F238E27FC236}">
                <a16:creationId xmlns:a16="http://schemas.microsoft.com/office/drawing/2014/main" id="{E99C73A6-C9E8-907D-78BA-085634E16864}"/>
              </a:ext>
            </a:extLst>
          </p:cNvPr>
          <p:cNvPicPr>
            <a:picLocks noChangeAspect="1"/>
          </p:cNvPicPr>
          <p:nvPr/>
        </p:nvPicPr>
        <p:blipFill>
          <a:blip r:embed="rId4"/>
          <a:stretch>
            <a:fillRect/>
          </a:stretch>
        </p:blipFill>
        <p:spPr>
          <a:xfrm>
            <a:off x="2455416" y="1612487"/>
            <a:ext cx="501676" cy="463574"/>
          </a:xfrm>
          <a:prstGeom prst="rect">
            <a:avLst/>
          </a:prstGeom>
        </p:spPr>
      </p:pic>
      <p:grpSp>
        <p:nvGrpSpPr>
          <p:cNvPr id="27" name="Group 26">
            <a:extLst>
              <a:ext uri="{FF2B5EF4-FFF2-40B4-BE49-F238E27FC236}">
                <a16:creationId xmlns:a16="http://schemas.microsoft.com/office/drawing/2014/main" id="{5D7CAB4C-7AEF-CDBB-2A82-66A64F25230B}"/>
              </a:ext>
            </a:extLst>
          </p:cNvPr>
          <p:cNvGrpSpPr/>
          <p:nvPr/>
        </p:nvGrpSpPr>
        <p:grpSpPr>
          <a:xfrm>
            <a:off x="838200" y="4218648"/>
            <a:ext cx="3294056" cy="1788591"/>
            <a:chOff x="8997716" y="344556"/>
            <a:chExt cx="3294056" cy="1788591"/>
          </a:xfrm>
        </p:grpSpPr>
        <p:pic>
          <p:nvPicPr>
            <p:cNvPr id="11" name="Picture 10">
              <a:extLst>
                <a:ext uri="{FF2B5EF4-FFF2-40B4-BE49-F238E27FC236}">
                  <a16:creationId xmlns:a16="http://schemas.microsoft.com/office/drawing/2014/main" id="{F6C4175F-6C5B-3418-A01B-BC4732B7FCF5}"/>
                </a:ext>
              </a:extLst>
            </p:cNvPr>
            <p:cNvPicPr>
              <a:picLocks noChangeAspect="1"/>
            </p:cNvPicPr>
            <p:nvPr/>
          </p:nvPicPr>
          <p:blipFill>
            <a:blip r:embed="rId4"/>
            <a:stretch>
              <a:fillRect/>
            </a:stretch>
          </p:blipFill>
          <p:spPr>
            <a:xfrm>
              <a:off x="9076596" y="344556"/>
              <a:ext cx="501676" cy="463574"/>
            </a:xfrm>
            <a:prstGeom prst="rect">
              <a:avLst/>
            </a:prstGeom>
          </p:spPr>
        </p:pic>
        <p:sp>
          <p:nvSpPr>
            <p:cNvPr id="12" name="TextBox 11">
              <a:extLst>
                <a:ext uri="{FF2B5EF4-FFF2-40B4-BE49-F238E27FC236}">
                  <a16:creationId xmlns:a16="http://schemas.microsoft.com/office/drawing/2014/main" id="{BCA75706-A144-A918-7792-9173985E5CEC}"/>
                </a:ext>
              </a:extLst>
            </p:cNvPr>
            <p:cNvSpPr txBox="1"/>
            <p:nvPr/>
          </p:nvSpPr>
          <p:spPr>
            <a:xfrm>
              <a:off x="8997716" y="469814"/>
              <a:ext cx="2355272" cy="369332"/>
            </a:xfrm>
            <a:prstGeom prst="rect">
              <a:avLst/>
            </a:prstGeom>
            <a:noFill/>
          </p:spPr>
          <p:txBody>
            <a:bodyPr wrap="square" rtlCol="0">
              <a:spAutoFit/>
            </a:bodyPr>
            <a:lstStyle/>
            <a:p>
              <a:r>
                <a:rPr lang="en-US" dirty="0"/>
                <a:t>              :  Images</a:t>
              </a:r>
            </a:p>
          </p:txBody>
        </p:sp>
        <p:sp>
          <p:nvSpPr>
            <p:cNvPr id="15" name="TextBox 14">
              <a:extLst>
                <a:ext uri="{FF2B5EF4-FFF2-40B4-BE49-F238E27FC236}">
                  <a16:creationId xmlns:a16="http://schemas.microsoft.com/office/drawing/2014/main" id="{51939986-D85E-5D44-B363-0D2F5CC66EDA}"/>
                </a:ext>
              </a:extLst>
            </p:cNvPr>
            <p:cNvSpPr txBox="1"/>
            <p:nvPr/>
          </p:nvSpPr>
          <p:spPr>
            <a:xfrm>
              <a:off x="8997716" y="1763815"/>
              <a:ext cx="3294056" cy="369332"/>
            </a:xfrm>
            <a:prstGeom prst="rect">
              <a:avLst/>
            </a:prstGeom>
            <a:noFill/>
          </p:spPr>
          <p:txBody>
            <a:bodyPr wrap="square" rtlCol="0">
              <a:spAutoFit/>
            </a:bodyPr>
            <a:lstStyle/>
            <a:p>
              <a:r>
                <a:rPr lang="en-US" dirty="0"/>
                <a:t>              :  Number of turns</a:t>
              </a:r>
            </a:p>
          </p:txBody>
        </p:sp>
        <p:pic>
          <p:nvPicPr>
            <p:cNvPr id="17" name="Picture 16">
              <a:extLst>
                <a:ext uri="{FF2B5EF4-FFF2-40B4-BE49-F238E27FC236}">
                  <a16:creationId xmlns:a16="http://schemas.microsoft.com/office/drawing/2014/main" id="{26873FD5-D7F8-5D03-5335-39BC98348CBA}"/>
                </a:ext>
              </a:extLst>
            </p:cNvPr>
            <p:cNvPicPr>
              <a:picLocks noChangeAspect="1"/>
            </p:cNvPicPr>
            <p:nvPr/>
          </p:nvPicPr>
          <p:blipFill>
            <a:blip r:embed="rId5"/>
            <a:stretch>
              <a:fillRect/>
            </a:stretch>
          </p:blipFill>
          <p:spPr>
            <a:xfrm>
              <a:off x="9129770" y="856488"/>
              <a:ext cx="499033" cy="405993"/>
            </a:xfrm>
            <a:prstGeom prst="rect">
              <a:avLst/>
            </a:prstGeom>
          </p:spPr>
        </p:pic>
        <p:sp>
          <p:nvSpPr>
            <p:cNvPr id="18" name="TextBox 17">
              <a:extLst>
                <a:ext uri="{FF2B5EF4-FFF2-40B4-BE49-F238E27FC236}">
                  <a16:creationId xmlns:a16="http://schemas.microsoft.com/office/drawing/2014/main" id="{0142ABE7-729B-94E8-25FB-D2E3AD2C6146}"/>
                </a:ext>
              </a:extLst>
            </p:cNvPr>
            <p:cNvSpPr txBox="1"/>
            <p:nvPr/>
          </p:nvSpPr>
          <p:spPr>
            <a:xfrm>
              <a:off x="8998528" y="893149"/>
              <a:ext cx="2355272" cy="369332"/>
            </a:xfrm>
            <a:prstGeom prst="rect">
              <a:avLst/>
            </a:prstGeom>
            <a:noFill/>
          </p:spPr>
          <p:txBody>
            <a:bodyPr wrap="square" rtlCol="0">
              <a:spAutoFit/>
            </a:bodyPr>
            <a:lstStyle/>
            <a:p>
              <a:r>
                <a:rPr lang="en-US" dirty="0"/>
                <a:t>              :  Questions</a:t>
              </a:r>
            </a:p>
          </p:txBody>
        </p:sp>
        <p:pic>
          <p:nvPicPr>
            <p:cNvPr id="20" name="Picture 19">
              <a:extLst>
                <a:ext uri="{FF2B5EF4-FFF2-40B4-BE49-F238E27FC236}">
                  <a16:creationId xmlns:a16="http://schemas.microsoft.com/office/drawing/2014/main" id="{711D69D8-0987-4F40-E33A-6C5A9E835782}"/>
                </a:ext>
              </a:extLst>
            </p:cNvPr>
            <p:cNvPicPr>
              <a:picLocks noChangeAspect="1"/>
            </p:cNvPicPr>
            <p:nvPr/>
          </p:nvPicPr>
          <p:blipFill>
            <a:blip r:embed="rId6"/>
            <a:stretch>
              <a:fillRect/>
            </a:stretch>
          </p:blipFill>
          <p:spPr>
            <a:xfrm>
              <a:off x="9152086" y="1292523"/>
              <a:ext cx="441144" cy="405993"/>
            </a:xfrm>
            <a:prstGeom prst="rect">
              <a:avLst/>
            </a:prstGeom>
          </p:spPr>
        </p:pic>
        <p:sp>
          <p:nvSpPr>
            <p:cNvPr id="21" name="Rectangle 20">
              <a:extLst>
                <a:ext uri="{FF2B5EF4-FFF2-40B4-BE49-F238E27FC236}">
                  <a16:creationId xmlns:a16="http://schemas.microsoft.com/office/drawing/2014/main" id="{2C59720B-54B4-EC0E-3555-7055064A01EF}"/>
                </a:ext>
              </a:extLst>
            </p:cNvPr>
            <p:cNvSpPr/>
            <p:nvPr/>
          </p:nvSpPr>
          <p:spPr>
            <a:xfrm>
              <a:off x="9456754" y="1310839"/>
              <a:ext cx="121518" cy="1860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B96C500-0DAA-F7F7-44F3-FD1192E98F8A}"/>
                </a:ext>
              </a:extLst>
            </p:cNvPr>
            <p:cNvPicPr>
              <a:picLocks noChangeAspect="1"/>
            </p:cNvPicPr>
            <p:nvPr/>
          </p:nvPicPr>
          <p:blipFill>
            <a:blip r:embed="rId7"/>
            <a:stretch>
              <a:fillRect/>
            </a:stretch>
          </p:blipFill>
          <p:spPr>
            <a:xfrm>
              <a:off x="9152086" y="1762970"/>
              <a:ext cx="334333" cy="356328"/>
            </a:xfrm>
            <a:prstGeom prst="rect">
              <a:avLst/>
            </a:prstGeom>
          </p:spPr>
        </p:pic>
        <p:sp>
          <p:nvSpPr>
            <p:cNvPr id="24" name="TextBox 23">
              <a:extLst>
                <a:ext uri="{FF2B5EF4-FFF2-40B4-BE49-F238E27FC236}">
                  <a16:creationId xmlns:a16="http://schemas.microsoft.com/office/drawing/2014/main" id="{8596DAC0-1F6C-97DD-19CD-FA1119EC4BDC}"/>
                </a:ext>
              </a:extLst>
            </p:cNvPr>
            <p:cNvSpPr txBox="1"/>
            <p:nvPr/>
          </p:nvSpPr>
          <p:spPr>
            <a:xfrm>
              <a:off x="8997716" y="1341101"/>
              <a:ext cx="2355272" cy="369332"/>
            </a:xfrm>
            <a:prstGeom prst="rect">
              <a:avLst/>
            </a:prstGeom>
            <a:noFill/>
          </p:spPr>
          <p:txBody>
            <a:bodyPr wrap="square" rtlCol="0">
              <a:spAutoFit/>
            </a:bodyPr>
            <a:lstStyle/>
            <a:p>
              <a:r>
                <a:rPr lang="en-US" dirty="0"/>
                <a:t>              :  Answers</a:t>
              </a:r>
            </a:p>
          </p:txBody>
        </p:sp>
      </p:grpSp>
      <p:pic>
        <p:nvPicPr>
          <p:cNvPr id="26" name="Picture 25">
            <a:extLst>
              <a:ext uri="{FF2B5EF4-FFF2-40B4-BE49-F238E27FC236}">
                <a16:creationId xmlns:a16="http://schemas.microsoft.com/office/drawing/2014/main" id="{09A18368-0C20-9BB6-69E0-BE8BEDA2289B}"/>
              </a:ext>
            </a:extLst>
          </p:cNvPr>
          <p:cNvPicPr>
            <a:picLocks noChangeAspect="1"/>
          </p:cNvPicPr>
          <p:nvPr/>
        </p:nvPicPr>
        <p:blipFill rotWithShape="1">
          <a:blip r:embed="rId8"/>
          <a:srcRect b="3668"/>
          <a:stretch/>
        </p:blipFill>
        <p:spPr>
          <a:xfrm>
            <a:off x="6658355" y="2103582"/>
            <a:ext cx="2075187" cy="288030"/>
          </a:xfrm>
          <a:prstGeom prst="rect">
            <a:avLst/>
          </a:prstGeom>
        </p:spPr>
      </p:pic>
      <p:pic>
        <p:nvPicPr>
          <p:cNvPr id="28" name="Picture 27">
            <a:extLst>
              <a:ext uri="{FF2B5EF4-FFF2-40B4-BE49-F238E27FC236}">
                <a16:creationId xmlns:a16="http://schemas.microsoft.com/office/drawing/2014/main" id="{42E87CAF-8318-3D4E-7097-E89A6DFA599F}"/>
              </a:ext>
            </a:extLst>
          </p:cNvPr>
          <p:cNvPicPr>
            <a:picLocks noChangeAspect="1"/>
          </p:cNvPicPr>
          <p:nvPr/>
        </p:nvPicPr>
        <p:blipFill rotWithShape="1">
          <a:blip r:embed="rId8"/>
          <a:srcRect b="3668"/>
          <a:stretch/>
        </p:blipFill>
        <p:spPr>
          <a:xfrm>
            <a:off x="4583168" y="2554671"/>
            <a:ext cx="2075187" cy="288030"/>
          </a:xfrm>
          <a:prstGeom prst="rect">
            <a:avLst/>
          </a:prstGeom>
        </p:spPr>
      </p:pic>
      <p:sp>
        <p:nvSpPr>
          <p:cNvPr id="29" name="Rectangle 28">
            <a:extLst>
              <a:ext uri="{FF2B5EF4-FFF2-40B4-BE49-F238E27FC236}">
                <a16:creationId xmlns:a16="http://schemas.microsoft.com/office/drawing/2014/main" id="{F5E417BA-1CBE-8E90-9F63-DC0836987B46}"/>
              </a:ext>
            </a:extLst>
          </p:cNvPr>
          <p:cNvSpPr/>
          <p:nvPr/>
        </p:nvSpPr>
        <p:spPr>
          <a:xfrm>
            <a:off x="637032" y="4076700"/>
            <a:ext cx="3630168" cy="21050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pic>
        <p:nvPicPr>
          <p:cNvPr id="31" name="Picture 30">
            <a:extLst>
              <a:ext uri="{FF2B5EF4-FFF2-40B4-BE49-F238E27FC236}">
                <a16:creationId xmlns:a16="http://schemas.microsoft.com/office/drawing/2014/main" id="{C97FDE81-CDF7-F39E-13EC-E3BF19C28DE8}"/>
              </a:ext>
            </a:extLst>
          </p:cNvPr>
          <p:cNvPicPr>
            <a:picLocks noChangeAspect="1"/>
          </p:cNvPicPr>
          <p:nvPr/>
        </p:nvPicPr>
        <p:blipFill>
          <a:blip r:embed="rId9"/>
          <a:stretch>
            <a:fillRect/>
          </a:stretch>
        </p:blipFill>
        <p:spPr>
          <a:xfrm>
            <a:off x="4398442" y="4039766"/>
            <a:ext cx="6591221" cy="925857"/>
          </a:xfrm>
          <a:prstGeom prst="rect">
            <a:avLst/>
          </a:prstGeom>
        </p:spPr>
      </p:pic>
      <p:pic>
        <p:nvPicPr>
          <p:cNvPr id="33" name="Picture 32">
            <a:extLst>
              <a:ext uri="{FF2B5EF4-FFF2-40B4-BE49-F238E27FC236}">
                <a16:creationId xmlns:a16="http://schemas.microsoft.com/office/drawing/2014/main" id="{1A07C7D8-DEDB-93C1-2791-9D5ED1DD5910}"/>
              </a:ext>
            </a:extLst>
          </p:cNvPr>
          <p:cNvPicPr>
            <a:picLocks noChangeAspect="1"/>
          </p:cNvPicPr>
          <p:nvPr/>
        </p:nvPicPr>
        <p:blipFill>
          <a:blip r:embed="rId10"/>
          <a:stretch>
            <a:fillRect/>
          </a:stretch>
        </p:blipFill>
        <p:spPr>
          <a:xfrm>
            <a:off x="4468368" y="5057658"/>
            <a:ext cx="6386210" cy="812790"/>
          </a:xfrm>
          <a:prstGeom prst="rect">
            <a:avLst/>
          </a:prstGeom>
        </p:spPr>
      </p:pic>
      <p:pic>
        <p:nvPicPr>
          <p:cNvPr id="37" name="Picture 36">
            <a:extLst>
              <a:ext uri="{FF2B5EF4-FFF2-40B4-BE49-F238E27FC236}">
                <a16:creationId xmlns:a16="http://schemas.microsoft.com/office/drawing/2014/main" id="{66A0D7EC-AE30-AAF6-30E1-7EBFCCC24F46}"/>
              </a:ext>
            </a:extLst>
          </p:cNvPr>
          <p:cNvPicPr>
            <a:picLocks noChangeAspect="1"/>
          </p:cNvPicPr>
          <p:nvPr/>
        </p:nvPicPr>
        <p:blipFill>
          <a:blip r:embed="rId11"/>
          <a:stretch>
            <a:fillRect/>
          </a:stretch>
        </p:blipFill>
        <p:spPr>
          <a:xfrm>
            <a:off x="4398442" y="5939081"/>
            <a:ext cx="7574280" cy="267388"/>
          </a:xfrm>
          <a:prstGeom prst="rect">
            <a:avLst/>
          </a:prstGeom>
        </p:spPr>
      </p:pic>
    </p:spTree>
    <p:extLst>
      <p:ext uri="{BB962C8B-B14F-4D97-AF65-F5344CB8AC3E}">
        <p14:creationId xmlns:p14="http://schemas.microsoft.com/office/powerpoint/2010/main" val="69030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18BA-70B6-93EE-C711-B09EAC14A2A0}"/>
              </a:ext>
            </a:extLst>
          </p:cNvPr>
          <p:cNvSpPr>
            <a:spLocks noGrp="1"/>
          </p:cNvSpPr>
          <p:nvPr>
            <p:ph type="title"/>
          </p:nvPr>
        </p:nvSpPr>
        <p:spPr/>
        <p:txBody>
          <a:bodyPr/>
          <a:lstStyle/>
          <a:p>
            <a:r>
              <a:rPr lang="en-US" dirty="0"/>
              <a:t>Visual Instruction Tuning – Objective</a:t>
            </a:r>
          </a:p>
        </p:txBody>
      </p:sp>
      <p:pic>
        <p:nvPicPr>
          <p:cNvPr id="33" name="Picture 32">
            <a:extLst>
              <a:ext uri="{FF2B5EF4-FFF2-40B4-BE49-F238E27FC236}">
                <a16:creationId xmlns:a16="http://schemas.microsoft.com/office/drawing/2014/main" id="{1A07C7D8-DEDB-93C1-2791-9D5ED1DD5910}"/>
              </a:ext>
            </a:extLst>
          </p:cNvPr>
          <p:cNvPicPr>
            <a:picLocks noChangeAspect="1"/>
          </p:cNvPicPr>
          <p:nvPr/>
        </p:nvPicPr>
        <p:blipFill>
          <a:blip r:embed="rId2"/>
          <a:stretch>
            <a:fillRect/>
          </a:stretch>
        </p:blipFill>
        <p:spPr>
          <a:xfrm>
            <a:off x="2747447" y="1664509"/>
            <a:ext cx="6386210" cy="812790"/>
          </a:xfrm>
          <a:prstGeom prst="rect">
            <a:avLst/>
          </a:prstGeom>
        </p:spPr>
      </p:pic>
      <p:sp>
        <p:nvSpPr>
          <p:cNvPr id="7" name="Arrow: Right 6">
            <a:extLst>
              <a:ext uri="{FF2B5EF4-FFF2-40B4-BE49-F238E27FC236}">
                <a16:creationId xmlns:a16="http://schemas.microsoft.com/office/drawing/2014/main" id="{72D90FEC-60C6-6D16-BA49-FCC92384C0DB}"/>
              </a:ext>
            </a:extLst>
          </p:cNvPr>
          <p:cNvSpPr/>
          <p:nvPr/>
        </p:nvSpPr>
        <p:spPr>
          <a:xfrm rot="19316518">
            <a:off x="5404104" y="2504379"/>
            <a:ext cx="822960" cy="100584"/>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975941BF-6F3B-A774-B59A-BBC1BAE62CBA}"/>
              </a:ext>
            </a:extLst>
          </p:cNvPr>
          <p:cNvSpPr/>
          <p:nvPr/>
        </p:nvSpPr>
        <p:spPr>
          <a:xfrm rot="16200000">
            <a:off x="6176677" y="2662670"/>
            <a:ext cx="822960" cy="100584"/>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A6878D39-F990-3245-B44E-5E70BAED95DE}"/>
              </a:ext>
            </a:extLst>
          </p:cNvPr>
          <p:cNvSpPr/>
          <p:nvPr/>
        </p:nvSpPr>
        <p:spPr>
          <a:xfrm rot="14377266">
            <a:off x="6971616" y="2591536"/>
            <a:ext cx="822960" cy="100584"/>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7D39557B-96CF-957B-078B-CFBA7435B356}"/>
              </a:ext>
            </a:extLst>
          </p:cNvPr>
          <p:cNvSpPr/>
          <p:nvPr/>
        </p:nvSpPr>
        <p:spPr>
          <a:xfrm rot="14253338">
            <a:off x="8404942" y="2565547"/>
            <a:ext cx="822960" cy="100584"/>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660684-228B-3F51-E6D1-77087A72C445}"/>
              </a:ext>
            </a:extLst>
          </p:cNvPr>
          <p:cNvSpPr txBox="1"/>
          <p:nvPr/>
        </p:nvSpPr>
        <p:spPr>
          <a:xfrm>
            <a:off x="4242687" y="2847931"/>
            <a:ext cx="2111536" cy="646331"/>
          </a:xfrm>
          <a:prstGeom prst="rect">
            <a:avLst/>
          </a:prstGeom>
          <a:noFill/>
        </p:spPr>
        <p:txBody>
          <a:bodyPr wrap="square" rtlCol="0">
            <a:spAutoFit/>
          </a:bodyPr>
          <a:lstStyle/>
          <a:p>
            <a:r>
              <a:rPr lang="en-US" dirty="0"/>
              <a:t>Current Prediction Token</a:t>
            </a:r>
          </a:p>
        </p:txBody>
      </p:sp>
      <p:sp>
        <p:nvSpPr>
          <p:cNvPr id="16" name="TextBox 15">
            <a:extLst>
              <a:ext uri="{FF2B5EF4-FFF2-40B4-BE49-F238E27FC236}">
                <a16:creationId xmlns:a16="http://schemas.microsoft.com/office/drawing/2014/main" id="{225A54EE-7999-28A0-5606-F82B0A877C7D}"/>
              </a:ext>
            </a:extLst>
          </p:cNvPr>
          <p:cNvSpPr txBox="1"/>
          <p:nvPr/>
        </p:nvSpPr>
        <p:spPr>
          <a:xfrm>
            <a:off x="7266538" y="3048021"/>
            <a:ext cx="1504872" cy="923330"/>
          </a:xfrm>
          <a:prstGeom prst="rect">
            <a:avLst/>
          </a:prstGeom>
          <a:noFill/>
        </p:spPr>
        <p:txBody>
          <a:bodyPr wrap="square" rtlCol="0">
            <a:spAutoFit/>
          </a:bodyPr>
          <a:lstStyle/>
          <a:p>
            <a:r>
              <a:rPr lang="en-US" dirty="0"/>
              <a:t>Previous Instruction Token</a:t>
            </a:r>
          </a:p>
        </p:txBody>
      </p:sp>
      <p:sp>
        <p:nvSpPr>
          <p:cNvPr id="19" name="TextBox 18">
            <a:extLst>
              <a:ext uri="{FF2B5EF4-FFF2-40B4-BE49-F238E27FC236}">
                <a16:creationId xmlns:a16="http://schemas.microsoft.com/office/drawing/2014/main" id="{7A380CA4-0A49-080C-A4A5-A49A4E175DFC}"/>
              </a:ext>
            </a:extLst>
          </p:cNvPr>
          <p:cNvSpPr txBox="1"/>
          <p:nvPr/>
        </p:nvSpPr>
        <p:spPr>
          <a:xfrm>
            <a:off x="6355699" y="3283180"/>
            <a:ext cx="870299" cy="369332"/>
          </a:xfrm>
          <a:prstGeom prst="rect">
            <a:avLst/>
          </a:prstGeom>
          <a:noFill/>
        </p:spPr>
        <p:txBody>
          <a:bodyPr wrap="square" rtlCol="0">
            <a:spAutoFit/>
          </a:bodyPr>
          <a:lstStyle/>
          <a:p>
            <a:r>
              <a:rPr lang="en-US" dirty="0"/>
              <a:t>Image</a:t>
            </a:r>
          </a:p>
        </p:txBody>
      </p:sp>
      <p:sp>
        <p:nvSpPr>
          <p:cNvPr id="22" name="TextBox 21">
            <a:extLst>
              <a:ext uri="{FF2B5EF4-FFF2-40B4-BE49-F238E27FC236}">
                <a16:creationId xmlns:a16="http://schemas.microsoft.com/office/drawing/2014/main" id="{7C504716-C476-9503-8F63-6AF0C23CD406}"/>
              </a:ext>
            </a:extLst>
          </p:cNvPr>
          <p:cNvSpPr txBox="1"/>
          <p:nvPr/>
        </p:nvSpPr>
        <p:spPr>
          <a:xfrm>
            <a:off x="8771409" y="3022246"/>
            <a:ext cx="1966983" cy="646331"/>
          </a:xfrm>
          <a:prstGeom prst="rect">
            <a:avLst/>
          </a:prstGeom>
          <a:noFill/>
        </p:spPr>
        <p:txBody>
          <a:bodyPr wrap="square" rtlCol="0">
            <a:spAutoFit/>
          </a:bodyPr>
          <a:lstStyle/>
          <a:p>
            <a:r>
              <a:rPr lang="en-US" dirty="0"/>
              <a:t>Previous Answer Token</a:t>
            </a:r>
          </a:p>
        </p:txBody>
      </p:sp>
      <p:pic>
        <p:nvPicPr>
          <p:cNvPr id="25" name="Picture 24">
            <a:extLst>
              <a:ext uri="{FF2B5EF4-FFF2-40B4-BE49-F238E27FC236}">
                <a16:creationId xmlns:a16="http://schemas.microsoft.com/office/drawing/2014/main" id="{F40B05C7-1477-4B10-B422-A2D327461354}"/>
              </a:ext>
            </a:extLst>
          </p:cNvPr>
          <p:cNvPicPr>
            <a:picLocks noChangeAspect="1"/>
          </p:cNvPicPr>
          <p:nvPr/>
        </p:nvPicPr>
        <p:blipFill>
          <a:blip r:embed="rId3"/>
          <a:stretch>
            <a:fillRect/>
          </a:stretch>
        </p:blipFill>
        <p:spPr>
          <a:xfrm>
            <a:off x="782319" y="3987371"/>
            <a:ext cx="10571481" cy="1484957"/>
          </a:xfrm>
          <a:prstGeom prst="rect">
            <a:avLst/>
          </a:prstGeom>
        </p:spPr>
      </p:pic>
    </p:spTree>
    <p:extLst>
      <p:ext uri="{BB962C8B-B14F-4D97-AF65-F5344CB8AC3E}">
        <p14:creationId xmlns:p14="http://schemas.microsoft.com/office/powerpoint/2010/main" val="16133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18BA-70B6-93EE-C711-B09EAC14A2A0}"/>
              </a:ext>
            </a:extLst>
          </p:cNvPr>
          <p:cNvSpPr>
            <a:spLocks noGrp="1"/>
          </p:cNvSpPr>
          <p:nvPr>
            <p:ph type="title"/>
          </p:nvPr>
        </p:nvSpPr>
        <p:spPr/>
        <p:txBody>
          <a:bodyPr/>
          <a:lstStyle/>
          <a:p>
            <a:r>
              <a:rPr lang="en-US" dirty="0"/>
              <a:t>Visual Instruction Tuning - Architecture</a:t>
            </a:r>
          </a:p>
        </p:txBody>
      </p:sp>
      <p:pic>
        <p:nvPicPr>
          <p:cNvPr id="9" name="Content Placeholder 8">
            <a:extLst>
              <a:ext uri="{FF2B5EF4-FFF2-40B4-BE49-F238E27FC236}">
                <a16:creationId xmlns:a16="http://schemas.microsoft.com/office/drawing/2014/main" id="{AE312DDC-261C-4EEC-8E0E-2B9C532252FF}"/>
              </a:ext>
            </a:extLst>
          </p:cNvPr>
          <p:cNvPicPr>
            <a:picLocks noGrp="1" noChangeAspect="1"/>
          </p:cNvPicPr>
          <p:nvPr>
            <p:ph idx="1"/>
          </p:nvPr>
        </p:nvPicPr>
        <p:blipFill rotWithShape="1">
          <a:blip r:embed="rId2"/>
          <a:srcRect t="2640"/>
          <a:stretch/>
        </p:blipFill>
        <p:spPr>
          <a:xfrm>
            <a:off x="5486534" y="1343463"/>
            <a:ext cx="6663528" cy="2231136"/>
          </a:xfrm>
          <a:ln>
            <a:solidFill>
              <a:schemeClr val="tx1"/>
            </a:solidFill>
          </a:ln>
        </p:spPr>
      </p:pic>
      <p:sp>
        <p:nvSpPr>
          <p:cNvPr id="10" name="Content Placeholder 3">
            <a:extLst>
              <a:ext uri="{FF2B5EF4-FFF2-40B4-BE49-F238E27FC236}">
                <a16:creationId xmlns:a16="http://schemas.microsoft.com/office/drawing/2014/main" id="{C0E7E50F-6B1D-5565-5525-CC0D10223E11}"/>
              </a:ext>
            </a:extLst>
          </p:cNvPr>
          <p:cNvSpPr txBox="1">
            <a:spLocks/>
          </p:cNvSpPr>
          <p:nvPr/>
        </p:nvSpPr>
        <p:spPr>
          <a:xfrm>
            <a:off x="838199" y="1825625"/>
            <a:ext cx="4419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 Vicuna </a:t>
            </a:r>
          </a:p>
          <a:p>
            <a:r>
              <a:rPr lang="en-US" dirty="0"/>
              <a:t>g       : Visual Encoder CLIP</a:t>
            </a:r>
          </a:p>
          <a:p>
            <a:r>
              <a:rPr lang="en-US" b="1" dirty="0"/>
              <a:t>W</a:t>
            </a:r>
            <a:r>
              <a:rPr lang="en-US" dirty="0"/>
              <a:t>: Linear Project Layer</a:t>
            </a:r>
            <a:endParaRPr lang="en-US" b="1" dirty="0"/>
          </a:p>
        </p:txBody>
      </p:sp>
      <p:pic>
        <p:nvPicPr>
          <p:cNvPr id="12" name="Picture 11">
            <a:extLst>
              <a:ext uri="{FF2B5EF4-FFF2-40B4-BE49-F238E27FC236}">
                <a16:creationId xmlns:a16="http://schemas.microsoft.com/office/drawing/2014/main" id="{DC1274D9-4181-94ED-0913-75A4745D866F}"/>
              </a:ext>
            </a:extLst>
          </p:cNvPr>
          <p:cNvPicPr>
            <a:picLocks noChangeAspect="1"/>
          </p:cNvPicPr>
          <p:nvPr/>
        </p:nvPicPr>
        <p:blipFill>
          <a:blip r:embed="rId3"/>
          <a:stretch>
            <a:fillRect/>
          </a:stretch>
        </p:blipFill>
        <p:spPr>
          <a:xfrm>
            <a:off x="5561019" y="3703292"/>
            <a:ext cx="6591221" cy="925857"/>
          </a:xfrm>
          <a:prstGeom prst="rect">
            <a:avLst/>
          </a:prstGeom>
        </p:spPr>
      </p:pic>
      <p:pic>
        <p:nvPicPr>
          <p:cNvPr id="13" name="Picture 12">
            <a:extLst>
              <a:ext uri="{FF2B5EF4-FFF2-40B4-BE49-F238E27FC236}">
                <a16:creationId xmlns:a16="http://schemas.microsoft.com/office/drawing/2014/main" id="{A5CFC40B-0094-8E7E-07B8-13E961365BE6}"/>
              </a:ext>
            </a:extLst>
          </p:cNvPr>
          <p:cNvPicPr>
            <a:picLocks noChangeAspect="1"/>
          </p:cNvPicPr>
          <p:nvPr/>
        </p:nvPicPr>
        <p:blipFill rotWithShape="1">
          <a:blip r:embed="rId4"/>
          <a:srcRect t="10353"/>
          <a:stretch/>
        </p:blipFill>
        <p:spPr>
          <a:xfrm>
            <a:off x="5535405" y="4629149"/>
            <a:ext cx="6222526" cy="598002"/>
          </a:xfrm>
          <a:prstGeom prst="rect">
            <a:avLst/>
          </a:prstGeom>
        </p:spPr>
      </p:pic>
      <p:grpSp>
        <p:nvGrpSpPr>
          <p:cNvPr id="25" name="Group 24">
            <a:extLst>
              <a:ext uri="{FF2B5EF4-FFF2-40B4-BE49-F238E27FC236}">
                <a16:creationId xmlns:a16="http://schemas.microsoft.com/office/drawing/2014/main" id="{6E08C9B1-BF41-5F30-805C-ED3D3E9BDC77}"/>
              </a:ext>
            </a:extLst>
          </p:cNvPr>
          <p:cNvGrpSpPr/>
          <p:nvPr/>
        </p:nvGrpSpPr>
        <p:grpSpPr>
          <a:xfrm>
            <a:off x="8937877" y="5244127"/>
            <a:ext cx="3130297" cy="1552576"/>
            <a:chOff x="637032" y="4076700"/>
            <a:chExt cx="3630168" cy="2105025"/>
          </a:xfrm>
        </p:grpSpPr>
        <p:grpSp>
          <p:nvGrpSpPr>
            <p:cNvPr id="14" name="Group 13">
              <a:extLst>
                <a:ext uri="{FF2B5EF4-FFF2-40B4-BE49-F238E27FC236}">
                  <a16:creationId xmlns:a16="http://schemas.microsoft.com/office/drawing/2014/main" id="{766E1D58-05CA-E0E3-0916-96661BEF4478}"/>
                </a:ext>
              </a:extLst>
            </p:cNvPr>
            <p:cNvGrpSpPr/>
            <p:nvPr/>
          </p:nvGrpSpPr>
          <p:grpSpPr>
            <a:xfrm>
              <a:off x="838200" y="4218648"/>
              <a:ext cx="3294056" cy="1788591"/>
              <a:chOff x="8997716" y="344556"/>
              <a:chExt cx="3294056" cy="1788591"/>
            </a:xfrm>
          </p:grpSpPr>
          <p:pic>
            <p:nvPicPr>
              <p:cNvPr id="15" name="Picture 14">
                <a:extLst>
                  <a:ext uri="{FF2B5EF4-FFF2-40B4-BE49-F238E27FC236}">
                    <a16:creationId xmlns:a16="http://schemas.microsoft.com/office/drawing/2014/main" id="{98E229AE-E6D2-78D4-815C-EB7CE793CE6F}"/>
                  </a:ext>
                </a:extLst>
              </p:cNvPr>
              <p:cNvPicPr>
                <a:picLocks noChangeAspect="1"/>
              </p:cNvPicPr>
              <p:nvPr/>
            </p:nvPicPr>
            <p:blipFill>
              <a:blip r:embed="rId5"/>
              <a:stretch>
                <a:fillRect/>
              </a:stretch>
            </p:blipFill>
            <p:spPr>
              <a:xfrm>
                <a:off x="9076596" y="344556"/>
                <a:ext cx="501676" cy="463574"/>
              </a:xfrm>
              <a:prstGeom prst="rect">
                <a:avLst/>
              </a:prstGeom>
            </p:spPr>
          </p:pic>
          <p:sp>
            <p:nvSpPr>
              <p:cNvPr id="16" name="TextBox 15">
                <a:extLst>
                  <a:ext uri="{FF2B5EF4-FFF2-40B4-BE49-F238E27FC236}">
                    <a16:creationId xmlns:a16="http://schemas.microsoft.com/office/drawing/2014/main" id="{FC55EFE6-0849-18CE-B858-1F390C954860}"/>
                  </a:ext>
                </a:extLst>
              </p:cNvPr>
              <p:cNvSpPr txBox="1"/>
              <p:nvPr/>
            </p:nvSpPr>
            <p:spPr>
              <a:xfrm>
                <a:off x="8997716" y="469814"/>
                <a:ext cx="2355272" cy="369332"/>
              </a:xfrm>
              <a:prstGeom prst="rect">
                <a:avLst/>
              </a:prstGeom>
              <a:noFill/>
            </p:spPr>
            <p:txBody>
              <a:bodyPr wrap="square" rtlCol="0">
                <a:spAutoFit/>
              </a:bodyPr>
              <a:lstStyle/>
              <a:p>
                <a:r>
                  <a:rPr lang="en-US" dirty="0"/>
                  <a:t>              :  Images</a:t>
                </a:r>
              </a:p>
            </p:txBody>
          </p:sp>
          <p:sp>
            <p:nvSpPr>
              <p:cNvPr id="17" name="TextBox 16">
                <a:extLst>
                  <a:ext uri="{FF2B5EF4-FFF2-40B4-BE49-F238E27FC236}">
                    <a16:creationId xmlns:a16="http://schemas.microsoft.com/office/drawing/2014/main" id="{CD34A272-543C-82E0-429C-3BD522E79D0F}"/>
                  </a:ext>
                </a:extLst>
              </p:cNvPr>
              <p:cNvSpPr txBox="1"/>
              <p:nvPr/>
            </p:nvSpPr>
            <p:spPr>
              <a:xfrm>
                <a:off x="8997716" y="1763815"/>
                <a:ext cx="3294056" cy="369332"/>
              </a:xfrm>
              <a:prstGeom prst="rect">
                <a:avLst/>
              </a:prstGeom>
              <a:noFill/>
            </p:spPr>
            <p:txBody>
              <a:bodyPr wrap="square" rtlCol="0">
                <a:spAutoFit/>
              </a:bodyPr>
              <a:lstStyle/>
              <a:p>
                <a:r>
                  <a:rPr lang="en-US" dirty="0"/>
                  <a:t>              :  Number of turns</a:t>
                </a:r>
              </a:p>
            </p:txBody>
          </p:sp>
          <p:pic>
            <p:nvPicPr>
              <p:cNvPr id="18" name="Picture 17">
                <a:extLst>
                  <a:ext uri="{FF2B5EF4-FFF2-40B4-BE49-F238E27FC236}">
                    <a16:creationId xmlns:a16="http://schemas.microsoft.com/office/drawing/2014/main" id="{856F7CB2-4F0F-7D27-949A-9CB5E7F9141C}"/>
                  </a:ext>
                </a:extLst>
              </p:cNvPr>
              <p:cNvPicPr>
                <a:picLocks noChangeAspect="1"/>
              </p:cNvPicPr>
              <p:nvPr/>
            </p:nvPicPr>
            <p:blipFill>
              <a:blip r:embed="rId6"/>
              <a:stretch>
                <a:fillRect/>
              </a:stretch>
            </p:blipFill>
            <p:spPr>
              <a:xfrm>
                <a:off x="9129770" y="856488"/>
                <a:ext cx="499033" cy="405993"/>
              </a:xfrm>
              <a:prstGeom prst="rect">
                <a:avLst/>
              </a:prstGeom>
            </p:spPr>
          </p:pic>
          <p:sp>
            <p:nvSpPr>
              <p:cNvPr id="19" name="TextBox 18">
                <a:extLst>
                  <a:ext uri="{FF2B5EF4-FFF2-40B4-BE49-F238E27FC236}">
                    <a16:creationId xmlns:a16="http://schemas.microsoft.com/office/drawing/2014/main" id="{194F052C-32E0-7719-618E-3F21A39F976E}"/>
                  </a:ext>
                </a:extLst>
              </p:cNvPr>
              <p:cNvSpPr txBox="1"/>
              <p:nvPr/>
            </p:nvSpPr>
            <p:spPr>
              <a:xfrm>
                <a:off x="8998528" y="893149"/>
                <a:ext cx="2355272" cy="369332"/>
              </a:xfrm>
              <a:prstGeom prst="rect">
                <a:avLst/>
              </a:prstGeom>
              <a:noFill/>
            </p:spPr>
            <p:txBody>
              <a:bodyPr wrap="square" rtlCol="0">
                <a:spAutoFit/>
              </a:bodyPr>
              <a:lstStyle/>
              <a:p>
                <a:r>
                  <a:rPr lang="en-US" dirty="0"/>
                  <a:t>              :  Questions</a:t>
                </a:r>
              </a:p>
            </p:txBody>
          </p:sp>
          <p:pic>
            <p:nvPicPr>
              <p:cNvPr id="20" name="Picture 19">
                <a:extLst>
                  <a:ext uri="{FF2B5EF4-FFF2-40B4-BE49-F238E27FC236}">
                    <a16:creationId xmlns:a16="http://schemas.microsoft.com/office/drawing/2014/main" id="{E8806C30-466D-93C3-A730-6F8E3A753A70}"/>
                  </a:ext>
                </a:extLst>
              </p:cNvPr>
              <p:cNvPicPr>
                <a:picLocks noChangeAspect="1"/>
              </p:cNvPicPr>
              <p:nvPr/>
            </p:nvPicPr>
            <p:blipFill>
              <a:blip r:embed="rId7"/>
              <a:stretch>
                <a:fillRect/>
              </a:stretch>
            </p:blipFill>
            <p:spPr>
              <a:xfrm>
                <a:off x="9152086" y="1292523"/>
                <a:ext cx="441144" cy="405993"/>
              </a:xfrm>
              <a:prstGeom prst="rect">
                <a:avLst/>
              </a:prstGeom>
            </p:spPr>
          </p:pic>
          <p:sp>
            <p:nvSpPr>
              <p:cNvPr id="21" name="Rectangle 20">
                <a:extLst>
                  <a:ext uri="{FF2B5EF4-FFF2-40B4-BE49-F238E27FC236}">
                    <a16:creationId xmlns:a16="http://schemas.microsoft.com/office/drawing/2014/main" id="{1918DD56-6AA4-3EA5-94CE-E61A10754AB0}"/>
                  </a:ext>
                </a:extLst>
              </p:cNvPr>
              <p:cNvSpPr/>
              <p:nvPr/>
            </p:nvSpPr>
            <p:spPr>
              <a:xfrm>
                <a:off x="9456754" y="1310839"/>
                <a:ext cx="121518" cy="1860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0A62F8A-DA4A-1870-059D-B69FFDB6C83E}"/>
                  </a:ext>
                </a:extLst>
              </p:cNvPr>
              <p:cNvPicPr>
                <a:picLocks noChangeAspect="1"/>
              </p:cNvPicPr>
              <p:nvPr/>
            </p:nvPicPr>
            <p:blipFill>
              <a:blip r:embed="rId8"/>
              <a:stretch>
                <a:fillRect/>
              </a:stretch>
            </p:blipFill>
            <p:spPr>
              <a:xfrm>
                <a:off x="9152086" y="1762970"/>
                <a:ext cx="334333" cy="356328"/>
              </a:xfrm>
              <a:prstGeom prst="rect">
                <a:avLst/>
              </a:prstGeom>
            </p:spPr>
          </p:pic>
          <p:sp>
            <p:nvSpPr>
              <p:cNvPr id="23" name="TextBox 22">
                <a:extLst>
                  <a:ext uri="{FF2B5EF4-FFF2-40B4-BE49-F238E27FC236}">
                    <a16:creationId xmlns:a16="http://schemas.microsoft.com/office/drawing/2014/main" id="{A1273A45-D5EA-E292-ED15-1D1E75F66E29}"/>
                  </a:ext>
                </a:extLst>
              </p:cNvPr>
              <p:cNvSpPr txBox="1"/>
              <p:nvPr/>
            </p:nvSpPr>
            <p:spPr>
              <a:xfrm>
                <a:off x="8997716" y="1341101"/>
                <a:ext cx="2355272" cy="369332"/>
              </a:xfrm>
              <a:prstGeom prst="rect">
                <a:avLst/>
              </a:prstGeom>
              <a:noFill/>
            </p:spPr>
            <p:txBody>
              <a:bodyPr wrap="square" rtlCol="0">
                <a:spAutoFit/>
              </a:bodyPr>
              <a:lstStyle/>
              <a:p>
                <a:r>
                  <a:rPr lang="en-US" dirty="0"/>
                  <a:t>              :  Answers</a:t>
                </a:r>
              </a:p>
            </p:txBody>
          </p:sp>
        </p:grpSp>
        <p:sp>
          <p:nvSpPr>
            <p:cNvPr id="24" name="Rectangle 23">
              <a:extLst>
                <a:ext uri="{FF2B5EF4-FFF2-40B4-BE49-F238E27FC236}">
                  <a16:creationId xmlns:a16="http://schemas.microsoft.com/office/drawing/2014/main" id="{E3E95BFA-BE72-5A13-1B9E-5419B9E8278F}"/>
                </a:ext>
              </a:extLst>
            </p:cNvPr>
            <p:cNvSpPr/>
            <p:nvPr/>
          </p:nvSpPr>
          <p:spPr>
            <a:xfrm>
              <a:off x="637032" y="4076700"/>
              <a:ext cx="3630168" cy="21050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grpSp>
      <p:sp>
        <p:nvSpPr>
          <p:cNvPr id="26" name="TextBox 25">
            <a:extLst>
              <a:ext uri="{FF2B5EF4-FFF2-40B4-BE49-F238E27FC236}">
                <a16:creationId xmlns:a16="http://schemas.microsoft.com/office/drawing/2014/main" id="{FE940597-27DF-782C-AC57-F5DB387F1187}"/>
              </a:ext>
            </a:extLst>
          </p:cNvPr>
          <p:cNvSpPr txBox="1"/>
          <p:nvPr/>
        </p:nvSpPr>
        <p:spPr>
          <a:xfrm>
            <a:off x="7990306" y="2758220"/>
            <a:ext cx="2112264" cy="369332"/>
          </a:xfrm>
          <a:prstGeom prst="rect">
            <a:avLst/>
          </a:prstGeom>
          <a:noFill/>
        </p:spPr>
        <p:txBody>
          <a:bodyPr wrap="square" rtlCol="0">
            <a:spAutoFit/>
          </a:bodyPr>
          <a:lstStyle/>
          <a:p>
            <a:r>
              <a:rPr lang="en-US" dirty="0"/>
              <a:t>Visual Tokens</a:t>
            </a:r>
          </a:p>
        </p:txBody>
      </p:sp>
      <p:sp>
        <p:nvSpPr>
          <p:cNvPr id="27" name="TextBox 26">
            <a:extLst>
              <a:ext uri="{FF2B5EF4-FFF2-40B4-BE49-F238E27FC236}">
                <a16:creationId xmlns:a16="http://schemas.microsoft.com/office/drawing/2014/main" id="{4F737467-B5C7-A750-FBA1-3F6CDB42A24D}"/>
              </a:ext>
            </a:extLst>
          </p:cNvPr>
          <p:cNvSpPr txBox="1"/>
          <p:nvPr/>
        </p:nvSpPr>
        <p:spPr>
          <a:xfrm>
            <a:off x="9934574" y="2758220"/>
            <a:ext cx="2112264" cy="369332"/>
          </a:xfrm>
          <a:prstGeom prst="rect">
            <a:avLst/>
          </a:prstGeom>
          <a:noFill/>
        </p:spPr>
        <p:txBody>
          <a:bodyPr wrap="square" rtlCol="0">
            <a:spAutoFit/>
          </a:bodyPr>
          <a:lstStyle/>
          <a:p>
            <a:r>
              <a:rPr lang="en-US" dirty="0"/>
              <a:t>Text Embed Tokens</a:t>
            </a:r>
          </a:p>
        </p:txBody>
      </p:sp>
      <p:pic>
        <p:nvPicPr>
          <p:cNvPr id="29" name="Picture 28">
            <a:extLst>
              <a:ext uri="{FF2B5EF4-FFF2-40B4-BE49-F238E27FC236}">
                <a16:creationId xmlns:a16="http://schemas.microsoft.com/office/drawing/2014/main" id="{F70B3E32-1409-2911-A89A-1FD11091DE1F}"/>
              </a:ext>
            </a:extLst>
          </p:cNvPr>
          <p:cNvPicPr>
            <a:picLocks noChangeAspect="1"/>
          </p:cNvPicPr>
          <p:nvPr/>
        </p:nvPicPr>
        <p:blipFill>
          <a:blip r:embed="rId9"/>
          <a:stretch>
            <a:fillRect/>
          </a:stretch>
        </p:blipFill>
        <p:spPr>
          <a:xfrm>
            <a:off x="5648325" y="5272638"/>
            <a:ext cx="3216834" cy="296153"/>
          </a:xfrm>
          <a:prstGeom prst="rect">
            <a:avLst/>
          </a:prstGeom>
        </p:spPr>
      </p:pic>
      <p:pic>
        <p:nvPicPr>
          <p:cNvPr id="31" name="Picture 30">
            <a:extLst>
              <a:ext uri="{FF2B5EF4-FFF2-40B4-BE49-F238E27FC236}">
                <a16:creationId xmlns:a16="http://schemas.microsoft.com/office/drawing/2014/main" id="{A52C183B-B560-673F-36FF-7634F5BBDFD7}"/>
              </a:ext>
            </a:extLst>
          </p:cNvPr>
          <p:cNvPicPr>
            <a:picLocks noChangeAspect="1"/>
          </p:cNvPicPr>
          <p:nvPr/>
        </p:nvPicPr>
        <p:blipFill>
          <a:blip r:embed="rId10"/>
          <a:stretch>
            <a:fillRect/>
          </a:stretch>
        </p:blipFill>
        <p:spPr>
          <a:xfrm>
            <a:off x="1132146" y="1825625"/>
            <a:ext cx="1654637" cy="478663"/>
          </a:xfrm>
          <a:prstGeom prst="rect">
            <a:avLst/>
          </a:prstGeom>
        </p:spPr>
      </p:pic>
      <p:pic>
        <p:nvPicPr>
          <p:cNvPr id="33" name="Picture 32">
            <a:extLst>
              <a:ext uri="{FF2B5EF4-FFF2-40B4-BE49-F238E27FC236}">
                <a16:creationId xmlns:a16="http://schemas.microsoft.com/office/drawing/2014/main" id="{15C53F03-25B1-DE2E-EAA0-50E29A33D711}"/>
              </a:ext>
            </a:extLst>
          </p:cNvPr>
          <p:cNvPicPr>
            <a:picLocks noChangeAspect="1"/>
          </p:cNvPicPr>
          <p:nvPr/>
        </p:nvPicPr>
        <p:blipFill>
          <a:blip r:embed="rId11"/>
          <a:stretch>
            <a:fillRect/>
          </a:stretch>
        </p:blipFill>
        <p:spPr>
          <a:xfrm>
            <a:off x="1421028" y="2304288"/>
            <a:ext cx="370796" cy="478664"/>
          </a:xfrm>
          <a:prstGeom prst="rect">
            <a:avLst/>
          </a:prstGeom>
        </p:spPr>
      </p:pic>
    </p:spTree>
    <p:extLst>
      <p:ext uri="{BB962C8B-B14F-4D97-AF65-F5344CB8AC3E}">
        <p14:creationId xmlns:p14="http://schemas.microsoft.com/office/powerpoint/2010/main" val="1388082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6B1-20A4-8CF6-AF7D-EF20F29F7AFC}"/>
              </a:ext>
            </a:extLst>
          </p:cNvPr>
          <p:cNvSpPr>
            <a:spLocks noGrp="1"/>
          </p:cNvSpPr>
          <p:nvPr>
            <p:ph type="title"/>
          </p:nvPr>
        </p:nvSpPr>
        <p:spPr/>
        <p:txBody>
          <a:bodyPr/>
          <a:lstStyle/>
          <a:p>
            <a:r>
              <a:rPr lang="en-US" dirty="0"/>
              <a:t>LLAVA - Training</a:t>
            </a:r>
          </a:p>
        </p:txBody>
      </p:sp>
      <p:pic>
        <p:nvPicPr>
          <p:cNvPr id="4" name="Content Placeholder 8">
            <a:extLst>
              <a:ext uri="{FF2B5EF4-FFF2-40B4-BE49-F238E27FC236}">
                <a16:creationId xmlns:a16="http://schemas.microsoft.com/office/drawing/2014/main" id="{6F3E36E8-BC65-3556-593C-2E0BCCE9A7A4}"/>
              </a:ext>
            </a:extLst>
          </p:cNvPr>
          <p:cNvPicPr>
            <a:picLocks noGrp="1" noChangeAspect="1"/>
          </p:cNvPicPr>
          <p:nvPr>
            <p:ph idx="1"/>
          </p:nvPr>
        </p:nvPicPr>
        <p:blipFill rotWithShape="1">
          <a:blip r:embed="rId2"/>
          <a:srcRect t="2640"/>
          <a:stretch/>
        </p:blipFill>
        <p:spPr>
          <a:xfrm>
            <a:off x="2676144" y="1977136"/>
            <a:ext cx="6241730" cy="2089915"/>
          </a:xfrm>
          <a:ln>
            <a:solidFill>
              <a:schemeClr val="tx1"/>
            </a:solidFill>
          </a:ln>
        </p:spPr>
      </p:pic>
      <p:sp>
        <p:nvSpPr>
          <p:cNvPr id="13" name="Graphic 8" descr="Fire with solid fill">
            <a:extLst>
              <a:ext uri="{FF2B5EF4-FFF2-40B4-BE49-F238E27FC236}">
                <a16:creationId xmlns:a16="http://schemas.microsoft.com/office/drawing/2014/main" id="{93CE2552-5F20-9265-84B0-29DC896FDF0E}"/>
              </a:ext>
            </a:extLst>
          </p:cNvPr>
          <p:cNvSpPr/>
          <p:nvPr/>
        </p:nvSpPr>
        <p:spPr>
          <a:xfrm>
            <a:off x="2243451" y="3044027"/>
            <a:ext cx="316578" cy="462407"/>
          </a:xfrm>
          <a:custGeom>
            <a:avLst/>
            <a:gdLst>
              <a:gd name="connsiteX0" fmla="*/ 297603 w 316578"/>
              <a:gd name="connsiteY0" fmla="*/ 238194 h 462407"/>
              <a:gd name="connsiteX1" fmla="*/ 227167 w 316578"/>
              <a:gd name="connsiteY1" fmla="*/ 300027 h 462407"/>
              <a:gd name="connsiteX2" fmla="*/ 204046 w 316578"/>
              <a:gd name="connsiteY2" fmla="*/ 216149 h 462407"/>
              <a:gd name="connsiteX3" fmla="*/ 131459 w 316578"/>
              <a:gd name="connsiteY3" fmla="*/ 0 h 462407"/>
              <a:gd name="connsiteX4" fmla="*/ 76078 w 316578"/>
              <a:gd name="connsiteY4" fmla="*/ 170983 h 462407"/>
              <a:gd name="connsiteX5" fmla="*/ 11556 w 316578"/>
              <a:gd name="connsiteY5" fmla="*/ 246259 h 462407"/>
              <a:gd name="connsiteX6" fmla="*/ 64249 w 316578"/>
              <a:gd name="connsiteY6" fmla="*/ 431760 h 462407"/>
              <a:gd name="connsiteX7" fmla="*/ 96510 w 316578"/>
              <a:gd name="connsiteY7" fmla="*/ 259701 h 462407"/>
              <a:gd name="connsiteX8" fmla="*/ 118017 w 316578"/>
              <a:gd name="connsiteY8" fmla="*/ 377991 h 462407"/>
              <a:gd name="connsiteX9" fmla="*/ 157268 w 316578"/>
              <a:gd name="connsiteY9" fmla="*/ 462408 h 462407"/>
              <a:gd name="connsiteX10" fmla="*/ 302443 w 316578"/>
              <a:gd name="connsiteY10" fmla="*/ 364549 h 462407"/>
              <a:gd name="connsiteX11" fmla="*/ 297603 w 316578"/>
              <a:gd name="connsiteY11" fmla="*/ 238194 h 46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78" h="462407">
                <a:moveTo>
                  <a:pt x="297603" y="238194"/>
                </a:moveTo>
                <a:cubicBezTo>
                  <a:pt x="307282" y="277445"/>
                  <a:pt x="266955" y="316158"/>
                  <a:pt x="227167" y="300027"/>
                </a:cubicBezTo>
                <a:cubicBezTo>
                  <a:pt x="193830" y="288198"/>
                  <a:pt x="180926" y="249485"/>
                  <a:pt x="204046" y="216149"/>
                </a:cubicBezTo>
                <a:cubicBezTo>
                  <a:pt x="256202" y="146788"/>
                  <a:pt x="218026" y="37638"/>
                  <a:pt x="131459" y="0"/>
                </a:cubicBezTo>
                <a:cubicBezTo>
                  <a:pt x="170710" y="74200"/>
                  <a:pt x="110490" y="142486"/>
                  <a:pt x="76078" y="170983"/>
                </a:cubicBezTo>
                <a:cubicBezTo>
                  <a:pt x="41666" y="199481"/>
                  <a:pt x="18546" y="229053"/>
                  <a:pt x="11556" y="246259"/>
                </a:cubicBezTo>
                <a:cubicBezTo>
                  <a:pt x="-23394" y="331213"/>
                  <a:pt x="28762" y="412403"/>
                  <a:pt x="64249" y="431760"/>
                </a:cubicBezTo>
                <a:cubicBezTo>
                  <a:pt x="48118" y="395197"/>
                  <a:pt x="33063" y="325298"/>
                  <a:pt x="96510" y="259701"/>
                </a:cubicBezTo>
                <a:cubicBezTo>
                  <a:pt x="96510" y="259701"/>
                  <a:pt x="78229" y="329600"/>
                  <a:pt x="118017" y="377991"/>
                </a:cubicBezTo>
                <a:cubicBezTo>
                  <a:pt x="157806" y="426383"/>
                  <a:pt x="157268" y="462408"/>
                  <a:pt x="157268" y="462408"/>
                </a:cubicBezTo>
                <a:cubicBezTo>
                  <a:pt x="219102" y="462408"/>
                  <a:pt x="277709" y="425308"/>
                  <a:pt x="302443" y="364549"/>
                </a:cubicBezTo>
                <a:cubicBezTo>
                  <a:pt x="321261" y="328525"/>
                  <a:pt x="322874" y="271530"/>
                  <a:pt x="297603" y="238194"/>
                </a:cubicBezTo>
              </a:path>
            </a:pathLst>
          </a:custGeom>
          <a:solidFill>
            <a:srgbClr val="FF0000"/>
          </a:solidFill>
          <a:ln w="5358" cap="flat">
            <a:solidFill>
              <a:schemeClr val="tx1"/>
            </a:solid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C74CF6B-BFB2-46B4-2A22-8D5F0D21C584}"/>
              </a:ext>
            </a:extLst>
          </p:cNvPr>
          <p:cNvSpPr txBox="1"/>
          <p:nvPr/>
        </p:nvSpPr>
        <p:spPr>
          <a:xfrm>
            <a:off x="411480" y="1368386"/>
            <a:ext cx="1033272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Stage 1: Pre-training for feature alignment</a:t>
            </a:r>
          </a:p>
        </p:txBody>
      </p:sp>
      <p:sp>
        <p:nvSpPr>
          <p:cNvPr id="12" name="Graphic 9" descr="Snowflake outline">
            <a:extLst>
              <a:ext uri="{FF2B5EF4-FFF2-40B4-BE49-F238E27FC236}">
                <a16:creationId xmlns:a16="http://schemas.microsoft.com/office/drawing/2014/main" id="{0F1AC7B6-5F61-415D-E9B8-282E18E29597}"/>
              </a:ext>
            </a:extLst>
          </p:cNvPr>
          <p:cNvSpPr/>
          <p:nvPr/>
        </p:nvSpPr>
        <p:spPr>
          <a:xfrm>
            <a:off x="2189510" y="2413618"/>
            <a:ext cx="428440" cy="491760"/>
          </a:xfrm>
          <a:custGeom>
            <a:avLst/>
            <a:gdLst>
              <a:gd name="connsiteX0" fmla="*/ 427452 w 428440"/>
              <a:gd name="connsiteY0" fmla="*/ 123484 h 491760"/>
              <a:gd name="connsiteX1" fmla="*/ 417281 w 428440"/>
              <a:gd name="connsiteY1" fmla="*/ 120735 h 491760"/>
              <a:gd name="connsiteX2" fmla="*/ 368254 w 428440"/>
              <a:gd name="connsiteY2" fmla="*/ 148869 h 491760"/>
              <a:gd name="connsiteX3" fmla="*/ 380079 w 428440"/>
              <a:gd name="connsiteY3" fmla="*/ 105207 h 491760"/>
              <a:gd name="connsiteX4" fmla="*/ 374833 w 428440"/>
              <a:gd name="connsiteY4" fmla="*/ 96065 h 491760"/>
              <a:gd name="connsiteX5" fmla="*/ 365691 w 428440"/>
              <a:gd name="connsiteY5" fmla="*/ 101310 h 491760"/>
              <a:gd name="connsiteX6" fmla="*/ 349977 w 428440"/>
              <a:gd name="connsiteY6" fmla="*/ 159360 h 491760"/>
              <a:gd name="connsiteX7" fmla="*/ 310100 w 428440"/>
              <a:gd name="connsiteY7" fmla="*/ 182249 h 491760"/>
              <a:gd name="connsiteX8" fmla="*/ 332929 w 428440"/>
              <a:gd name="connsiteY8" fmla="*/ 97905 h 491760"/>
              <a:gd name="connsiteX9" fmla="*/ 327587 w 428440"/>
              <a:gd name="connsiteY9" fmla="*/ 88822 h 491760"/>
              <a:gd name="connsiteX10" fmla="*/ 318549 w 428440"/>
              <a:gd name="connsiteY10" fmla="*/ 94001 h 491760"/>
              <a:gd name="connsiteX11" fmla="*/ 291823 w 428440"/>
              <a:gd name="connsiteY11" fmla="*/ 192740 h 491760"/>
              <a:gd name="connsiteX12" fmla="*/ 255201 w 428440"/>
              <a:gd name="connsiteY12" fmla="*/ 213752 h 491760"/>
              <a:gd name="connsiteX13" fmla="*/ 221672 w 428440"/>
              <a:gd name="connsiteY13" fmla="*/ 194320 h 491760"/>
              <a:gd name="connsiteX14" fmla="*/ 221672 w 428440"/>
              <a:gd name="connsiteY14" fmla="*/ 152103 h 491760"/>
              <a:gd name="connsiteX15" fmla="*/ 293998 w 428440"/>
              <a:gd name="connsiteY15" fmla="*/ 79777 h 491760"/>
              <a:gd name="connsiteX16" fmla="*/ 293994 w 428440"/>
              <a:gd name="connsiteY16" fmla="*/ 69238 h 491760"/>
              <a:gd name="connsiteX17" fmla="*/ 283455 w 428440"/>
              <a:gd name="connsiteY17" fmla="*/ 69241 h 491760"/>
              <a:gd name="connsiteX18" fmla="*/ 221665 w 428440"/>
              <a:gd name="connsiteY18" fmla="*/ 131032 h 491760"/>
              <a:gd name="connsiteX19" fmla="*/ 221665 w 428440"/>
              <a:gd name="connsiteY19" fmla="*/ 85045 h 491760"/>
              <a:gd name="connsiteX20" fmla="*/ 264187 w 428440"/>
              <a:gd name="connsiteY20" fmla="*/ 42522 h 491760"/>
              <a:gd name="connsiteX21" fmla="*/ 264004 w 428440"/>
              <a:gd name="connsiteY21" fmla="*/ 31987 h 491760"/>
              <a:gd name="connsiteX22" fmla="*/ 253651 w 428440"/>
              <a:gd name="connsiteY22" fmla="*/ 31987 h 491760"/>
              <a:gd name="connsiteX23" fmla="*/ 221665 w 428440"/>
              <a:gd name="connsiteY23" fmla="*/ 63974 h 491760"/>
              <a:gd name="connsiteX24" fmla="*/ 221665 w 428440"/>
              <a:gd name="connsiteY24" fmla="*/ 7451 h 491760"/>
              <a:gd name="connsiteX25" fmla="*/ 214214 w 428440"/>
              <a:gd name="connsiteY25" fmla="*/ 0 h 491760"/>
              <a:gd name="connsiteX26" fmla="*/ 206763 w 428440"/>
              <a:gd name="connsiteY26" fmla="*/ 7451 h 491760"/>
              <a:gd name="connsiteX27" fmla="*/ 206763 w 428440"/>
              <a:gd name="connsiteY27" fmla="*/ 63974 h 491760"/>
              <a:gd name="connsiteX28" fmla="*/ 174776 w 428440"/>
              <a:gd name="connsiteY28" fmla="*/ 31987 h 491760"/>
              <a:gd name="connsiteX29" fmla="*/ 164240 w 428440"/>
              <a:gd name="connsiteY29" fmla="*/ 32170 h 491760"/>
              <a:gd name="connsiteX30" fmla="*/ 164240 w 428440"/>
              <a:gd name="connsiteY30" fmla="*/ 42522 h 491760"/>
              <a:gd name="connsiteX31" fmla="*/ 206763 w 428440"/>
              <a:gd name="connsiteY31" fmla="*/ 85045 h 491760"/>
              <a:gd name="connsiteX32" fmla="*/ 206763 w 428440"/>
              <a:gd name="connsiteY32" fmla="*/ 131032 h 491760"/>
              <a:gd name="connsiteX33" fmla="*/ 144972 w 428440"/>
              <a:gd name="connsiteY33" fmla="*/ 69241 h 491760"/>
              <a:gd name="connsiteX34" fmla="*/ 134437 w 428440"/>
              <a:gd name="connsiteY34" fmla="*/ 69425 h 491760"/>
              <a:gd name="connsiteX35" fmla="*/ 134437 w 428440"/>
              <a:gd name="connsiteY35" fmla="*/ 79777 h 491760"/>
              <a:gd name="connsiteX36" fmla="*/ 206763 w 428440"/>
              <a:gd name="connsiteY36" fmla="*/ 152103 h 491760"/>
              <a:gd name="connsiteX37" fmla="*/ 206763 w 428440"/>
              <a:gd name="connsiteY37" fmla="*/ 194320 h 491760"/>
              <a:gd name="connsiteX38" fmla="*/ 173591 w 428440"/>
              <a:gd name="connsiteY38" fmla="*/ 213245 h 491760"/>
              <a:gd name="connsiteX39" fmla="*/ 137246 w 428440"/>
              <a:gd name="connsiteY39" fmla="*/ 191794 h 491760"/>
              <a:gd name="connsiteX40" fmla="*/ 111711 w 428440"/>
              <a:gd name="connsiteY40" fmla="*/ 92742 h 491760"/>
              <a:gd name="connsiteX41" fmla="*/ 102633 w 428440"/>
              <a:gd name="connsiteY41" fmla="*/ 87388 h 491760"/>
              <a:gd name="connsiteX42" fmla="*/ 97279 w 428440"/>
              <a:gd name="connsiteY42" fmla="*/ 96467 h 491760"/>
              <a:gd name="connsiteX43" fmla="*/ 119080 w 428440"/>
              <a:gd name="connsiteY43" fmla="*/ 181057 h 491760"/>
              <a:gd name="connsiteX44" fmla="*/ 79479 w 428440"/>
              <a:gd name="connsiteY44" fmla="*/ 157684 h 491760"/>
              <a:gd name="connsiteX45" fmla="*/ 64480 w 428440"/>
              <a:gd name="connsiteY45" fmla="*/ 99470 h 491760"/>
              <a:gd name="connsiteX46" fmla="*/ 55401 w 428440"/>
              <a:gd name="connsiteY46" fmla="*/ 94116 h 491760"/>
              <a:gd name="connsiteX47" fmla="*/ 50048 w 428440"/>
              <a:gd name="connsiteY47" fmla="*/ 103195 h 491760"/>
              <a:gd name="connsiteX48" fmla="*/ 61336 w 428440"/>
              <a:gd name="connsiteY48" fmla="*/ 146992 h 491760"/>
              <a:gd name="connsiteX49" fmla="*/ 12659 w 428440"/>
              <a:gd name="connsiteY49" fmla="*/ 118261 h 491760"/>
              <a:gd name="connsiteX50" fmla="*/ 2433 w 428440"/>
              <a:gd name="connsiteY50" fmla="*/ 120910 h 491760"/>
              <a:gd name="connsiteX51" fmla="*/ 5081 w 428440"/>
              <a:gd name="connsiteY51" fmla="*/ 131136 h 491760"/>
              <a:gd name="connsiteX52" fmla="*/ 53758 w 428440"/>
              <a:gd name="connsiteY52" fmla="*/ 159867 h 491760"/>
              <a:gd name="connsiteX53" fmla="*/ 9954 w 428440"/>
              <a:gd name="connsiteY53" fmla="*/ 171148 h 491760"/>
              <a:gd name="connsiteX54" fmla="*/ 4575 w 428440"/>
              <a:gd name="connsiteY54" fmla="*/ 180209 h 491760"/>
              <a:gd name="connsiteX55" fmla="*/ 11810 w 428440"/>
              <a:gd name="connsiteY55" fmla="*/ 185818 h 491760"/>
              <a:gd name="connsiteX56" fmla="*/ 13672 w 428440"/>
              <a:gd name="connsiteY56" fmla="*/ 185580 h 491760"/>
              <a:gd name="connsiteX57" fmla="*/ 71901 w 428440"/>
              <a:gd name="connsiteY57" fmla="*/ 170574 h 491760"/>
              <a:gd name="connsiteX58" fmla="*/ 111510 w 428440"/>
              <a:gd name="connsiteY58" fmla="*/ 193947 h 491760"/>
              <a:gd name="connsiteX59" fmla="*/ 26883 w 428440"/>
              <a:gd name="connsiteY59" fmla="*/ 215711 h 491760"/>
              <a:gd name="connsiteX60" fmla="*/ 21504 w 428440"/>
              <a:gd name="connsiteY60" fmla="*/ 224773 h 491760"/>
              <a:gd name="connsiteX61" fmla="*/ 28738 w 428440"/>
              <a:gd name="connsiteY61" fmla="*/ 230382 h 491760"/>
              <a:gd name="connsiteX62" fmla="*/ 30601 w 428440"/>
              <a:gd name="connsiteY62" fmla="*/ 230151 h 491760"/>
              <a:gd name="connsiteX63" fmla="*/ 129653 w 428440"/>
              <a:gd name="connsiteY63" fmla="*/ 204625 h 491760"/>
              <a:gd name="connsiteX64" fmla="*/ 165977 w 428440"/>
              <a:gd name="connsiteY64" fmla="*/ 226068 h 491760"/>
              <a:gd name="connsiteX65" fmla="*/ 165753 w 428440"/>
              <a:gd name="connsiteY65" fmla="*/ 265096 h 491760"/>
              <a:gd name="connsiteX66" fmla="*/ 129162 w 428440"/>
              <a:gd name="connsiteY66" fmla="*/ 286115 h 491760"/>
              <a:gd name="connsiteX67" fmla="*/ 30422 w 428440"/>
              <a:gd name="connsiteY67" fmla="*/ 259374 h 491760"/>
              <a:gd name="connsiteX68" fmla="*/ 21080 w 428440"/>
              <a:gd name="connsiteY68" fmla="*/ 264248 h 491760"/>
              <a:gd name="connsiteX69" fmla="*/ 25954 w 428440"/>
              <a:gd name="connsiteY69" fmla="*/ 273590 h 491760"/>
              <a:gd name="connsiteX70" fmla="*/ 26533 w 428440"/>
              <a:gd name="connsiteY70" fmla="*/ 273747 h 491760"/>
              <a:gd name="connsiteX71" fmla="*/ 110884 w 428440"/>
              <a:gd name="connsiteY71" fmla="*/ 296584 h 491760"/>
              <a:gd name="connsiteX72" fmla="*/ 71000 w 428440"/>
              <a:gd name="connsiteY72" fmla="*/ 319480 h 491760"/>
              <a:gd name="connsiteX73" fmla="*/ 12987 w 428440"/>
              <a:gd name="connsiteY73" fmla="*/ 303774 h 491760"/>
              <a:gd name="connsiteX74" fmla="*/ 3645 w 428440"/>
              <a:gd name="connsiteY74" fmla="*/ 308648 h 491760"/>
              <a:gd name="connsiteX75" fmla="*/ 8519 w 428440"/>
              <a:gd name="connsiteY75" fmla="*/ 317990 h 491760"/>
              <a:gd name="connsiteX76" fmla="*/ 9097 w 428440"/>
              <a:gd name="connsiteY76" fmla="*/ 318147 h 491760"/>
              <a:gd name="connsiteX77" fmla="*/ 52752 w 428440"/>
              <a:gd name="connsiteY77" fmla="*/ 329971 h 491760"/>
              <a:gd name="connsiteX78" fmla="*/ 3733 w 428440"/>
              <a:gd name="connsiteY78" fmla="*/ 358106 h 491760"/>
              <a:gd name="connsiteX79" fmla="*/ 998 w 428440"/>
              <a:gd name="connsiteY79" fmla="*/ 368291 h 491760"/>
              <a:gd name="connsiteX80" fmla="*/ 11184 w 428440"/>
              <a:gd name="connsiteY80" fmla="*/ 371026 h 491760"/>
              <a:gd name="connsiteX81" fmla="*/ 60211 w 428440"/>
              <a:gd name="connsiteY81" fmla="*/ 342891 h 491760"/>
              <a:gd name="connsiteX82" fmla="*/ 48394 w 428440"/>
              <a:gd name="connsiteY82" fmla="*/ 386554 h 491760"/>
              <a:gd name="connsiteX83" fmla="*/ 53609 w 428440"/>
              <a:gd name="connsiteY83" fmla="*/ 395688 h 491760"/>
              <a:gd name="connsiteX84" fmla="*/ 55554 w 428440"/>
              <a:gd name="connsiteY84" fmla="*/ 395957 h 491760"/>
              <a:gd name="connsiteX85" fmla="*/ 62744 w 428440"/>
              <a:gd name="connsiteY85" fmla="*/ 390450 h 491760"/>
              <a:gd name="connsiteX86" fmla="*/ 78458 w 428440"/>
              <a:gd name="connsiteY86" fmla="*/ 332400 h 491760"/>
              <a:gd name="connsiteX87" fmla="*/ 118343 w 428440"/>
              <a:gd name="connsiteY87" fmla="*/ 309511 h 491760"/>
              <a:gd name="connsiteX88" fmla="*/ 95461 w 428440"/>
              <a:gd name="connsiteY88" fmla="*/ 393855 h 491760"/>
              <a:gd name="connsiteX89" fmla="*/ 100703 w 428440"/>
              <a:gd name="connsiteY89" fmla="*/ 403001 h 491760"/>
              <a:gd name="connsiteX90" fmla="*/ 109849 w 428440"/>
              <a:gd name="connsiteY90" fmla="*/ 397760 h 491760"/>
              <a:gd name="connsiteX91" fmla="*/ 136575 w 428440"/>
              <a:gd name="connsiteY91" fmla="*/ 299020 h 491760"/>
              <a:gd name="connsiteX92" fmla="*/ 173196 w 428440"/>
              <a:gd name="connsiteY92" fmla="*/ 278009 h 491760"/>
              <a:gd name="connsiteX93" fmla="*/ 206726 w 428440"/>
              <a:gd name="connsiteY93" fmla="*/ 297441 h 491760"/>
              <a:gd name="connsiteX94" fmla="*/ 206726 w 428440"/>
              <a:gd name="connsiteY94" fmla="*/ 339657 h 491760"/>
              <a:gd name="connsiteX95" fmla="*/ 134437 w 428440"/>
              <a:gd name="connsiteY95" fmla="*/ 411984 h 491760"/>
              <a:gd name="connsiteX96" fmla="*/ 134620 w 428440"/>
              <a:gd name="connsiteY96" fmla="*/ 422519 h 491760"/>
              <a:gd name="connsiteX97" fmla="*/ 144972 w 428440"/>
              <a:gd name="connsiteY97" fmla="*/ 422519 h 491760"/>
              <a:gd name="connsiteX98" fmla="*/ 206763 w 428440"/>
              <a:gd name="connsiteY98" fmla="*/ 360729 h 491760"/>
              <a:gd name="connsiteX99" fmla="*/ 206763 w 428440"/>
              <a:gd name="connsiteY99" fmla="*/ 406716 h 491760"/>
              <a:gd name="connsiteX100" fmla="*/ 164240 w 428440"/>
              <a:gd name="connsiteY100" fmla="*/ 449238 h 491760"/>
              <a:gd name="connsiteX101" fmla="*/ 164424 w 428440"/>
              <a:gd name="connsiteY101" fmla="*/ 459774 h 491760"/>
              <a:gd name="connsiteX102" fmla="*/ 174776 w 428440"/>
              <a:gd name="connsiteY102" fmla="*/ 459774 h 491760"/>
              <a:gd name="connsiteX103" fmla="*/ 206763 w 428440"/>
              <a:gd name="connsiteY103" fmla="*/ 427787 h 491760"/>
              <a:gd name="connsiteX104" fmla="*/ 206763 w 428440"/>
              <a:gd name="connsiteY104" fmla="*/ 484310 h 491760"/>
              <a:gd name="connsiteX105" fmla="*/ 214214 w 428440"/>
              <a:gd name="connsiteY105" fmla="*/ 491761 h 491760"/>
              <a:gd name="connsiteX106" fmla="*/ 221665 w 428440"/>
              <a:gd name="connsiteY106" fmla="*/ 484310 h 491760"/>
              <a:gd name="connsiteX107" fmla="*/ 221665 w 428440"/>
              <a:gd name="connsiteY107" fmla="*/ 427787 h 491760"/>
              <a:gd name="connsiteX108" fmla="*/ 253651 w 428440"/>
              <a:gd name="connsiteY108" fmla="*/ 459774 h 491760"/>
              <a:gd name="connsiteX109" fmla="*/ 264187 w 428440"/>
              <a:gd name="connsiteY109" fmla="*/ 459957 h 491760"/>
              <a:gd name="connsiteX110" fmla="*/ 264370 w 428440"/>
              <a:gd name="connsiteY110" fmla="*/ 449421 h 491760"/>
              <a:gd name="connsiteX111" fmla="*/ 264187 w 428440"/>
              <a:gd name="connsiteY111" fmla="*/ 449238 h 491760"/>
              <a:gd name="connsiteX112" fmla="*/ 221665 w 428440"/>
              <a:gd name="connsiteY112" fmla="*/ 406716 h 491760"/>
              <a:gd name="connsiteX113" fmla="*/ 221665 w 428440"/>
              <a:gd name="connsiteY113" fmla="*/ 360729 h 491760"/>
              <a:gd name="connsiteX114" fmla="*/ 283455 w 428440"/>
              <a:gd name="connsiteY114" fmla="*/ 422519 h 491760"/>
              <a:gd name="connsiteX115" fmla="*/ 293991 w 428440"/>
              <a:gd name="connsiteY115" fmla="*/ 422702 h 491760"/>
              <a:gd name="connsiteX116" fmla="*/ 294174 w 428440"/>
              <a:gd name="connsiteY116" fmla="*/ 412167 h 491760"/>
              <a:gd name="connsiteX117" fmla="*/ 293991 w 428440"/>
              <a:gd name="connsiteY117" fmla="*/ 411984 h 491760"/>
              <a:gd name="connsiteX118" fmla="*/ 221665 w 428440"/>
              <a:gd name="connsiteY118" fmla="*/ 339657 h 491760"/>
              <a:gd name="connsiteX119" fmla="*/ 221665 w 428440"/>
              <a:gd name="connsiteY119" fmla="*/ 297441 h 491760"/>
              <a:gd name="connsiteX120" fmla="*/ 254836 w 428440"/>
              <a:gd name="connsiteY120" fmla="*/ 278515 h 491760"/>
              <a:gd name="connsiteX121" fmla="*/ 291182 w 428440"/>
              <a:gd name="connsiteY121" fmla="*/ 299966 h 491760"/>
              <a:gd name="connsiteX122" fmla="*/ 316686 w 428440"/>
              <a:gd name="connsiteY122" fmla="*/ 399019 h 491760"/>
              <a:gd name="connsiteX123" fmla="*/ 323891 w 428440"/>
              <a:gd name="connsiteY123" fmla="*/ 404615 h 491760"/>
              <a:gd name="connsiteX124" fmla="*/ 325754 w 428440"/>
              <a:gd name="connsiteY124" fmla="*/ 404376 h 491760"/>
              <a:gd name="connsiteX125" fmla="*/ 331111 w 428440"/>
              <a:gd name="connsiteY125" fmla="*/ 395308 h 491760"/>
              <a:gd name="connsiteX126" fmla="*/ 309310 w 428440"/>
              <a:gd name="connsiteY126" fmla="*/ 310703 h 491760"/>
              <a:gd name="connsiteX127" fmla="*/ 348911 w 428440"/>
              <a:gd name="connsiteY127" fmla="*/ 334077 h 491760"/>
              <a:gd name="connsiteX128" fmla="*/ 363925 w 428440"/>
              <a:gd name="connsiteY128" fmla="*/ 392291 h 491760"/>
              <a:gd name="connsiteX129" fmla="*/ 371138 w 428440"/>
              <a:gd name="connsiteY129" fmla="*/ 397879 h 491760"/>
              <a:gd name="connsiteX130" fmla="*/ 373000 w 428440"/>
              <a:gd name="connsiteY130" fmla="*/ 397648 h 491760"/>
              <a:gd name="connsiteX131" fmla="*/ 378360 w 428440"/>
              <a:gd name="connsiteY131" fmla="*/ 388576 h 491760"/>
              <a:gd name="connsiteX132" fmla="*/ 378357 w 428440"/>
              <a:gd name="connsiteY132" fmla="*/ 388565 h 491760"/>
              <a:gd name="connsiteX133" fmla="*/ 367069 w 428440"/>
              <a:gd name="connsiteY133" fmla="*/ 344769 h 491760"/>
              <a:gd name="connsiteX134" fmla="*/ 415746 w 428440"/>
              <a:gd name="connsiteY134" fmla="*/ 373500 h 491760"/>
              <a:gd name="connsiteX135" fmla="*/ 425950 w 428440"/>
              <a:gd name="connsiteY135" fmla="*/ 370866 h 491760"/>
              <a:gd name="connsiteX136" fmla="*/ 423316 w 428440"/>
              <a:gd name="connsiteY136" fmla="*/ 360662 h 491760"/>
              <a:gd name="connsiteX137" fmla="*/ 374647 w 428440"/>
              <a:gd name="connsiteY137" fmla="*/ 331931 h 491760"/>
              <a:gd name="connsiteX138" fmla="*/ 418451 w 428440"/>
              <a:gd name="connsiteY138" fmla="*/ 320650 h 491760"/>
              <a:gd name="connsiteX139" fmla="*/ 423804 w 428440"/>
              <a:gd name="connsiteY139" fmla="*/ 311571 h 491760"/>
              <a:gd name="connsiteX140" fmla="*/ 414725 w 428440"/>
              <a:gd name="connsiteY140" fmla="*/ 306218 h 491760"/>
              <a:gd name="connsiteX141" fmla="*/ 356474 w 428440"/>
              <a:gd name="connsiteY141" fmla="*/ 321224 h 491760"/>
              <a:gd name="connsiteX142" fmla="*/ 316872 w 428440"/>
              <a:gd name="connsiteY142" fmla="*/ 297850 h 491760"/>
              <a:gd name="connsiteX143" fmla="*/ 401493 w 428440"/>
              <a:gd name="connsiteY143" fmla="*/ 276049 h 491760"/>
              <a:gd name="connsiteX144" fmla="*/ 406850 w 428440"/>
              <a:gd name="connsiteY144" fmla="*/ 266966 h 491760"/>
              <a:gd name="connsiteX145" fmla="*/ 397767 w 428440"/>
              <a:gd name="connsiteY145" fmla="*/ 261609 h 491760"/>
              <a:gd name="connsiteX146" fmla="*/ 298737 w 428440"/>
              <a:gd name="connsiteY146" fmla="*/ 287136 h 491760"/>
              <a:gd name="connsiteX147" fmla="*/ 262421 w 428440"/>
              <a:gd name="connsiteY147" fmla="*/ 265692 h 491760"/>
              <a:gd name="connsiteX148" fmla="*/ 262637 w 428440"/>
              <a:gd name="connsiteY148" fmla="*/ 226664 h 491760"/>
              <a:gd name="connsiteX149" fmla="*/ 299229 w 428440"/>
              <a:gd name="connsiteY149" fmla="*/ 205645 h 491760"/>
              <a:gd name="connsiteX150" fmla="*/ 397968 w 428440"/>
              <a:gd name="connsiteY150" fmla="*/ 232364 h 491760"/>
              <a:gd name="connsiteX151" fmla="*/ 399920 w 428440"/>
              <a:gd name="connsiteY151" fmla="*/ 232633 h 491760"/>
              <a:gd name="connsiteX152" fmla="*/ 407362 w 428440"/>
              <a:gd name="connsiteY152" fmla="*/ 225173 h 491760"/>
              <a:gd name="connsiteX153" fmla="*/ 401865 w 428440"/>
              <a:gd name="connsiteY153" fmla="*/ 217991 h 491760"/>
              <a:gd name="connsiteX154" fmla="*/ 317506 w 428440"/>
              <a:gd name="connsiteY154" fmla="*/ 195169 h 491760"/>
              <a:gd name="connsiteX155" fmla="*/ 357398 w 428440"/>
              <a:gd name="connsiteY155" fmla="*/ 172280 h 491760"/>
              <a:gd name="connsiteX156" fmla="*/ 415448 w 428440"/>
              <a:gd name="connsiteY156" fmla="*/ 187987 h 491760"/>
              <a:gd name="connsiteX157" fmla="*/ 417393 w 428440"/>
              <a:gd name="connsiteY157" fmla="*/ 188255 h 491760"/>
              <a:gd name="connsiteX158" fmla="*/ 424834 w 428440"/>
              <a:gd name="connsiteY158" fmla="*/ 180795 h 491760"/>
              <a:gd name="connsiteX159" fmla="*/ 419338 w 428440"/>
              <a:gd name="connsiteY159" fmla="*/ 173614 h 491760"/>
              <a:gd name="connsiteX160" fmla="*/ 375675 w 428440"/>
              <a:gd name="connsiteY160" fmla="*/ 161789 h 491760"/>
              <a:gd name="connsiteX161" fmla="*/ 424695 w 428440"/>
              <a:gd name="connsiteY161" fmla="*/ 133655 h 491760"/>
              <a:gd name="connsiteX162" fmla="*/ 427452 w 428440"/>
              <a:gd name="connsiteY162" fmla="*/ 123485 h 491760"/>
              <a:gd name="connsiteX163" fmla="*/ 427452 w 428440"/>
              <a:gd name="connsiteY163" fmla="*/ 123484 h 491760"/>
              <a:gd name="connsiteX164" fmla="*/ 214199 w 428440"/>
              <a:gd name="connsiteY164" fmla="*/ 283135 h 491760"/>
              <a:gd name="connsiteX165" fmla="*/ 176944 w 428440"/>
              <a:gd name="connsiteY165" fmla="*/ 245880 h 491760"/>
              <a:gd name="connsiteX166" fmla="*/ 214199 w 428440"/>
              <a:gd name="connsiteY166" fmla="*/ 208626 h 491760"/>
              <a:gd name="connsiteX167" fmla="*/ 251453 w 428440"/>
              <a:gd name="connsiteY167" fmla="*/ 245880 h 491760"/>
              <a:gd name="connsiteX168" fmla="*/ 214199 w 428440"/>
              <a:gd name="connsiteY168" fmla="*/ 283135 h 49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428440" h="491760">
                <a:moveTo>
                  <a:pt x="427452" y="123484"/>
                </a:moveTo>
                <a:cubicBezTo>
                  <a:pt x="425402" y="119917"/>
                  <a:pt x="420849" y="118686"/>
                  <a:pt x="417281" y="120735"/>
                </a:cubicBezTo>
                <a:lnTo>
                  <a:pt x="368254" y="148869"/>
                </a:lnTo>
                <a:lnTo>
                  <a:pt x="380079" y="105207"/>
                </a:lnTo>
                <a:cubicBezTo>
                  <a:pt x="381155" y="101234"/>
                  <a:pt x="378806" y="97141"/>
                  <a:pt x="374833" y="96065"/>
                </a:cubicBezTo>
                <a:cubicBezTo>
                  <a:pt x="370860" y="94989"/>
                  <a:pt x="366767" y="97337"/>
                  <a:pt x="365691" y="101310"/>
                </a:cubicBezTo>
                <a:lnTo>
                  <a:pt x="349977" y="159360"/>
                </a:lnTo>
                <a:lnTo>
                  <a:pt x="310100" y="182249"/>
                </a:lnTo>
                <a:lnTo>
                  <a:pt x="332929" y="97905"/>
                </a:lnTo>
                <a:cubicBezTo>
                  <a:pt x="333962" y="93922"/>
                  <a:pt x="331570" y="89855"/>
                  <a:pt x="327587" y="88822"/>
                </a:cubicBezTo>
                <a:cubicBezTo>
                  <a:pt x="323668" y="87807"/>
                  <a:pt x="319655" y="90106"/>
                  <a:pt x="318549" y="94001"/>
                </a:cubicBezTo>
                <a:lnTo>
                  <a:pt x="291823" y="192740"/>
                </a:lnTo>
                <a:lnTo>
                  <a:pt x="255201" y="213752"/>
                </a:lnTo>
                <a:cubicBezTo>
                  <a:pt x="246940" y="203204"/>
                  <a:pt x="234932" y="196244"/>
                  <a:pt x="221672" y="194320"/>
                </a:cubicBezTo>
                <a:lnTo>
                  <a:pt x="221672" y="152103"/>
                </a:lnTo>
                <a:lnTo>
                  <a:pt x="293998" y="79777"/>
                </a:lnTo>
                <a:cubicBezTo>
                  <a:pt x="296908" y="76866"/>
                  <a:pt x="296906" y="72147"/>
                  <a:pt x="293994" y="69238"/>
                </a:cubicBezTo>
                <a:cubicBezTo>
                  <a:pt x="291083" y="66328"/>
                  <a:pt x="286365" y="66330"/>
                  <a:pt x="283455" y="69241"/>
                </a:cubicBezTo>
                <a:lnTo>
                  <a:pt x="221665" y="131032"/>
                </a:lnTo>
                <a:lnTo>
                  <a:pt x="221665" y="85045"/>
                </a:lnTo>
                <a:lnTo>
                  <a:pt x="264187" y="42522"/>
                </a:lnTo>
                <a:cubicBezTo>
                  <a:pt x="267046" y="39562"/>
                  <a:pt x="266964" y="34846"/>
                  <a:pt x="264004" y="31987"/>
                </a:cubicBezTo>
                <a:cubicBezTo>
                  <a:pt x="261117" y="29198"/>
                  <a:pt x="256539" y="29198"/>
                  <a:pt x="253651" y="31987"/>
                </a:cubicBezTo>
                <a:lnTo>
                  <a:pt x="221665" y="63974"/>
                </a:lnTo>
                <a:lnTo>
                  <a:pt x="221665" y="7451"/>
                </a:lnTo>
                <a:cubicBezTo>
                  <a:pt x="221665" y="3336"/>
                  <a:pt x="218329" y="0"/>
                  <a:pt x="214214" y="0"/>
                </a:cubicBezTo>
                <a:cubicBezTo>
                  <a:pt x="210099" y="0"/>
                  <a:pt x="206763" y="3336"/>
                  <a:pt x="206763" y="7451"/>
                </a:cubicBezTo>
                <a:lnTo>
                  <a:pt x="206763" y="63974"/>
                </a:lnTo>
                <a:lnTo>
                  <a:pt x="174776" y="31987"/>
                </a:lnTo>
                <a:cubicBezTo>
                  <a:pt x="171816" y="29128"/>
                  <a:pt x="167099" y="29210"/>
                  <a:pt x="164240" y="32170"/>
                </a:cubicBezTo>
                <a:cubicBezTo>
                  <a:pt x="161452" y="35057"/>
                  <a:pt x="161452" y="39635"/>
                  <a:pt x="164240" y="42522"/>
                </a:cubicBezTo>
                <a:lnTo>
                  <a:pt x="206763" y="85045"/>
                </a:lnTo>
                <a:lnTo>
                  <a:pt x="206763" y="131032"/>
                </a:lnTo>
                <a:lnTo>
                  <a:pt x="144972" y="69241"/>
                </a:lnTo>
                <a:cubicBezTo>
                  <a:pt x="142012" y="66382"/>
                  <a:pt x="137296" y="66464"/>
                  <a:pt x="134437" y="69425"/>
                </a:cubicBezTo>
                <a:cubicBezTo>
                  <a:pt x="131648" y="72312"/>
                  <a:pt x="131648" y="76890"/>
                  <a:pt x="134437" y="79777"/>
                </a:cubicBezTo>
                <a:lnTo>
                  <a:pt x="206763" y="152103"/>
                </a:lnTo>
                <a:lnTo>
                  <a:pt x="206763" y="194320"/>
                </a:lnTo>
                <a:cubicBezTo>
                  <a:pt x="193709" y="196202"/>
                  <a:pt x="181854" y="202965"/>
                  <a:pt x="173591" y="213245"/>
                </a:cubicBezTo>
                <a:lnTo>
                  <a:pt x="137246" y="191794"/>
                </a:lnTo>
                <a:lnTo>
                  <a:pt x="111711" y="92742"/>
                </a:lnTo>
                <a:cubicBezTo>
                  <a:pt x="110683" y="88756"/>
                  <a:pt x="106618" y="86359"/>
                  <a:pt x="102633" y="87388"/>
                </a:cubicBezTo>
                <a:cubicBezTo>
                  <a:pt x="98647" y="88417"/>
                  <a:pt x="96250" y="92482"/>
                  <a:pt x="97279" y="96467"/>
                </a:cubicBezTo>
                <a:lnTo>
                  <a:pt x="119080" y="181057"/>
                </a:lnTo>
                <a:lnTo>
                  <a:pt x="79479" y="157684"/>
                </a:lnTo>
                <a:lnTo>
                  <a:pt x="64480" y="99470"/>
                </a:lnTo>
                <a:cubicBezTo>
                  <a:pt x="63451" y="95484"/>
                  <a:pt x="59387" y="93087"/>
                  <a:pt x="55401" y="94116"/>
                </a:cubicBezTo>
                <a:cubicBezTo>
                  <a:pt x="51416" y="95145"/>
                  <a:pt x="49019" y="99210"/>
                  <a:pt x="50048" y="103195"/>
                </a:cubicBezTo>
                <a:lnTo>
                  <a:pt x="61336" y="146992"/>
                </a:lnTo>
                <a:lnTo>
                  <a:pt x="12659" y="118261"/>
                </a:lnTo>
                <a:cubicBezTo>
                  <a:pt x="9103" y="116169"/>
                  <a:pt x="4525" y="117354"/>
                  <a:pt x="2433" y="120910"/>
                </a:cubicBezTo>
                <a:cubicBezTo>
                  <a:pt x="340" y="124465"/>
                  <a:pt x="1526" y="129044"/>
                  <a:pt x="5081" y="131136"/>
                </a:cubicBezTo>
                <a:lnTo>
                  <a:pt x="53758" y="159867"/>
                </a:lnTo>
                <a:lnTo>
                  <a:pt x="9954" y="171148"/>
                </a:lnTo>
                <a:cubicBezTo>
                  <a:pt x="5967" y="172164"/>
                  <a:pt x="3558" y="176221"/>
                  <a:pt x="4575" y="180209"/>
                </a:cubicBezTo>
                <a:cubicBezTo>
                  <a:pt x="5418" y="183514"/>
                  <a:pt x="8398" y="185825"/>
                  <a:pt x="11810" y="185818"/>
                </a:cubicBezTo>
                <a:cubicBezTo>
                  <a:pt x="12438" y="185819"/>
                  <a:pt x="13064" y="185739"/>
                  <a:pt x="13672" y="185580"/>
                </a:cubicBezTo>
                <a:lnTo>
                  <a:pt x="71901" y="170574"/>
                </a:lnTo>
                <a:lnTo>
                  <a:pt x="111510" y="193947"/>
                </a:lnTo>
                <a:lnTo>
                  <a:pt x="26883" y="215711"/>
                </a:lnTo>
                <a:cubicBezTo>
                  <a:pt x="22895" y="216728"/>
                  <a:pt x="20487" y="220785"/>
                  <a:pt x="21504" y="224773"/>
                </a:cubicBezTo>
                <a:cubicBezTo>
                  <a:pt x="22347" y="228078"/>
                  <a:pt x="25326" y="230389"/>
                  <a:pt x="28738" y="230382"/>
                </a:cubicBezTo>
                <a:cubicBezTo>
                  <a:pt x="29366" y="230382"/>
                  <a:pt x="29992" y="230305"/>
                  <a:pt x="30601" y="230151"/>
                </a:cubicBezTo>
                <a:lnTo>
                  <a:pt x="129653" y="204625"/>
                </a:lnTo>
                <a:lnTo>
                  <a:pt x="165977" y="226068"/>
                </a:lnTo>
                <a:cubicBezTo>
                  <a:pt x="160809" y="238549"/>
                  <a:pt x="160729" y="252556"/>
                  <a:pt x="165753" y="265096"/>
                </a:cubicBezTo>
                <a:lnTo>
                  <a:pt x="129162" y="286115"/>
                </a:lnTo>
                <a:lnTo>
                  <a:pt x="30422" y="259374"/>
                </a:lnTo>
                <a:cubicBezTo>
                  <a:pt x="26496" y="258140"/>
                  <a:pt x="22314" y="260322"/>
                  <a:pt x="21080" y="264248"/>
                </a:cubicBezTo>
                <a:cubicBezTo>
                  <a:pt x="19846" y="268173"/>
                  <a:pt x="22029" y="272356"/>
                  <a:pt x="25954" y="273590"/>
                </a:cubicBezTo>
                <a:cubicBezTo>
                  <a:pt x="26144" y="273650"/>
                  <a:pt x="26337" y="273702"/>
                  <a:pt x="26533" y="273747"/>
                </a:cubicBezTo>
                <a:lnTo>
                  <a:pt x="110884" y="296584"/>
                </a:lnTo>
                <a:lnTo>
                  <a:pt x="71000" y="319480"/>
                </a:lnTo>
                <a:lnTo>
                  <a:pt x="12987" y="303774"/>
                </a:lnTo>
                <a:cubicBezTo>
                  <a:pt x="9061" y="302540"/>
                  <a:pt x="4879" y="304722"/>
                  <a:pt x="3645" y="308648"/>
                </a:cubicBezTo>
                <a:cubicBezTo>
                  <a:pt x="2411" y="312573"/>
                  <a:pt x="4593" y="316756"/>
                  <a:pt x="8519" y="317990"/>
                </a:cubicBezTo>
                <a:cubicBezTo>
                  <a:pt x="8709" y="318050"/>
                  <a:pt x="8902" y="318102"/>
                  <a:pt x="9097" y="318147"/>
                </a:cubicBezTo>
                <a:lnTo>
                  <a:pt x="52752" y="329971"/>
                </a:lnTo>
                <a:lnTo>
                  <a:pt x="3733" y="358106"/>
                </a:lnTo>
                <a:cubicBezTo>
                  <a:pt x="165" y="360163"/>
                  <a:pt x="-1059" y="364724"/>
                  <a:pt x="998" y="368291"/>
                </a:cubicBezTo>
                <a:cubicBezTo>
                  <a:pt x="3056" y="371859"/>
                  <a:pt x="7616" y="373083"/>
                  <a:pt x="11184" y="371026"/>
                </a:cubicBezTo>
                <a:lnTo>
                  <a:pt x="60211" y="342891"/>
                </a:lnTo>
                <a:lnTo>
                  <a:pt x="48394" y="386554"/>
                </a:lnTo>
                <a:cubicBezTo>
                  <a:pt x="47319" y="390515"/>
                  <a:pt x="49651" y="394600"/>
                  <a:pt x="53609" y="395688"/>
                </a:cubicBezTo>
                <a:cubicBezTo>
                  <a:pt x="54242" y="395868"/>
                  <a:pt x="54896" y="395959"/>
                  <a:pt x="55554" y="395957"/>
                </a:cubicBezTo>
                <a:cubicBezTo>
                  <a:pt x="58919" y="395955"/>
                  <a:pt x="61866" y="393699"/>
                  <a:pt x="62744" y="390450"/>
                </a:cubicBezTo>
                <a:lnTo>
                  <a:pt x="78458" y="332400"/>
                </a:lnTo>
                <a:lnTo>
                  <a:pt x="118343" y="309511"/>
                </a:lnTo>
                <a:lnTo>
                  <a:pt x="95461" y="393855"/>
                </a:lnTo>
                <a:cubicBezTo>
                  <a:pt x="94383" y="397828"/>
                  <a:pt x="96730" y="401923"/>
                  <a:pt x="100703" y="403001"/>
                </a:cubicBezTo>
                <a:cubicBezTo>
                  <a:pt x="104676" y="404080"/>
                  <a:pt x="108771" y="401733"/>
                  <a:pt x="109849" y="397760"/>
                </a:cubicBezTo>
                <a:lnTo>
                  <a:pt x="136575" y="299020"/>
                </a:lnTo>
                <a:lnTo>
                  <a:pt x="173196" y="278009"/>
                </a:lnTo>
                <a:cubicBezTo>
                  <a:pt x="181457" y="288558"/>
                  <a:pt x="193466" y="295518"/>
                  <a:pt x="206726" y="297441"/>
                </a:cubicBezTo>
                <a:lnTo>
                  <a:pt x="206726" y="339657"/>
                </a:lnTo>
                <a:lnTo>
                  <a:pt x="134437" y="411984"/>
                </a:lnTo>
                <a:cubicBezTo>
                  <a:pt x="131578" y="414944"/>
                  <a:pt x="131660" y="419660"/>
                  <a:pt x="134620" y="422519"/>
                </a:cubicBezTo>
                <a:cubicBezTo>
                  <a:pt x="137507" y="425308"/>
                  <a:pt x="142085" y="425308"/>
                  <a:pt x="144972" y="422519"/>
                </a:cubicBezTo>
                <a:lnTo>
                  <a:pt x="206763" y="360729"/>
                </a:lnTo>
                <a:lnTo>
                  <a:pt x="206763" y="406716"/>
                </a:lnTo>
                <a:lnTo>
                  <a:pt x="164240" y="449238"/>
                </a:lnTo>
                <a:cubicBezTo>
                  <a:pt x="161382" y="452198"/>
                  <a:pt x="161463" y="456915"/>
                  <a:pt x="164424" y="459774"/>
                </a:cubicBezTo>
                <a:cubicBezTo>
                  <a:pt x="167311" y="462563"/>
                  <a:pt x="171889" y="462563"/>
                  <a:pt x="174776" y="459774"/>
                </a:cubicBezTo>
                <a:lnTo>
                  <a:pt x="206763" y="427787"/>
                </a:lnTo>
                <a:lnTo>
                  <a:pt x="206763" y="484310"/>
                </a:lnTo>
                <a:cubicBezTo>
                  <a:pt x="206763" y="488425"/>
                  <a:pt x="210099" y="491761"/>
                  <a:pt x="214214" y="491761"/>
                </a:cubicBezTo>
                <a:cubicBezTo>
                  <a:pt x="218329" y="491761"/>
                  <a:pt x="221665" y="488425"/>
                  <a:pt x="221665" y="484310"/>
                </a:cubicBezTo>
                <a:lnTo>
                  <a:pt x="221665" y="427787"/>
                </a:lnTo>
                <a:lnTo>
                  <a:pt x="253651" y="459774"/>
                </a:lnTo>
                <a:cubicBezTo>
                  <a:pt x="256510" y="462734"/>
                  <a:pt x="261227" y="462816"/>
                  <a:pt x="264187" y="459957"/>
                </a:cubicBezTo>
                <a:cubicBezTo>
                  <a:pt x="267147" y="457098"/>
                  <a:pt x="267229" y="452381"/>
                  <a:pt x="264370" y="449421"/>
                </a:cubicBezTo>
                <a:cubicBezTo>
                  <a:pt x="264310" y="449359"/>
                  <a:pt x="264249" y="449298"/>
                  <a:pt x="264187" y="449238"/>
                </a:cubicBezTo>
                <a:lnTo>
                  <a:pt x="221665" y="406716"/>
                </a:lnTo>
                <a:lnTo>
                  <a:pt x="221665" y="360729"/>
                </a:lnTo>
                <a:lnTo>
                  <a:pt x="283455" y="422519"/>
                </a:lnTo>
                <a:cubicBezTo>
                  <a:pt x="286314" y="425479"/>
                  <a:pt x="291030" y="425561"/>
                  <a:pt x="293991" y="422702"/>
                </a:cubicBezTo>
                <a:cubicBezTo>
                  <a:pt x="296951" y="419844"/>
                  <a:pt x="297033" y="415126"/>
                  <a:pt x="294174" y="412167"/>
                </a:cubicBezTo>
                <a:cubicBezTo>
                  <a:pt x="294114" y="412104"/>
                  <a:pt x="294053" y="412043"/>
                  <a:pt x="293991" y="411984"/>
                </a:cubicBezTo>
                <a:lnTo>
                  <a:pt x="221665" y="339657"/>
                </a:lnTo>
                <a:lnTo>
                  <a:pt x="221665" y="297441"/>
                </a:lnTo>
                <a:cubicBezTo>
                  <a:pt x="234719" y="295559"/>
                  <a:pt x="246573" y="288795"/>
                  <a:pt x="254836" y="278515"/>
                </a:cubicBezTo>
                <a:lnTo>
                  <a:pt x="291182" y="299966"/>
                </a:lnTo>
                <a:lnTo>
                  <a:pt x="316686" y="399019"/>
                </a:lnTo>
                <a:cubicBezTo>
                  <a:pt x="317532" y="402309"/>
                  <a:pt x="320495" y="404609"/>
                  <a:pt x="323891" y="404615"/>
                </a:cubicBezTo>
                <a:cubicBezTo>
                  <a:pt x="324520" y="404616"/>
                  <a:pt x="325146" y="404536"/>
                  <a:pt x="325754" y="404376"/>
                </a:cubicBezTo>
                <a:cubicBezTo>
                  <a:pt x="329736" y="403350"/>
                  <a:pt x="332133" y="399292"/>
                  <a:pt x="331111" y="395308"/>
                </a:cubicBezTo>
                <a:lnTo>
                  <a:pt x="309310" y="310703"/>
                </a:lnTo>
                <a:lnTo>
                  <a:pt x="348911" y="334077"/>
                </a:lnTo>
                <a:lnTo>
                  <a:pt x="363925" y="392291"/>
                </a:lnTo>
                <a:cubicBezTo>
                  <a:pt x="364774" y="395580"/>
                  <a:pt x="367741" y="397878"/>
                  <a:pt x="371138" y="397879"/>
                </a:cubicBezTo>
                <a:cubicBezTo>
                  <a:pt x="371766" y="397882"/>
                  <a:pt x="372391" y="397804"/>
                  <a:pt x="373000" y="397648"/>
                </a:cubicBezTo>
                <a:cubicBezTo>
                  <a:pt x="376986" y="396623"/>
                  <a:pt x="379385" y="392561"/>
                  <a:pt x="378360" y="388576"/>
                </a:cubicBezTo>
                <a:cubicBezTo>
                  <a:pt x="378359" y="388572"/>
                  <a:pt x="378358" y="388569"/>
                  <a:pt x="378357" y="388565"/>
                </a:cubicBezTo>
                <a:lnTo>
                  <a:pt x="367069" y="344769"/>
                </a:lnTo>
                <a:lnTo>
                  <a:pt x="415746" y="373500"/>
                </a:lnTo>
                <a:cubicBezTo>
                  <a:pt x="419291" y="375590"/>
                  <a:pt x="423859" y="374411"/>
                  <a:pt x="425950" y="370866"/>
                </a:cubicBezTo>
                <a:cubicBezTo>
                  <a:pt x="428041" y="367321"/>
                  <a:pt x="426861" y="362752"/>
                  <a:pt x="423316" y="360662"/>
                </a:cubicBezTo>
                <a:lnTo>
                  <a:pt x="374647" y="331931"/>
                </a:lnTo>
                <a:lnTo>
                  <a:pt x="418451" y="320650"/>
                </a:lnTo>
                <a:cubicBezTo>
                  <a:pt x="422436" y="319621"/>
                  <a:pt x="424833" y="315557"/>
                  <a:pt x="423804" y="311571"/>
                </a:cubicBezTo>
                <a:cubicBezTo>
                  <a:pt x="422775" y="307586"/>
                  <a:pt x="418711" y="305189"/>
                  <a:pt x="414725" y="306218"/>
                </a:cubicBezTo>
                <a:lnTo>
                  <a:pt x="356474" y="321224"/>
                </a:lnTo>
                <a:lnTo>
                  <a:pt x="316872" y="297850"/>
                </a:lnTo>
                <a:lnTo>
                  <a:pt x="401493" y="276049"/>
                </a:lnTo>
                <a:cubicBezTo>
                  <a:pt x="405480" y="275020"/>
                  <a:pt x="407879" y="270954"/>
                  <a:pt x="406850" y="266966"/>
                </a:cubicBezTo>
                <a:cubicBezTo>
                  <a:pt x="405821" y="262979"/>
                  <a:pt x="401755" y="260580"/>
                  <a:pt x="397767" y="261609"/>
                </a:cubicBezTo>
                <a:lnTo>
                  <a:pt x="298737" y="287136"/>
                </a:lnTo>
                <a:lnTo>
                  <a:pt x="262421" y="265692"/>
                </a:lnTo>
                <a:cubicBezTo>
                  <a:pt x="267591" y="253211"/>
                  <a:pt x="267668" y="239202"/>
                  <a:pt x="262637" y="226664"/>
                </a:cubicBezTo>
                <a:lnTo>
                  <a:pt x="299229" y="205645"/>
                </a:lnTo>
                <a:lnTo>
                  <a:pt x="397968" y="232364"/>
                </a:lnTo>
                <a:cubicBezTo>
                  <a:pt x="398603" y="232544"/>
                  <a:pt x="399260" y="232634"/>
                  <a:pt x="399920" y="232633"/>
                </a:cubicBezTo>
                <a:cubicBezTo>
                  <a:pt x="404036" y="232627"/>
                  <a:pt x="407367" y="229287"/>
                  <a:pt x="407362" y="225173"/>
                </a:cubicBezTo>
                <a:cubicBezTo>
                  <a:pt x="407358" y="221813"/>
                  <a:pt x="405106" y="218872"/>
                  <a:pt x="401865" y="217991"/>
                </a:cubicBezTo>
                <a:lnTo>
                  <a:pt x="317506" y="195169"/>
                </a:lnTo>
                <a:lnTo>
                  <a:pt x="357398" y="172280"/>
                </a:lnTo>
                <a:lnTo>
                  <a:pt x="415448" y="187987"/>
                </a:lnTo>
                <a:cubicBezTo>
                  <a:pt x="416081" y="188166"/>
                  <a:pt x="416735" y="188257"/>
                  <a:pt x="417393" y="188255"/>
                </a:cubicBezTo>
                <a:cubicBezTo>
                  <a:pt x="421508" y="188250"/>
                  <a:pt x="424839" y="184909"/>
                  <a:pt x="424834" y="180795"/>
                </a:cubicBezTo>
                <a:cubicBezTo>
                  <a:pt x="424830" y="177435"/>
                  <a:pt x="422579" y="174495"/>
                  <a:pt x="419338" y="173614"/>
                </a:cubicBezTo>
                <a:lnTo>
                  <a:pt x="375675" y="161789"/>
                </a:lnTo>
                <a:lnTo>
                  <a:pt x="424695" y="133655"/>
                </a:lnTo>
                <a:cubicBezTo>
                  <a:pt x="428264" y="131608"/>
                  <a:pt x="429499" y="127055"/>
                  <a:pt x="427452" y="123485"/>
                </a:cubicBezTo>
                <a:cubicBezTo>
                  <a:pt x="427452" y="123484"/>
                  <a:pt x="427452" y="123484"/>
                  <a:pt x="427452" y="123484"/>
                </a:cubicBezTo>
                <a:close/>
                <a:moveTo>
                  <a:pt x="214199" y="283135"/>
                </a:moveTo>
                <a:cubicBezTo>
                  <a:pt x="193624" y="283135"/>
                  <a:pt x="176944" y="266455"/>
                  <a:pt x="176944" y="245880"/>
                </a:cubicBezTo>
                <a:cubicBezTo>
                  <a:pt x="176944" y="225305"/>
                  <a:pt x="193624" y="208626"/>
                  <a:pt x="214199" y="208626"/>
                </a:cubicBezTo>
                <a:cubicBezTo>
                  <a:pt x="234774" y="208626"/>
                  <a:pt x="251453" y="225305"/>
                  <a:pt x="251453" y="245880"/>
                </a:cubicBezTo>
                <a:cubicBezTo>
                  <a:pt x="251429" y="266446"/>
                  <a:pt x="234764" y="283110"/>
                  <a:pt x="214199" y="283135"/>
                </a:cubicBezTo>
                <a:close/>
              </a:path>
            </a:pathLst>
          </a:custGeom>
          <a:solidFill>
            <a:srgbClr val="00B0F0"/>
          </a:solidFill>
          <a:ln w="7441" cap="flat">
            <a:solidFill>
              <a:schemeClr val="tx2">
                <a:lumMod val="25000"/>
                <a:lumOff val="75000"/>
              </a:schemeClr>
            </a:solidFill>
            <a:prstDash val="solid"/>
            <a:miter/>
          </a:ln>
        </p:spPr>
        <p:txBody>
          <a:bodyPr rtlCol="0" anchor="ctr"/>
          <a:lstStyle/>
          <a:p>
            <a:endParaRPr lang="en-US" dirty="0"/>
          </a:p>
        </p:txBody>
      </p:sp>
      <p:sp>
        <p:nvSpPr>
          <p:cNvPr id="14" name="Graphic 5" descr="Snowflake outline">
            <a:extLst>
              <a:ext uri="{FF2B5EF4-FFF2-40B4-BE49-F238E27FC236}">
                <a16:creationId xmlns:a16="http://schemas.microsoft.com/office/drawing/2014/main" id="{3E4DF69E-4DCF-95D9-A00B-AC69AE6FE719}"/>
              </a:ext>
            </a:extLst>
          </p:cNvPr>
          <p:cNvSpPr/>
          <p:nvPr/>
        </p:nvSpPr>
        <p:spPr>
          <a:xfrm>
            <a:off x="2195577" y="3586931"/>
            <a:ext cx="428440" cy="491760"/>
          </a:xfrm>
          <a:custGeom>
            <a:avLst/>
            <a:gdLst>
              <a:gd name="connsiteX0" fmla="*/ 427452 w 428440"/>
              <a:gd name="connsiteY0" fmla="*/ 123484 h 491760"/>
              <a:gd name="connsiteX1" fmla="*/ 417281 w 428440"/>
              <a:gd name="connsiteY1" fmla="*/ 120735 h 491760"/>
              <a:gd name="connsiteX2" fmla="*/ 368254 w 428440"/>
              <a:gd name="connsiteY2" fmla="*/ 148869 h 491760"/>
              <a:gd name="connsiteX3" fmla="*/ 380079 w 428440"/>
              <a:gd name="connsiteY3" fmla="*/ 105207 h 491760"/>
              <a:gd name="connsiteX4" fmla="*/ 374833 w 428440"/>
              <a:gd name="connsiteY4" fmla="*/ 96065 h 491760"/>
              <a:gd name="connsiteX5" fmla="*/ 365691 w 428440"/>
              <a:gd name="connsiteY5" fmla="*/ 101310 h 491760"/>
              <a:gd name="connsiteX6" fmla="*/ 349977 w 428440"/>
              <a:gd name="connsiteY6" fmla="*/ 159360 h 491760"/>
              <a:gd name="connsiteX7" fmla="*/ 310100 w 428440"/>
              <a:gd name="connsiteY7" fmla="*/ 182249 h 491760"/>
              <a:gd name="connsiteX8" fmla="*/ 332929 w 428440"/>
              <a:gd name="connsiteY8" fmla="*/ 97905 h 491760"/>
              <a:gd name="connsiteX9" fmla="*/ 327587 w 428440"/>
              <a:gd name="connsiteY9" fmla="*/ 88822 h 491760"/>
              <a:gd name="connsiteX10" fmla="*/ 318549 w 428440"/>
              <a:gd name="connsiteY10" fmla="*/ 94001 h 491760"/>
              <a:gd name="connsiteX11" fmla="*/ 291823 w 428440"/>
              <a:gd name="connsiteY11" fmla="*/ 192740 h 491760"/>
              <a:gd name="connsiteX12" fmla="*/ 255201 w 428440"/>
              <a:gd name="connsiteY12" fmla="*/ 213752 h 491760"/>
              <a:gd name="connsiteX13" fmla="*/ 221672 w 428440"/>
              <a:gd name="connsiteY13" fmla="*/ 194320 h 491760"/>
              <a:gd name="connsiteX14" fmla="*/ 221672 w 428440"/>
              <a:gd name="connsiteY14" fmla="*/ 152103 h 491760"/>
              <a:gd name="connsiteX15" fmla="*/ 293998 w 428440"/>
              <a:gd name="connsiteY15" fmla="*/ 79777 h 491760"/>
              <a:gd name="connsiteX16" fmla="*/ 293994 w 428440"/>
              <a:gd name="connsiteY16" fmla="*/ 69238 h 491760"/>
              <a:gd name="connsiteX17" fmla="*/ 283455 w 428440"/>
              <a:gd name="connsiteY17" fmla="*/ 69241 h 491760"/>
              <a:gd name="connsiteX18" fmla="*/ 221665 w 428440"/>
              <a:gd name="connsiteY18" fmla="*/ 131032 h 491760"/>
              <a:gd name="connsiteX19" fmla="*/ 221665 w 428440"/>
              <a:gd name="connsiteY19" fmla="*/ 85045 h 491760"/>
              <a:gd name="connsiteX20" fmla="*/ 264187 w 428440"/>
              <a:gd name="connsiteY20" fmla="*/ 42522 h 491760"/>
              <a:gd name="connsiteX21" fmla="*/ 264004 w 428440"/>
              <a:gd name="connsiteY21" fmla="*/ 31987 h 491760"/>
              <a:gd name="connsiteX22" fmla="*/ 253651 w 428440"/>
              <a:gd name="connsiteY22" fmla="*/ 31987 h 491760"/>
              <a:gd name="connsiteX23" fmla="*/ 221665 w 428440"/>
              <a:gd name="connsiteY23" fmla="*/ 63974 h 491760"/>
              <a:gd name="connsiteX24" fmla="*/ 221665 w 428440"/>
              <a:gd name="connsiteY24" fmla="*/ 7451 h 491760"/>
              <a:gd name="connsiteX25" fmla="*/ 214214 w 428440"/>
              <a:gd name="connsiteY25" fmla="*/ 0 h 491760"/>
              <a:gd name="connsiteX26" fmla="*/ 206763 w 428440"/>
              <a:gd name="connsiteY26" fmla="*/ 7451 h 491760"/>
              <a:gd name="connsiteX27" fmla="*/ 206763 w 428440"/>
              <a:gd name="connsiteY27" fmla="*/ 63974 h 491760"/>
              <a:gd name="connsiteX28" fmla="*/ 174776 w 428440"/>
              <a:gd name="connsiteY28" fmla="*/ 31987 h 491760"/>
              <a:gd name="connsiteX29" fmla="*/ 164240 w 428440"/>
              <a:gd name="connsiteY29" fmla="*/ 32170 h 491760"/>
              <a:gd name="connsiteX30" fmla="*/ 164240 w 428440"/>
              <a:gd name="connsiteY30" fmla="*/ 42522 h 491760"/>
              <a:gd name="connsiteX31" fmla="*/ 206763 w 428440"/>
              <a:gd name="connsiteY31" fmla="*/ 85045 h 491760"/>
              <a:gd name="connsiteX32" fmla="*/ 206763 w 428440"/>
              <a:gd name="connsiteY32" fmla="*/ 131032 h 491760"/>
              <a:gd name="connsiteX33" fmla="*/ 144972 w 428440"/>
              <a:gd name="connsiteY33" fmla="*/ 69241 h 491760"/>
              <a:gd name="connsiteX34" fmla="*/ 134437 w 428440"/>
              <a:gd name="connsiteY34" fmla="*/ 69425 h 491760"/>
              <a:gd name="connsiteX35" fmla="*/ 134437 w 428440"/>
              <a:gd name="connsiteY35" fmla="*/ 79777 h 491760"/>
              <a:gd name="connsiteX36" fmla="*/ 206763 w 428440"/>
              <a:gd name="connsiteY36" fmla="*/ 152103 h 491760"/>
              <a:gd name="connsiteX37" fmla="*/ 206763 w 428440"/>
              <a:gd name="connsiteY37" fmla="*/ 194320 h 491760"/>
              <a:gd name="connsiteX38" fmla="*/ 173591 w 428440"/>
              <a:gd name="connsiteY38" fmla="*/ 213245 h 491760"/>
              <a:gd name="connsiteX39" fmla="*/ 137246 w 428440"/>
              <a:gd name="connsiteY39" fmla="*/ 191794 h 491760"/>
              <a:gd name="connsiteX40" fmla="*/ 111711 w 428440"/>
              <a:gd name="connsiteY40" fmla="*/ 92742 h 491760"/>
              <a:gd name="connsiteX41" fmla="*/ 102633 w 428440"/>
              <a:gd name="connsiteY41" fmla="*/ 87388 h 491760"/>
              <a:gd name="connsiteX42" fmla="*/ 97279 w 428440"/>
              <a:gd name="connsiteY42" fmla="*/ 96467 h 491760"/>
              <a:gd name="connsiteX43" fmla="*/ 119080 w 428440"/>
              <a:gd name="connsiteY43" fmla="*/ 181057 h 491760"/>
              <a:gd name="connsiteX44" fmla="*/ 79479 w 428440"/>
              <a:gd name="connsiteY44" fmla="*/ 157684 h 491760"/>
              <a:gd name="connsiteX45" fmla="*/ 64480 w 428440"/>
              <a:gd name="connsiteY45" fmla="*/ 99470 h 491760"/>
              <a:gd name="connsiteX46" fmla="*/ 55401 w 428440"/>
              <a:gd name="connsiteY46" fmla="*/ 94116 h 491760"/>
              <a:gd name="connsiteX47" fmla="*/ 50048 w 428440"/>
              <a:gd name="connsiteY47" fmla="*/ 103195 h 491760"/>
              <a:gd name="connsiteX48" fmla="*/ 61336 w 428440"/>
              <a:gd name="connsiteY48" fmla="*/ 146992 h 491760"/>
              <a:gd name="connsiteX49" fmla="*/ 12659 w 428440"/>
              <a:gd name="connsiteY49" fmla="*/ 118261 h 491760"/>
              <a:gd name="connsiteX50" fmla="*/ 2433 w 428440"/>
              <a:gd name="connsiteY50" fmla="*/ 120910 h 491760"/>
              <a:gd name="connsiteX51" fmla="*/ 5081 w 428440"/>
              <a:gd name="connsiteY51" fmla="*/ 131136 h 491760"/>
              <a:gd name="connsiteX52" fmla="*/ 53758 w 428440"/>
              <a:gd name="connsiteY52" fmla="*/ 159867 h 491760"/>
              <a:gd name="connsiteX53" fmla="*/ 9954 w 428440"/>
              <a:gd name="connsiteY53" fmla="*/ 171148 h 491760"/>
              <a:gd name="connsiteX54" fmla="*/ 4575 w 428440"/>
              <a:gd name="connsiteY54" fmla="*/ 180209 h 491760"/>
              <a:gd name="connsiteX55" fmla="*/ 11810 w 428440"/>
              <a:gd name="connsiteY55" fmla="*/ 185818 h 491760"/>
              <a:gd name="connsiteX56" fmla="*/ 13672 w 428440"/>
              <a:gd name="connsiteY56" fmla="*/ 185580 h 491760"/>
              <a:gd name="connsiteX57" fmla="*/ 71901 w 428440"/>
              <a:gd name="connsiteY57" fmla="*/ 170574 h 491760"/>
              <a:gd name="connsiteX58" fmla="*/ 111510 w 428440"/>
              <a:gd name="connsiteY58" fmla="*/ 193947 h 491760"/>
              <a:gd name="connsiteX59" fmla="*/ 26883 w 428440"/>
              <a:gd name="connsiteY59" fmla="*/ 215711 h 491760"/>
              <a:gd name="connsiteX60" fmla="*/ 21504 w 428440"/>
              <a:gd name="connsiteY60" fmla="*/ 224773 h 491760"/>
              <a:gd name="connsiteX61" fmla="*/ 28738 w 428440"/>
              <a:gd name="connsiteY61" fmla="*/ 230382 h 491760"/>
              <a:gd name="connsiteX62" fmla="*/ 30601 w 428440"/>
              <a:gd name="connsiteY62" fmla="*/ 230151 h 491760"/>
              <a:gd name="connsiteX63" fmla="*/ 129653 w 428440"/>
              <a:gd name="connsiteY63" fmla="*/ 204625 h 491760"/>
              <a:gd name="connsiteX64" fmla="*/ 165977 w 428440"/>
              <a:gd name="connsiteY64" fmla="*/ 226068 h 491760"/>
              <a:gd name="connsiteX65" fmla="*/ 165753 w 428440"/>
              <a:gd name="connsiteY65" fmla="*/ 265096 h 491760"/>
              <a:gd name="connsiteX66" fmla="*/ 129162 w 428440"/>
              <a:gd name="connsiteY66" fmla="*/ 286115 h 491760"/>
              <a:gd name="connsiteX67" fmla="*/ 30422 w 428440"/>
              <a:gd name="connsiteY67" fmla="*/ 259374 h 491760"/>
              <a:gd name="connsiteX68" fmla="*/ 21080 w 428440"/>
              <a:gd name="connsiteY68" fmla="*/ 264248 h 491760"/>
              <a:gd name="connsiteX69" fmla="*/ 25954 w 428440"/>
              <a:gd name="connsiteY69" fmla="*/ 273590 h 491760"/>
              <a:gd name="connsiteX70" fmla="*/ 26533 w 428440"/>
              <a:gd name="connsiteY70" fmla="*/ 273747 h 491760"/>
              <a:gd name="connsiteX71" fmla="*/ 110884 w 428440"/>
              <a:gd name="connsiteY71" fmla="*/ 296584 h 491760"/>
              <a:gd name="connsiteX72" fmla="*/ 71000 w 428440"/>
              <a:gd name="connsiteY72" fmla="*/ 319480 h 491760"/>
              <a:gd name="connsiteX73" fmla="*/ 12987 w 428440"/>
              <a:gd name="connsiteY73" fmla="*/ 303774 h 491760"/>
              <a:gd name="connsiteX74" fmla="*/ 3645 w 428440"/>
              <a:gd name="connsiteY74" fmla="*/ 308648 h 491760"/>
              <a:gd name="connsiteX75" fmla="*/ 8519 w 428440"/>
              <a:gd name="connsiteY75" fmla="*/ 317990 h 491760"/>
              <a:gd name="connsiteX76" fmla="*/ 9097 w 428440"/>
              <a:gd name="connsiteY76" fmla="*/ 318147 h 491760"/>
              <a:gd name="connsiteX77" fmla="*/ 52752 w 428440"/>
              <a:gd name="connsiteY77" fmla="*/ 329971 h 491760"/>
              <a:gd name="connsiteX78" fmla="*/ 3733 w 428440"/>
              <a:gd name="connsiteY78" fmla="*/ 358106 h 491760"/>
              <a:gd name="connsiteX79" fmla="*/ 998 w 428440"/>
              <a:gd name="connsiteY79" fmla="*/ 368291 h 491760"/>
              <a:gd name="connsiteX80" fmla="*/ 11184 w 428440"/>
              <a:gd name="connsiteY80" fmla="*/ 371026 h 491760"/>
              <a:gd name="connsiteX81" fmla="*/ 60211 w 428440"/>
              <a:gd name="connsiteY81" fmla="*/ 342891 h 491760"/>
              <a:gd name="connsiteX82" fmla="*/ 48394 w 428440"/>
              <a:gd name="connsiteY82" fmla="*/ 386554 h 491760"/>
              <a:gd name="connsiteX83" fmla="*/ 53609 w 428440"/>
              <a:gd name="connsiteY83" fmla="*/ 395688 h 491760"/>
              <a:gd name="connsiteX84" fmla="*/ 55554 w 428440"/>
              <a:gd name="connsiteY84" fmla="*/ 395957 h 491760"/>
              <a:gd name="connsiteX85" fmla="*/ 62744 w 428440"/>
              <a:gd name="connsiteY85" fmla="*/ 390450 h 491760"/>
              <a:gd name="connsiteX86" fmla="*/ 78458 w 428440"/>
              <a:gd name="connsiteY86" fmla="*/ 332400 h 491760"/>
              <a:gd name="connsiteX87" fmla="*/ 118343 w 428440"/>
              <a:gd name="connsiteY87" fmla="*/ 309511 h 491760"/>
              <a:gd name="connsiteX88" fmla="*/ 95461 w 428440"/>
              <a:gd name="connsiteY88" fmla="*/ 393855 h 491760"/>
              <a:gd name="connsiteX89" fmla="*/ 100703 w 428440"/>
              <a:gd name="connsiteY89" fmla="*/ 403001 h 491760"/>
              <a:gd name="connsiteX90" fmla="*/ 109849 w 428440"/>
              <a:gd name="connsiteY90" fmla="*/ 397760 h 491760"/>
              <a:gd name="connsiteX91" fmla="*/ 136575 w 428440"/>
              <a:gd name="connsiteY91" fmla="*/ 299020 h 491760"/>
              <a:gd name="connsiteX92" fmla="*/ 173196 w 428440"/>
              <a:gd name="connsiteY92" fmla="*/ 278009 h 491760"/>
              <a:gd name="connsiteX93" fmla="*/ 206726 w 428440"/>
              <a:gd name="connsiteY93" fmla="*/ 297441 h 491760"/>
              <a:gd name="connsiteX94" fmla="*/ 206726 w 428440"/>
              <a:gd name="connsiteY94" fmla="*/ 339657 h 491760"/>
              <a:gd name="connsiteX95" fmla="*/ 134437 w 428440"/>
              <a:gd name="connsiteY95" fmla="*/ 411984 h 491760"/>
              <a:gd name="connsiteX96" fmla="*/ 134620 w 428440"/>
              <a:gd name="connsiteY96" fmla="*/ 422519 h 491760"/>
              <a:gd name="connsiteX97" fmla="*/ 144972 w 428440"/>
              <a:gd name="connsiteY97" fmla="*/ 422519 h 491760"/>
              <a:gd name="connsiteX98" fmla="*/ 206763 w 428440"/>
              <a:gd name="connsiteY98" fmla="*/ 360729 h 491760"/>
              <a:gd name="connsiteX99" fmla="*/ 206763 w 428440"/>
              <a:gd name="connsiteY99" fmla="*/ 406716 h 491760"/>
              <a:gd name="connsiteX100" fmla="*/ 164240 w 428440"/>
              <a:gd name="connsiteY100" fmla="*/ 449238 h 491760"/>
              <a:gd name="connsiteX101" fmla="*/ 164424 w 428440"/>
              <a:gd name="connsiteY101" fmla="*/ 459774 h 491760"/>
              <a:gd name="connsiteX102" fmla="*/ 174776 w 428440"/>
              <a:gd name="connsiteY102" fmla="*/ 459774 h 491760"/>
              <a:gd name="connsiteX103" fmla="*/ 206763 w 428440"/>
              <a:gd name="connsiteY103" fmla="*/ 427787 h 491760"/>
              <a:gd name="connsiteX104" fmla="*/ 206763 w 428440"/>
              <a:gd name="connsiteY104" fmla="*/ 484310 h 491760"/>
              <a:gd name="connsiteX105" fmla="*/ 214214 w 428440"/>
              <a:gd name="connsiteY105" fmla="*/ 491761 h 491760"/>
              <a:gd name="connsiteX106" fmla="*/ 221665 w 428440"/>
              <a:gd name="connsiteY106" fmla="*/ 484310 h 491760"/>
              <a:gd name="connsiteX107" fmla="*/ 221665 w 428440"/>
              <a:gd name="connsiteY107" fmla="*/ 427787 h 491760"/>
              <a:gd name="connsiteX108" fmla="*/ 253651 w 428440"/>
              <a:gd name="connsiteY108" fmla="*/ 459774 h 491760"/>
              <a:gd name="connsiteX109" fmla="*/ 264187 w 428440"/>
              <a:gd name="connsiteY109" fmla="*/ 459957 h 491760"/>
              <a:gd name="connsiteX110" fmla="*/ 264370 w 428440"/>
              <a:gd name="connsiteY110" fmla="*/ 449421 h 491760"/>
              <a:gd name="connsiteX111" fmla="*/ 264187 w 428440"/>
              <a:gd name="connsiteY111" fmla="*/ 449238 h 491760"/>
              <a:gd name="connsiteX112" fmla="*/ 221665 w 428440"/>
              <a:gd name="connsiteY112" fmla="*/ 406716 h 491760"/>
              <a:gd name="connsiteX113" fmla="*/ 221665 w 428440"/>
              <a:gd name="connsiteY113" fmla="*/ 360729 h 491760"/>
              <a:gd name="connsiteX114" fmla="*/ 283455 w 428440"/>
              <a:gd name="connsiteY114" fmla="*/ 422519 h 491760"/>
              <a:gd name="connsiteX115" fmla="*/ 293991 w 428440"/>
              <a:gd name="connsiteY115" fmla="*/ 422702 h 491760"/>
              <a:gd name="connsiteX116" fmla="*/ 294174 w 428440"/>
              <a:gd name="connsiteY116" fmla="*/ 412167 h 491760"/>
              <a:gd name="connsiteX117" fmla="*/ 293991 w 428440"/>
              <a:gd name="connsiteY117" fmla="*/ 411984 h 491760"/>
              <a:gd name="connsiteX118" fmla="*/ 221665 w 428440"/>
              <a:gd name="connsiteY118" fmla="*/ 339657 h 491760"/>
              <a:gd name="connsiteX119" fmla="*/ 221665 w 428440"/>
              <a:gd name="connsiteY119" fmla="*/ 297441 h 491760"/>
              <a:gd name="connsiteX120" fmla="*/ 254836 w 428440"/>
              <a:gd name="connsiteY120" fmla="*/ 278515 h 491760"/>
              <a:gd name="connsiteX121" fmla="*/ 291182 w 428440"/>
              <a:gd name="connsiteY121" fmla="*/ 299966 h 491760"/>
              <a:gd name="connsiteX122" fmla="*/ 316686 w 428440"/>
              <a:gd name="connsiteY122" fmla="*/ 399019 h 491760"/>
              <a:gd name="connsiteX123" fmla="*/ 323891 w 428440"/>
              <a:gd name="connsiteY123" fmla="*/ 404615 h 491760"/>
              <a:gd name="connsiteX124" fmla="*/ 325754 w 428440"/>
              <a:gd name="connsiteY124" fmla="*/ 404376 h 491760"/>
              <a:gd name="connsiteX125" fmla="*/ 331111 w 428440"/>
              <a:gd name="connsiteY125" fmla="*/ 395308 h 491760"/>
              <a:gd name="connsiteX126" fmla="*/ 309310 w 428440"/>
              <a:gd name="connsiteY126" fmla="*/ 310703 h 491760"/>
              <a:gd name="connsiteX127" fmla="*/ 348911 w 428440"/>
              <a:gd name="connsiteY127" fmla="*/ 334077 h 491760"/>
              <a:gd name="connsiteX128" fmla="*/ 363925 w 428440"/>
              <a:gd name="connsiteY128" fmla="*/ 392291 h 491760"/>
              <a:gd name="connsiteX129" fmla="*/ 371138 w 428440"/>
              <a:gd name="connsiteY129" fmla="*/ 397879 h 491760"/>
              <a:gd name="connsiteX130" fmla="*/ 373000 w 428440"/>
              <a:gd name="connsiteY130" fmla="*/ 397648 h 491760"/>
              <a:gd name="connsiteX131" fmla="*/ 378360 w 428440"/>
              <a:gd name="connsiteY131" fmla="*/ 388576 h 491760"/>
              <a:gd name="connsiteX132" fmla="*/ 378357 w 428440"/>
              <a:gd name="connsiteY132" fmla="*/ 388565 h 491760"/>
              <a:gd name="connsiteX133" fmla="*/ 367069 w 428440"/>
              <a:gd name="connsiteY133" fmla="*/ 344769 h 491760"/>
              <a:gd name="connsiteX134" fmla="*/ 415746 w 428440"/>
              <a:gd name="connsiteY134" fmla="*/ 373500 h 491760"/>
              <a:gd name="connsiteX135" fmla="*/ 425950 w 428440"/>
              <a:gd name="connsiteY135" fmla="*/ 370866 h 491760"/>
              <a:gd name="connsiteX136" fmla="*/ 423316 w 428440"/>
              <a:gd name="connsiteY136" fmla="*/ 360662 h 491760"/>
              <a:gd name="connsiteX137" fmla="*/ 374647 w 428440"/>
              <a:gd name="connsiteY137" fmla="*/ 331931 h 491760"/>
              <a:gd name="connsiteX138" fmla="*/ 418451 w 428440"/>
              <a:gd name="connsiteY138" fmla="*/ 320650 h 491760"/>
              <a:gd name="connsiteX139" fmla="*/ 423804 w 428440"/>
              <a:gd name="connsiteY139" fmla="*/ 311571 h 491760"/>
              <a:gd name="connsiteX140" fmla="*/ 414725 w 428440"/>
              <a:gd name="connsiteY140" fmla="*/ 306218 h 491760"/>
              <a:gd name="connsiteX141" fmla="*/ 356474 w 428440"/>
              <a:gd name="connsiteY141" fmla="*/ 321224 h 491760"/>
              <a:gd name="connsiteX142" fmla="*/ 316872 w 428440"/>
              <a:gd name="connsiteY142" fmla="*/ 297850 h 491760"/>
              <a:gd name="connsiteX143" fmla="*/ 401493 w 428440"/>
              <a:gd name="connsiteY143" fmla="*/ 276049 h 491760"/>
              <a:gd name="connsiteX144" fmla="*/ 406850 w 428440"/>
              <a:gd name="connsiteY144" fmla="*/ 266966 h 491760"/>
              <a:gd name="connsiteX145" fmla="*/ 397767 w 428440"/>
              <a:gd name="connsiteY145" fmla="*/ 261609 h 491760"/>
              <a:gd name="connsiteX146" fmla="*/ 298737 w 428440"/>
              <a:gd name="connsiteY146" fmla="*/ 287136 h 491760"/>
              <a:gd name="connsiteX147" fmla="*/ 262421 w 428440"/>
              <a:gd name="connsiteY147" fmla="*/ 265692 h 491760"/>
              <a:gd name="connsiteX148" fmla="*/ 262637 w 428440"/>
              <a:gd name="connsiteY148" fmla="*/ 226664 h 491760"/>
              <a:gd name="connsiteX149" fmla="*/ 299229 w 428440"/>
              <a:gd name="connsiteY149" fmla="*/ 205645 h 491760"/>
              <a:gd name="connsiteX150" fmla="*/ 397968 w 428440"/>
              <a:gd name="connsiteY150" fmla="*/ 232364 h 491760"/>
              <a:gd name="connsiteX151" fmla="*/ 399920 w 428440"/>
              <a:gd name="connsiteY151" fmla="*/ 232633 h 491760"/>
              <a:gd name="connsiteX152" fmla="*/ 407362 w 428440"/>
              <a:gd name="connsiteY152" fmla="*/ 225173 h 491760"/>
              <a:gd name="connsiteX153" fmla="*/ 401865 w 428440"/>
              <a:gd name="connsiteY153" fmla="*/ 217991 h 491760"/>
              <a:gd name="connsiteX154" fmla="*/ 317506 w 428440"/>
              <a:gd name="connsiteY154" fmla="*/ 195169 h 491760"/>
              <a:gd name="connsiteX155" fmla="*/ 357398 w 428440"/>
              <a:gd name="connsiteY155" fmla="*/ 172280 h 491760"/>
              <a:gd name="connsiteX156" fmla="*/ 415448 w 428440"/>
              <a:gd name="connsiteY156" fmla="*/ 187987 h 491760"/>
              <a:gd name="connsiteX157" fmla="*/ 417393 w 428440"/>
              <a:gd name="connsiteY157" fmla="*/ 188255 h 491760"/>
              <a:gd name="connsiteX158" fmla="*/ 424834 w 428440"/>
              <a:gd name="connsiteY158" fmla="*/ 180795 h 491760"/>
              <a:gd name="connsiteX159" fmla="*/ 419338 w 428440"/>
              <a:gd name="connsiteY159" fmla="*/ 173614 h 491760"/>
              <a:gd name="connsiteX160" fmla="*/ 375675 w 428440"/>
              <a:gd name="connsiteY160" fmla="*/ 161789 h 491760"/>
              <a:gd name="connsiteX161" fmla="*/ 424695 w 428440"/>
              <a:gd name="connsiteY161" fmla="*/ 133655 h 491760"/>
              <a:gd name="connsiteX162" fmla="*/ 427452 w 428440"/>
              <a:gd name="connsiteY162" fmla="*/ 123485 h 491760"/>
              <a:gd name="connsiteX163" fmla="*/ 427452 w 428440"/>
              <a:gd name="connsiteY163" fmla="*/ 123484 h 491760"/>
              <a:gd name="connsiteX164" fmla="*/ 214199 w 428440"/>
              <a:gd name="connsiteY164" fmla="*/ 283135 h 491760"/>
              <a:gd name="connsiteX165" fmla="*/ 176944 w 428440"/>
              <a:gd name="connsiteY165" fmla="*/ 245880 h 491760"/>
              <a:gd name="connsiteX166" fmla="*/ 214199 w 428440"/>
              <a:gd name="connsiteY166" fmla="*/ 208626 h 491760"/>
              <a:gd name="connsiteX167" fmla="*/ 251453 w 428440"/>
              <a:gd name="connsiteY167" fmla="*/ 245880 h 491760"/>
              <a:gd name="connsiteX168" fmla="*/ 214199 w 428440"/>
              <a:gd name="connsiteY168" fmla="*/ 283135 h 49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428440" h="491760">
                <a:moveTo>
                  <a:pt x="427452" y="123484"/>
                </a:moveTo>
                <a:cubicBezTo>
                  <a:pt x="425402" y="119917"/>
                  <a:pt x="420849" y="118686"/>
                  <a:pt x="417281" y="120735"/>
                </a:cubicBezTo>
                <a:lnTo>
                  <a:pt x="368254" y="148869"/>
                </a:lnTo>
                <a:lnTo>
                  <a:pt x="380079" y="105207"/>
                </a:lnTo>
                <a:cubicBezTo>
                  <a:pt x="381155" y="101234"/>
                  <a:pt x="378806" y="97141"/>
                  <a:pt x="374833" y="96065"/>
                </a:cubicBezTo>
                <a:cubicBezTo>
                  <a:pt x="370860" y="94989"/>
                  <a:pt x="366767" y="97337"/>
                  <a:pt x="365691" y="101310"/>
                </a:cubicBezTo>
                <a:lnTo>
                  <a:pt x="349977" y="159360"/>
                </a:lnTo>
                <a:lnTo>
                  <a:pt x="310100" y="182249"/>
                </a:lnTo>
                <a:lnTo>
                  <a:pt x="332929" y="97905"/>
                </a:lnTo>
                <a:cubicBezTo>
                  <a:pt x="333962" y="93922"/>
                  <a:pt x="331570" y="89855"/>
                  <a:pt x="327587" y="88822"/>
                </a:cubicBezTo>
                <a:cubicBezTo>
                  <a:pt x="323668" y="87807"/>
                  <a:pt x="319655" y="90106"/>
                  <a:pt x="318549" y="94001"/>
                </a:cubicBezTo>
                <a:lnTo>
                  <a:pt x="291823" y="192740"/>
                </a:lnTo>
                <a:lnTo>
                  <a:pt x="255201" y="213752"/>
                </a:lnTo>
                <a:cubicBezTo>
                  <a:pt x="246940" y="203204"/>
                  <a:pt x="234932" y="196244"/>
                  <a:pt x="221672" y="194320"/>
                </a:cubicBezTo>
                <a:lnTo>
                  <a:pt x="221672" y="152103"/>
                </a:lnTo>
                <a:lnTo>
                  <a:pt x="293998" y="79777"/>
                </a:lnTo>
                <a:cubicBezTo>
                  <a:pt x="296908" y="76866"/>
                  <a:pt x="296906" y="72147"/>
                  <a:pt x="293994" y="69238"/>
                </a:cubicBezTo>
                <a:cubicBezTo>
                  <a:pt x="291083" y="66328"/>
                  <a:pt x="286365" y="66330"/>
                  <a:pt x="283455" y="69241"/>
                </a:cubicBezTo>
                <a:lnTo>
                  <a:pt x="221665" y="131032"/>
                </a:lnTo>
                <a:lnTo>
                  <a:pt x="221665" y="85045"/>
                </a:lnTo>
                <a:lnTo>
                  <a:pt x="264187" y="42522"/>
                </a:lnTo>
                <a:cubicBezTo>
                  <a:pt x="267046" y="39562"/>
                  <a:pt x="266964" y="34846"/>
                  <a:pt x="264004" y="31987"/>
                </a:cubicBezTo>
                <a:cubicBezTo>
                  <a:pt x="261117" y="29198"/>
                  <a:pt x="256539" y="29198"/>
                  <a:pt x="253651" y="31987"/>
                </a:cubicBezTo>
                <a:lnTo>
                  <a:pt x="221665" y="63974"/>
                </a:lnTo>
                <a:lnTo>
                  <a:pt x="221665" y="7451"/>
                </a:lnTo>
                <a:cubicBezTo>
                  <a:pt x="221665" y="3336"/>
                  <a:pt x="218329" y="0"/>
                  <a:pt x="214214" y="0"/>
                </a:cubicBezTo>
                <a:cubicBezTo>
                  <a:pt x="210099" y="0"/>
                  <a:pt x="206763" y="3336"/>
                  <a:pt x="206763" y="7451"/>
                </a:cubicBezTo>
                <a:lnTo>
                  <a:pt x="206763" y="63974"/>
                </a:lnTo>
                <a:lnTo>
                  <a:pt x="174776" y="31987"/>
                </a:lnTo>
                <a:cubicBezTo>
                  <a:pt x="171816" y="29128"/>
                  <a:pt x="167099" y="29210"/>
                  <a:pt x="164240" y="32170"/>
                </a:cubicBezTo>
                <a:cubicBezTo>
                  <a:pt x="161452" y="35057"/>
                  <a:pt x="161452" y="39635"/>
                  <a:pt x="164240" y="42522"/>
                </a:cubicBezTo>
                <a:lnTo>
                  <a:pt x="206763" y="85045"/>
                </a:lnTo>
                <a:lnTo>
                  <a:pt x="206763" y="131032"/>
                </a:lnTo>
                <a:lnTo>
                  <a:pt x="144972" y="69241"/>
                </a:lnTo>
                <a:cubicBezTo>
                  <a:pt x="142012" y="66382"/>
                  <a:pt x="137296" y="66464"/>
                  <a:pt x="134437" y="69425"/>
                </a:cubicBezTo>
                <a:cubicBezTo>
                  <a:pt x="131648" y="72312"/>
                  <a:pt x="131648" y="76890"/>
                  <a:pt x="134437" y="79777"/>
                </a:cubicBezTo>
                <a:lnTo>
                  <a:pt x="206763" y="152103"/>
                </a:lnTo>
                <a:lnTo>
                  <a:pt x="206763" y="194320"/>
                </a:lnTo>
                <a:cubicBezTo>
                  <a:pt x="193709" y="196202"/>
                  <a:pt x="181854" y="202965"/>
                  <a:pt x="173591" y="213245"/>
                </a:cubicBezTo>
                <a:lnTo>
                  <a:pt x="137246" y="191794"/>
                </a:lnTo>
                <a:lnTo>
                  <a:pt x="111711" y="92742"/>
                </a:lnTo>
                <a:cubicBezTo>
                  <a:pt x="110683" y="88756"/>
                  <a:pt x="106618" y="86359"/>
                  <a:pt x="102633" y="87388"/>
                </a:cubicBezTo>
                <a:cubicBezTo>
                  <a:pt x="98647" y="88417"/>
                  <a:pt x="96250" y="92482"/>
                  <a:pt x="97279" y="96467"/>
                </a:cubicBezTo>
                <a:lnTo>
                  <a:pt x="119080" y="181057"/>
                </a:lnTo>
                <a:lnTo>
                  <a:pt x="79479" y="157684"/>
                </a:lnTo>
                <a:lnTo>
                  <a:pt x="64480" y="99470"/>
                </a:lnTo>
                <a:cubicBezTo>
                  <a:pt x="63451" y="95484"/>
                  <a:pt x="59387" y="93087"/>
                  <a:pt x="55401" y="94116"/>
                </a:cubicBezTo>
                <a:cubicBezTo>
                  <a:pt x="51416" y="95145"/>
                  <a:pt x="49019" y="99210"/>
                  <a:pt x="50048" y="103195"/>
                </a:cubicBezTo>
                <a:lnTo>
                  <a:pt x="61336" y="146992"/>
                </a:lnTo>
                <a:lnTo>
                  <a:pt x="12659" y="118261"/>
                </a:lnTo>
                <a:cubicBezTo>
                  <a:pt x="9103" y="116169"/>
                  <a:pt x="4525" y="117354"/>
                  <a:pt x="2433" y="120910"/>
                </a:cubicBezTo>
                <a:cubicBezTo>
                  <a:pt x="340" y="124465"/>
                  <a:pt x="1526" y="129044"/>
                  <a:pt x="5081" y="131136"/>
                </a:cubicBezTo>
                <a:lnTo>
                  <a:pt x="53758" y="159867"/>
                </a:lnTo>
                <a:lnTo>
                  <a:pt x="9954" y="171148"/>
                </a:lnTo>
                <a:cubicBezTo>
                  <a:pt x="5967" y="172164"/>
                  <a:pt x="3558" y="176221"/>
                  <a:pt x="4575" y="180209"/>
                </a:cubicBezTo>
                <a:cubicBezTo>
                  <a:pt x="5418" y="183514"/>
                  <a:pt x="8398" y="185825"/>
                  <a:pt x="11810" y="185818"/>
                </a:cubicBezTo>
                <a:cubicBezTo>
                  <a:pt x="12438" y="185819"/>
                  <a:pt x="13064" y="185739"/>
                  <a:pt x="13672" y="185580"/>
                </a:cubicBezTo>
                <a:lnTo>
                  <a:pt x="71901" y="170574"/>
                </a:lnTo>
                <a:lnTo>
                  <a:pt x="111510" y="193947"/>
                </a:lnTo>
                <a:lnTo>
                  <a:pt x="26883" y="215711"/>
                </a:lnTo>
                <a:cubicBezTo>
                  <a:pt x="22895" y="216728"/>
                  <a:pt x="20487" y="220785"/>
                  <a:pt x="21504" y="224773"/>
                </a:cubicBezTo>
                <a:cubicBezTo>
                  <a:pt x="22347" y="228078"/>
                  <a:pt x="25326" y="230389"/>
                  <a:pt x="28738" y="230382"/>
                </a:cubicBezTo>
                <a:cubicBezTo>
                  <a:pt x="29366" y="230382"/>
                  <a:pt x="29992" y="230305"/>
                  <a:pt x="30601" y="230151"/>
                </a:cubicBezTo>
                <a:lnTo>
                  <a:pt x="129653" y="204625"/>
                </a:lnTo>
                <a:lnTo>
                  <a:pt x="165977" y="226068"/>
                </a:lnTo>
                <a:cubicBezTo>
                  <a:pt x="160809" y="238549"/>
                  <a:pt x="160729" y="252556"/>
                  <a:pt x="165753" y="265096"/>
                </a:cubicBezTo>
                <a:lnTo>
                  <a:pt x="129162" y="286115"/>
                </a:lnTo>
                <a:lnTo>
                  <a:pt x="30422" y="259374"/>
                </a:lnTo>
                <a:cubicBezTo>
                  <a:pt x="26496" y="258140"/>
                  <a:pt x="22314" y="260322"/>
                  <a:pt x="21080" y="264248"/>
                </a:cubicBezTo>
                <a:cubicBezTo>
                  <a:pt x="19846" y="268173"/>
                  <a:pt x="22029" y="272356"/>
                  <a:pt x="25954" y="273590"/>
                </a:cubicBezTo>
                <a:cubicBezTo>
                  <a:pt x="26144" y="273650"/>
                  <a:pt x="26337" y="273702"/>
                  <a:pt x="26533" y="273747"/>
                </a:cubicBezTo>
                <a:lnTo>
                  <a:pt x="110884" y="296584"/>
                </a:lnTo>
                <a:lnTo>
                  <a:pt x="71000" y="319480"/>
                </a:lnTo>
                <a:lnTo>
                  <a:pt x="12987" y="303774"/>
                </a:lnTo>
                <a:cubicBezTo>
                  <a:pt x="9061" y="302540"/>
                  <a:pt x="4879" y="304722"/>
                  <a:pt x="3645" y="308648"/>
                </a:cubicBezTo>
                <a:cubicBezTo>
                  <a:pt x="2411" y="312573"/>
                  <a:pt x="4593" y="316756"/>
                  <a:pt x="8519" y="317990"/>
                </a:cubicBezTo>
                <a:cubicBezTo>
                  <a:pt x="8709" y="318050"/>
                  <a:pt x="8902" y="318102"/>
                  <a:pt x="9097" y="318147"/>
                </a:cubicBezTo>
                <a:lnTo>
                  <a:pt x="52752" y="329971"/>
                </a:lnTo>
                <a:lnTo>
                  <a:pt x="3733" y="358106"/>
                </a:lnTo>
                <a:cubicBezTo>
                  <a:pt x="165" y="360163"/>
                  <a:pt x="-1059" y="364724"/>
                  <a:pt x="998" y="368291"/>
                </a:cubicBezTo>
                <a:cubicBezTo>
                  <a:pt x="3056" y="371859"/>
                  <a:pt x="7616" y="373083"/>
                  <a:pt x="11184" y="371026"/>
                </a:cubicBezTo>
                <a:lnTo>
                  <a:pt x="60211" y="342891"/>
                </a:lnTo>
                <a:lnTo>
                  <a:pt x="48394" y="386554"/>
                </a:lnTo>
                <a:cubicBezTo>
                  <a:pt x="47319" y="390515"/>
                  <a:pt x="49651" y="394600"/>
                  <a:pt x="53609" y="395688"/>
                </a:cubicBezTo>
                <a:cubicBezTo>
                  <a:pt x="54242" y="395868"/>
                  <a:pt x="54896" y="395959"/>
                  <a:pt x="55554" y="395957"/>
                </a:cubicBezTo>
                <a:cubicBezTo>
                  <a:pt x="58919" y="395955"/>
                  <a:pt x="61866" y="393699"/>
                  <a:pt x="62744" y="390450"/>
                </a:cubicBezTo>
                <a:lnTo>
                  <a:pt x="78458" y="332400"/>
                </a:lnTo>
                <a:lnTo>
                  <a:pt x="118343" y="309511"/>
                </a:lnTo>
                <a:lnTo>
                  <a:pt x="95461" y="393855"/>
                </a:lnTo>
                <a:cubicBezTo>
                  <a:pt x="94383" y="397828"/>
                  <a:pt x="96730" y="401923"/>
                  <a:pt x="100703" y="403001"/>
                </a:cubicBezTo>
                <a:cubicBezTo>
                  <a:pt x="104676" y="404080"/>
                  <a:pt x="108771" y="401733"/>
                  <a:pt x="109849" y="397760"/>
                </a:cubicBezTo>
                <a:lnTo>
                  <a:pt x="136575" y="299020"/>
                </a:lnTo>
                <a:lnTo>
                  <a:pt x="173196" y="278009"/>
                </a:lnTo>
                <a:cubicBezTo>
                  <a:pt x="181457" y="288558"/>
                  <a:pt x="193466" y="295518"/>
                  <a:pt x="206726" y="297441"/>
                </a:cubicBezTo>
                <a:lnTo>
                  <a:pt x="206726" y="339657"/>
                </a:lnTo>
                <a:lnTo>
                  <a:pt x="134437" y="411984"/>
                </a:lnTo>
                <a:cubicBezTo>
                  <a:pt x="131578" y="414944"/>
                  <a:pt x="131660" y="419660"/>
                  <a:pt x="134620" y="422519"/>
                </a:cubicBezTo>
                <a:cubicBezTo>
                  <a:pt x="137507" y="425308"/>
                  <a:pt x="142085" y="425308"/>
                  <a:pt x="144972" y="422519"/>
                </a:cubicBezTo>
                <a:lnTo>
                  <a:pt x="206763" y="360729"/>
                </a:lnTo>
                <a:lnTo>
                  <a:pt x="206763" y="406716"/>
                </a:lnTo>
                <a:lnTo>
                  <a:pt x="164240" y="449238"/>
                </a:lnTo>
                <a:cubicBezTo>
                  <a:pt x="161382" y="452198"/>
                  <a:pt x="161463" y="456915"/>
                  <a:pt x="164424" y="459774"/>
                </a:cubicBezTo>
                <a:cubicBezTo>
                  <a:pt x="167311" y="462563"/>
                  <a:pt x="171889" y="462563"/>
                  <a:pt x="174776" y="459774"/>
                </a:cubicBezTo>
                <a:lnTo>
                  <a:pt x="206763" y="427787"/>
                </a:lnTo>
                <a:lnTo>
                  <a:pt x="206763" y="484310"/>
                </a:lnTo>
                <a:cubicBezTo>
                  <a:pt x="206763" y="488425"/>
                  <a:pt x="210099" y="491761"/>
                  <a:pt x="214214" y="491761"/>
                </a:cubicBezTo>
                <a:cubicBezTo>
                  <a:pt x="218329" y="491761"/>
                  <a:pt x="221665" y="488425"/>
                  <a:pt x="221665" y="484310"/>
                </a:cubicBezTo>
                <a:lnTo>
                  <a:pt x="221665" y="427787"/>
                </a:lnTo>
                <a:lnTo>
                  <a:pt x="253651" y="459774"/>
                </a:lnTo>
                <a:cubicBezTo>
                  <a:pt x="256510" y="462734"/>
                  <a:pt x="261227" y="462816"/>
                  <a:pt x="264187" y="459957"/>
                </a:cubicBezTo>
                <a:cubicBezTo>
                  <a:pt x="267147" y="457098"/>
                  <a:pt x="267229" y="452381"/>
                  <a:pt x="264370" y="449421"/>
                </a:cubicBezTo>
                <a:cubicBezTo>
                  <a:pt x="264310" y="449359"/>
                  <a:pt x="264249" y="449298"/>
                  <a:pt x="264187" y="449238"/>
                </a:cubicBezTo>
                <a:lnTo>
                  <a:pt x="221665" y="406716"/>
                </a:lnTo>
                <a:lnTo>
                  <a:pt x="221665" y="360729"/>
                </a:lnTo>
                <a:lnTo>
                  <a:pt x="283455" y="422519"/>
                </a:lnTo>
                <a:cubicBezTo>
                  <a:pt x="286314" y="425479"/>
                  <a:pt x="291030" y="425561"/>
                  <a:pt x="293991" y="422702"/>
                </a:cubicBezTo>
                <a:cubicBezTo>
                  <a:pt x="296951" y="419844"/>
                  <a:pt x="297033" y="415126"/>
                  <a:pt x="294174" y="412167"/>
                </a:cubicBezTo>
                <a:cubicBezTo>
                  <a:pt x="294114" y="412104"/>
                  <a:pt x="294053" y="412043"/>
                  <a:pt x="293991" y="411984"/>
                </a:cubicBezTo>
                <a:lnTo>
                  <a:pt x="221665" y="339657"/>
                </a:lnTo>
                <a:lnTo>
                  <a:pt x="221665" y="297441"/>
                </a:lnTo>
                <a:cubicBezTo>
                  <a:pt x="234719" y="295559"/>
                  <a:pt x="246573" y="288795"/>
                  <a:pt x="254836" y="278515"/>
                </a:cubicBezTo>
                <a:lnTo>
                  <a:pt x="291182" y="299966"/>
                </a:lnTo>
                <a:lnTo>
                  <a:pt x="316686" y="399019"/>
                </a:lnTo>
                <a:cubicBezTo>
                  <a:pt x="317532" y="402309"/>
                  <a:pt x="320495" y="404609"/>
                  <a:pt x="323891" y="404615"/>
                </a:cubicBezTo>
                <a:cubicBezTo>
                  <a:pt x="324520" y="404616"/>
                  <a:pt x="325146" y="404536"/>
                  <a:pt x="325754" y="404376"/>
                </a:cubicBezTo>
                <a:cubicBezTo>
                  <a:pt x="329736" y="403350"/>
                  <a:pt x="332133" y="399292"/>
                  <a:pt x="331111" y="395308"/>
                </a:cubicBezTo>
                <a:lnTo>
                  <a:pt x="309310" y="310703"/>
                </a:lnTo>
                <a:lnTo>
                  <a:pt x="348911" y="334077"/>
                </a:lnTo>
                <a:lnTo>
                  <a:pt x="363925" y="392291"/>
                </a:lnTo>
                <a:cubicBezTo>
                  <a:pt x="364774" y="395580"/>
                  <a:pt x="367741" y="397878"/>
                  <a:pt x="371138" y="397879"/>
                </a:cubicBezTo>
                <a:cubicBezTo>
                  <a:pt x="371766" y="397882"/>
                  <a:pt x="372391" y="397804"/>
                  <a:pt x="373000" y="397648"/>
                </a:cubicBezTo>
                <a:cubicBezTo>
                  <a:pt x="376986" y="396623"/>
                  <a:pt x="379385" y="392561"/>
                  <a:pt x="378360" y="388576"/>
                </a:cubicBezTo>
                <a:cubicBezTo>
                  <a:pt x="378359" y="388572"/>
                  <a:pt x="378358" y="388569"/>
                  <a:pt x="378357" y="388565"/>
                </a:cubicBezTo>
                <a:lnTo>
                  <a:pt x="367069" y="344769"/>
                </a:lnTo>
                <a:lnTo>
                  <a:pt x="415746" y="373500"/>
                </a:lnTo>
                <a:cubicBezTo>
                  <a:pt x="419291" y="375590"/>
                  <a:pt x="423859" y="374411"/>
                  <a:pt x="425950" y="370866"/>
                </a:cubicBezTo>
                <a:cubicBezTo>
                  <a:pt x="428041" y="367321"/>
                  <a:pt x="426861" y="362752"/>
                  <a:pt x="423316" y="360662"/>
                </a:cubicBezTo>
                <a:lnTo>
                  <a:pt x="374647" y="331931"/>
                </a:lnTo>
                <a:lnTo>
                  <a:pt x="418451" y="320650"/>
                </a:lnTo>
                <a:cubicBezTo>
                  <a:pt x="422436" y="319621"/>
                  <a:pt x="424833" y="315557"/>
                  <a:pt x="423804" y="311571"/>
                </a:cubicBezTo>
                <a:cubicBezTo>
                  <a:pt x="422775" y="307586"/>
                  <a:pt x="418711" y="305189"/>
                  <a:pt x="414725" y="306218"/>
                </a:cubicBezTo>
                <a:lnTo>
                  <a:pt x="356474" y="321224"/>
                </a:lnTo>
                <a:lnTo>
                  <a:pt x="316872" y="297850"/>
                </a:lnTo>
                <a:lnTo>
                  <a:pt x="401493" y="276049"/>
                </a:lnTo>
                <a:cubicBezTo>
                  <a:pt x="405480" y="275020"/>
                  <a:pt x="407879" y="270954"/>
                  <a:pt x="406850" y="266966"/>
                </a:cubicBezTo>
                <a:cubicBezTo>
                  <a:pt x="405821" y="262979"/>
                  <a:pt x="401755" y="260580"/>
                  <a:pt x="397767" y="261609"/>
                </a:cubicBezTo>
                <a:lnTo>
                  <a:pt x="298737" y="287136"/>
                </a:lnTo>
                <a:lnTo>
                  <a:pt x="262421" y="265692"/>
                </a:lnTo>
                <a:cubicBezTo>
                  <a:pt x="267591" y="253211"/>
                  <a:pt x="267668" y="239202"/>
                  <a:pt x="262637" y="226664"/>
                </a:cubicBezTo>
                <a:lnTo>
                  <a:pt x="299229" y="205645"/>
                </a:lnTo>
                <a:lnTo>
                  <a:pt x="397968" y="232364"/>
                </a:lnTo>
                <a:cubicBezTo>
                  <a:pt x="398603" y="232544"/>
                  <a:pt x="399260" y="232634"/>
                  <a:pt x="399920" y="232633"/>
                </a:cubicBezTo>
                <a:cubicBezTo>
                  <a:pt x="404036" y="232627"/>
                  <a:pt x="407367" y="229287"/>
                  <a:pt x="407362" y="225173"/>
                </a:cubicBezTo>
                <a:cubicBezTo>
                  <a:pt x="407358" y="221813"/>
                  <a:pt x="405106" y="218872"/>
                  <a:pt x="401865" y="217991"/>
                </a:cubicBezTo>
                <a:lnTo>
                  <a:pt x="317506" y="195169"/>
                </a:lnTo>
                <a:lnTo>
                  <a:pt x="357398" y="172280"/>
                </a:lnTo>
                <a:lnTo>
                  <a:pt x="415448" y="187987"/>
                </a:lnTo>
                <a:cubicBezTo>
                  <a:pt x="416081" y="188166"/>
                  <a:pt x="416735" y="188257"/>
                  <a:pt x="417393" y="188255"/>
                </a:cubicBezTo>
                <a:cubicBezTo>
                  <a:pt x="421508" y="188250"/>
                  <a:pt x="424839" y="184909"/>
                  <a:pt x="424834" y="180795"/>
                </a:cubicBezTo>
                <a:cubicBezTo>
                  <a:pt x="424830" y="177435"/>
                  <a:pt x="422579" y="174495"/>
                  <a:pt x="419338" y="173614"/>
                </a:cubicBezTo>
                <a:lnTo>
                  <a:pt x="375675" y="161789"/>
                </a:lnTo>
                <a:lnTo>
                  <a:pt x="424695" y="133655"/>
                </a:lnTo>
                <a:cubicBezTo>
                  <a:pt x="428264" y="131608"/>
                  <a:pt x="429499" y="127055"/>
                  <a:pt x="427452" y="123485"/>
                </a:cubicBezTo>
                <a:cubicBezTo>
                  <a:pt x="427452" y="123484"/>
                  <a:pt x="427452" y="123484"/>
                  <a:pt x="427452" y="123484"/>
                </a:cubicBezTo>
                <a:close/>
                <a:moveTo>
                  <a:pt x="214199" y="283135"/>
                </a:moveTo>
                <a:cubicBezTo>
                  <a:pt x="193624" y="283135"/>
                  <a:pt x="176944" y="266455"/>
                  <a:pt x="176944" y="245880"/>
                </a:cubicBezTo>
                <a:cubicBezTo>
                  <a:pt x="176944" y="225305"/>
                  <a:pt x="193624" y="208626"/>
                  <a:pt x="214199" y="208626"/>
                </a:cubicBezTo>
                <a:cubicBezTo>
                  <a:pt x="234774" y="208626"/>
                  <a:pt x="251453" y="225305"/>
                  <a:pt x="251453" y="245880"/>
                </a:cubicBezTo>
                <a:cubicBezTo>
                  <a:pt x="251429" y="266446"/>
                  <a:pt x="234764" y="283110"/>
                  <a:pt x="214199" y="283135"/>
                </a:cubicBezTo>
                <a:close/>
              </a:path>
            </a:pathLst>
          </a:custGeom>
          <a:solidFill>
            <a:srgbClr val="00B0F0"/>
          </a:solidFill>
          <a:ln w="7441" cap="flat">
            <a:solidFill>
              <a:schemeClr val="tx2">
                <a:lumMod val="25000"/>
                <a:lumOff val="75000"/>
              </a:schemeClr>
            </a:solidFill>
            <a:prstDash val="solid"/>
            <a:miter/>
          </a:ln>
        </p:spPr>
        <p:txBody>
          <a:bodyPr rtlCol="0" anchor="ctr"/>
          <a:lstStyle/>
          <a:p>
            <a:endParaRPr lang="en-US"/>
          </a:p>
        </p:txBody>
      </p:sp>
      <p:sp>
        <p:nvSpPr>
          <p:cNvPr id="15" name="TextBox 14">
            <a:extLst>
              <a:ext uri="{FF2B5EF4-FFF2-40B4-BE49-F238E27FC236}">
                <a16:creationId xmlns:a16="http://schemas.microsoft.com/office/drawing/2014/main" id="{5FBAED3A-4AEF-C4EF-EC6D-2D8DC7BCB21E}"/>
              </a:ext>
            </a:extLst>
          </p:cNvPr>
          <p:cNvSpPr txBox="1"/>
          <p:nvPr/>
        </p:nvSpPr>
        <p:spPr>
          <a:xfrm>
            <a:off x="463009" y="4425438"/>
            <a:ext cx="10668000" cy="646331"/>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NimbusRomNo9L-Regu"/>
              </a:rPr>
              <a:t>Filtered CC3M to 595K image-text pairs </a:t>
            </a:r>
            <a:r>
              <a:rPr lang="en-US" sz="1800" b="0" i="0" u="none" strike="noStrike" baseline="0" dirty="0">
                <a:latin typeface="NimbusRomNo9L-Regu"/>
                <a:sym typeface="Wingdings" panose="05000000000000000000" pitchFamily="2" charset="2"/>
              </a:rPr>
              <a:t> </a:t>
            </a:r>
            <a:r>
              <a:rPr lang="en-US" sz="1800" b="0" i="0" u="none" strike="noStrike" baseline="0" dirty="0">
                <a:latin typeface="NimbusRomNo9L-Regu"/>
              </a:rPr>
              <a:t>converted to the instruction-following data (naïve expansion) </a:t>
            </a:r>
          </a:p>
          <a:p>
            <a:pPr marL="285750" indent="-285750" algn="l">
              <a:buFont typeface="Arial" panose="020B0604020202020204" pitchFamily="34" charset="0"/>
              <a:buChar char="•"/>
            </a:pPr>
            <a:r>
              <a:rPr lang="en-US" sz="1800" b="0" i="0" u="none" strike="noStrike" baseline="0" dirty="0">
                <a:latin typeface="CMBX10"/>
              </a:rPr>
              <a:t>H</a:t>
            </a:r>
            <a:r>
              <a:rPr lang="en-US" sz="1800" b="0" i="0" u="none" strike="noStrike" baseline="0" dirty="0">
                <a:latin typeface="SFTT0800"/>
              </a:rPr>
              <a:t>v </a:t>
            </a:r>
            <a:r>
              <a:rPr lang="en-US" sz="1800" b="0" i="0" u="none" strike="noStrike" baseline="0" dirty="0">
                <a:latin typeface="NimbusRomNo9L-Regu"/>
              </a:rPr>
              <a:t>is aligned with the pre-trained LLM</a:t>
            </a:r>
            <a:endParaRPr lang="en-US" i="1" dirty="0"/>
          </a:p>
        </p:txBody>
      </p:sp>
      <p:sp>
        <p:nvSpPr>
          <p:cNvPr id="17" name="TextBox 16">
            <a:extLst>
              <a:ext uri="{FF2B5EF4-FFF2-40B4-BE49-F238E27FC236}">
                <a16:creationId xmlns:a16="http://schemas.microsoft.com/office/drawing/2014/main" id="{C68E0A71-604D-DA57-1E42-D5BB8F8E5B02}"/>
              </a:ext>
            </a:extLst>
          </p:cNvPr>
          <p:cNvSpPr txBox="1"/>
          <p:nvPr/>
        </p:nvSpPr>
        <p:spPr>
          <a:xfrm>
            <a:off x="1940814" y="6308209"/>
            <a:ext cx="8702802" cy="369332"/>
          </a:xfrm>
          <a:prstGeom prst="rect">
            <a:avLst/>
          </a:prstGeom>
          <a:noFill/>
          <a:ln>
            <a:solidFill>
              <a:schemeClr val="tx1"/>
            </a:solidFill>
          </a:ln>
        </p:spPr>
        <p:txBody>
          <a:bodyPr wrap="square">
            <a:spAutoFit/>
          </a:bodyPr>
          <a:lstStyle/>
          <a:p>
            <a:r>
              <a:rPr lang="en-US" i="1" dirty="0"/>
              <a:t>“</a:t>
            </a:r>
            <a:r>
              <a:rPr lang="en-US" sz="1800" b="0" i="1" u="none" strike="noStrike" baseline="0" dirty="0">
                <a:latin typeface="NimbusRomNo9L-Regu"/>
              </a:rPr>
              <a:t>This stage can be understood as training a compatible visual tokenizer for the frozen LLM.”</a:t>
            </a:r>
          </a:p>
        </p:txBody>
      </p:sp>
    </p:spTree>
    <p:extLst>
      <p:ext uri="{BB962C8B-B14F-4D97-AF65-F5344CB8AC3E}">
        <p14:creationId xmlns:p14="http://schemas.microsoft.com/office/powerpoint/2010/main" val="1062559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6B1-20A4-8CF6-AF7D-EF20F29F7AFC}"/>
              </a:ext>
            </a:extLst>
          </p:cNvPr>
          <p:cNvSpPr>
            <a:spLocks noGrp="1"/>
          </p:cNvSpPr>
          <p:nvPr>
            <p:ph type="title"/>
          </p:nvPr>
        </p:nvSpPr>
        <p:spPr/>
        <p:txBody>
          <a:bodyPr/>
          <a:lstStyle/>
          <a:p>
            <a:r>
              <a:rPr lang="en-US" dirty="0"/>
              <a:t>LLAVA - Training</a:t>
            </a:r>
          </a:p>
        </p:txBody>
      </p:sp>
      <p:pic>
        <p:nvPicPr>
          <p:cNvPr id="4" name="Content Placeholder 8">
            <a:extLst>
              <a:ext uri="{FF2B5EF4-FFF2-40B4-BE49-F238E27FC236}">
                <a16:creationId xmlns:a16="http://schemas.microsoft.com/office/drawing/2014/main" id="{6F3E36E8-BC65-3556-593C-2E0BCCE9A7A4}"/>
              </a:ext>
            </a:extLst>
          </p:cNvPr>
          <p:cNvPicPr>
            <a:picLocks noGrp="1" noChangeAspect="1"/>
          </p:cNvPicPr>
          <p:nvPr>
            <p:ph idx="1"/>
          </p:nvPr>
        </p:nvPicPr>
        <p:blipFill rotWithShape="1">
          <a:blip r:embed="rId3"/>
          <a:srcRect t="2640"/>
          <a:stretch/>
        </p:blipFill>
        <p:spPr>
          <a:xfrm>
            <a:off x="2676144" y="1977136"/>
            <a:ext cx="6241730" cy="2089915"/>
          </a:xfrm>
          <a:ln>
            <a:solidFill>
              <a:schemeClr val="tx1"/>
            </a:solidFill>
          </a:ln>
        </p:spPr>
      </p:pic>
      <p:sp>
        <p:nvSpPr>
          <p:cNvPr id="13" name="Graphic 8" descr="Fire with solid fill">
            <a:extLst>
              <a:ext uri="{FF2B5EF4-FFF2-40B4-BE49-F238E27FC236}">
                <a16:creationId xmlns:a16="http://schemas.microsoft.com/office/drawing/2014/main" id="{93CE2552-5F20-9265-84B0-29DC896FDF0E}"/>
              </a:ext>
            </a:extLst>
          </p:cNvPr>
          <p:cNvSpPr/>
          <p:nvPr/>
        </p:nvSpPr>
        <p:spPr>
          <a:xfrm>
            <a:off x="2243451" y="3044027"/>
            <a:ext cx="316578" cy="462407"/>
          </a:xfrm>
          <a:custGeom>
            <a:avLst/>
            <a:gdLst>
              <a:gd name="connsiteX0" fmla="*/ 297603 w 316578"/>
              <a:gd name="connsiteY0" fmla="*/ 238194 h 462407"/>
              <a:gd name="connsiteX1" fmla="*/ 227167 w 316578"/>
              <a:gd name="connsiteY1" fmla="*/ 300027 h 462407"/>
              <a:gd name="connsiteX2" fmla="*/ 204046 w 316578"/>
              <a:gd name="connsiteY2" fmla="*/ 216149 h 462407"/>
              <a:gd name="connsiteX3" fmla="*/ 131459 w 316578"/>
              <a:gd name="connsiteY3" fmla="*/ 0 h 462407"/>
              <a:gd name="connsiteX4" fmla="*/ 76078 w 316578"/>
              <a:gd name="connsiteY4" fmla="*/ 170983 h 462407"/>
              <a:gd name="connsiteX5" fmla="*/ 11556 w 316578"/>
              <a:gd name="connsiteY5" fmla="*/ 246259 h 462407"/>
              <a:gd name="connsiteX6" fmla="*/ 64249 w 316578"/>
              <a:gd name="connsiteY6" fmla="*/ 431760 h 462407"/>
              <a:gd name="connsiteX7" fmla="*/ 96510 w 316578"/>
              <a:gd name="connsiteY7" fmla="*/ 259701 h 462407"/>
              <a:gd name="connsiteX8" fmla="*/ 118017 w 316578"/>
              <a:gd name="connsiteY8" fmla="*/ 377991 h 462407"/>
              <a:gd name="connsiteX9" fmla="*/ 157268 w 316578"/>
              <a:gd name="connsiteY9" fmla="*/ 462408 h 462407"/>
              <a:gd name="connsiteX10" fmla="*/ 302443 w 316578"/>
              <a:gd name="connsiteY10" fmla="*/ 364549 h 462407"/>
              <a:gd name="connsiteX11" fmla="*/ 297603 w 316578"/>
              <a:gd name="connsiteY11" fmla="*/ 238194 h 46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78" h="462407">
                <a:moveTo>
                  <a:pt x="297603" y="238194"/>
                </a:moveTo>
                <a:cubicBezTo>
                  <a:pt x="307282" y="277445"/>
                  <a:pt x="266955" y="316158"/>
                  <a:pt x="227167" y="300027"/>
                </a:cubicBezTo>
                <a:cubicBezTo>
                  <a:pt x="193830" y="288198"/>
                  <a:pt x="180926" y="249485"/>
                  <a:pt x="204046" y="216149"/>
                </a:cubicBezTo>
                <a:cubicBezTo>
                  <a:pt x="256202" y="146788"/>
                  <a:pt x="218026" y="37638"/>
                  <a:pt x="131459" y="0"/>
                </a:cubicBezTo>
                <a:cubicBezTo>
                  <a:pt x="170710" y="74200"/>
                  <a:pt x="110490" y="142486"/>
                  <a:pt x="76078" y="170983"/>
                </a:cubicBezTo>
                <a:cubicBezTo>
                  <a:pt x="41666" y="199481"/>
                  <a:pt x="18546" y="229053"/>
                  <a:pt x="11556" y="246259"/>
                </a:cubicBezTo>
                <a:cubicBezTo>
                  <a:pt x="-23394" y="331213"/>
                  <a:pt x="28762" y="412403"/>
                  <a:pt x="64249" y="431760"/>
                </a:cubicBezTo>
                <a:cubicBezTo>
                  <a:pt x="48118" y="395197"/>
                  <a:pt x="33063" y="325298"/>
                  <a:pt x="96510" y="259701"/>
                </a:cubicBezTo>
                <a:cubicBezTo>
                  <a:pt x="96510" y="259701"/>
                  <a:pt x="78229" y="329600"/>
                  <a:pt x="118017" y="377991"/>
                </a:cubicBezTo>
                <a:cubicBezTo>
                  <a:pt x="157806" y="426383"/>
                  <a:pt x="157268" y="462408"/>
                  <a:pt x="157268" y="462408"/>
                </a:cubicBezTo>
                <a:cubicBezTo>
                  <a:pt x="219102" y="462408"/>
                  <a:pt x="277709" y="425308"/>
                  <a:pt x="302443" y="364549"/>
                </a:cubicBezTo>
                <a:cubicBezTo>
                  <a:pt x="321261" y="328525"/>
                  <a:pt x="322874" y="271530"/>
                  <a:pt x="297603" y="238194"/>
                </a:cubicBezTo>
              </a:path>
            </a:pathLst>
          </a:custGeom>
          <a:solidFill>
            <a:srgbClr val="FF0000"/>
          </a:solidFill>
          <a:ln w="5358" cap="flat">
            <a:solidFill>
              <a:schemeClr val="tx1"/>
            </a:solid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C74CF6B-BFB2-46B4-2A22-8D5F0D21C584}"/>
              </a:ext>
            </a:extLst>
          </p:cNvPr>
          <p:cNvSpPr txBox="1"/>
          <p:nvPr/>
        </p:nvSpPr>
        <p:spPr>
          <a:xfrm>
            <a:off x="411480" y="1368386"/>
            <a:ext cx="1033272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Stage 2: Fine-tuning End-to-End</a:t>
            </a:r>
          </a:p>
        </p:txBody>
      </p:sp>
      <p:sp>
        <p:nvSpPr>
          <p:cNvPr id="14" name="Graphic 5" descr="Snowflake outline">
            <a:extLst>
              <a:ext uri="{FF2B5EF4-FFF2-40B4-BE49-F238E27FC236}">
                <a16:creationId xmlns:a16="http://schemas.microsoft.com/office/drawing/2014/main" id="{3E4DF69E-4DCF-95D9-A00B-AC69AE6FE719}"/>
              </a:ext>
            </a:extLst>
          </p:cNvPr>
          <p:cNvSpPr/>
          <p:nvPr/>
        </p:nvSpPr>
        <p:spPr>
          <a:xfrm>
            <a:off x="2195577" y="3586931"/>
            <a:ext cx="428440" cy="491760"/>
          </a:xfrm>
          <a:custGeom>
            <a:avLst/>
            <a:gdLst>
              <a:gd name="connsiteX0" fmla="*/ 427452 w 428440"/>
              <a:gd name="connsiteY0" fmla="*/ 123484 h 491760"/>
              <a:gd name="connsiteX1" fmla="*/ 417281 w 428440"/>
              <a:gd name="connsiteY1" fmla="*/ 120735 h 491760"/>
              <a:gd name="connsiteX2" fmla="*/ 368254 w 428440"/>
              <a:gd name="connsiteY2" fmla="*/ 148869 h 491760"/>
              <a:gd name="connsiteX3" fmla="*/ 380079 w 428440"/>
              <a:gd name="connsiteY3" fmla="*/ 105207 h 491760"/>
              <a:gd name="connsiteX4" fmla="*/ 374833 w 428440"/>
              <a:gd name="connsiteY4" fmla="*/ 96065 h 491760"/>
              <a:gd name="connsiteX5" fmla="*/ 365691 w 428440"/>
              <a:gd name="connsiteY5" fmla="*/ 101310 h 491760"/>
              <a:gd name="connsiteX6" fmla="*/ 349977 w 428440"/>
              <a:gd name="connsiteY6" fmla="*/ 159360 h 491760"/>
              <a:gd name="connsiteX7" fmla="*/ 310100 w 428440"/>
              <a:gd name="connsiteY7" fmla="*/ 182249 h 491760"/>
              <a:gd name="connsiteX8" fmla="*/ 332929 w 428440"/>
              <a:gd name="connsiteY8" fmla="*/ 97905 h 491760"/>
              <a:gd name="connsiteX9" fmla="*/ 327587 w 428440"/>
              <a:gd name="connsiteY9" fmla="*/ 88822 h 491760"/>
              <a:gd name="connsiteX10" fmla="*/ 318549 w 428440"/>
              <a:gd name="connsiteY10" fmla="*/ 94001 h 491760"/>
              <a:gd name="connsiteX11" fmla="*/ 291823 w 428440"/>
              <a:gd name="connsiteY11" fmla="*/ 192740 h 491760"/>
              <a:gd name="connsiteX12" fmla="*/ 255201 w 428440"/>
              <a:gd name="connsiteY12" fmla="*/ 213752 h 491760"/>
              <a:gd name="connsiteX13" fmla="*/ 221672 w 428440"/>
              <a:gd name="connsiteY13" fmla="*/ 194320 h 491760"/>
              <a:gd name="connsiteX14" fmla="*/ 221672 w 428440"/>
              <a:gd name="connsiteY14" fmla="*/ 152103 h 491760"/>
              <a:gd name="connsiteX15" fmla="*/ 293998 w 428440"/>
              <a:gd name="connsiteY15" fmla="*/ 79777 h 491760"/>
              <a:gd name="connsiteX16" fmla="*/ 293994 w 428440"/>
              <a:gd name="connsiteY16" fmla="*/ 69238 h 491760"/>
              <a:gd name="connsiteX17" fmla="*/ 283455 w 428440"/>
              <a:gd name="connsiteY17" fmla="*/ 69241 h 491760"/>
              <a:gd name="connsiteX18" fmla="*/ 221665 w 428440"/>
              <a:gd name="connsiteY18" fmla="*/ 131032 h 491760"/>
              <a:gd name="connsiteX19" fmla="*/ 221665 w 428440"/>
              <a:gd name="connsiteY19" fmla="*/ 85045 h 491760"/>
              <a:gd name="connsiteX20" fmla="*/ 264187 w 428440"/>
              <a:gd name="connsiteY20" fmla="*/ 42522 h 491760"/>
              <a:gd name="connsiteX21" fmla="*/ 264004 w 428440"/>
              <a:gd name="connsiteY21" fmla="*/ 31987 h 491760"/>
              <a:gd name="connsiteX22" fmla="*/ 253651 w 428440"/>
              <a:gd name="connsiteY22" fmla="*/ 31987 h 491760"/>
              <a:gd name="connsiteX23" fmla="*/ 221665 w 428440"/>
              <a:gd name="connsiteY23" fmla="*/ 63974 h 491760"/>
              <a:gd name="connsiteX24" fmla="*/ 221665 w 428440"/>
              <a:gd name="connsiteY24" fmla="*/ 7451 h 491760"/>
              <a:gd name="connsiteX25" fmla="*/ 214214 w 428440"/>
              <a:gd name="connsiteY25" fmla="*/ 0 h 491760"/>
              <a:gd name="connsiteX26" fmla="*/ 206763 w 428440"/>
              <a:gd name="connsiteY26" fmla="*/ 7451 h 491760"/>
              <a:gd name="connsiteX27" fmla="*/ 206763 w 428440"/>
              <a:gd name="connsiteY27" fmla="*/ 63974 h 491760"/>
              <a:gd name="connsiteX28" fmla="*/ 174776 w 428440"/>
              <a:gd name="connsiteY28" fmla="*/ 31987 h 491760"/>
              <a:gd name="connsiteX29" fmla="*/ 164240 w 428440"/>
              <a:gd name="connsiteY29" fmla="*/ 32170 h 491760"/>
              <a:gd name="connsiteX30" fmla="*/ 164240 w 428440"/>
              <a:gd name="connsiteY30" fmla="*/ 42522 h 491760"/>
              <a:gd name="connsiteX31" fmla="*/ 206763 w 428440"/>
              <a:gd name="connsiteY31" fmla="*/ 85045 h 491760"/>
              <a:gd name="connsiteX32" fmla="*/ 206763 w 428440"/>
              <a:gd name="connsiteY32" fmla="*/ 131032 h 491760"/>
              <a:gd name="connsiteX33" fmla="*/ 144972 w 428440"/>
              <a:gd name="connsiteY33" fmla="*/ 69241 h 491760"/>
              <a:gd name="connsiteX34" fmla="*/ 134437 w 428440"/>
              <a:gd name="connsiteY34" fmla="*/ 69425 h 491760"/>
              <a:gd name="connsiteX35" fmla="*/ 134437 w 428440"/>
              <a:gd name="connsiteY35" fmla="*/ 79777 h 491760"/>
              <a:gd name="connsiteX36" fmla="*/ 206763 w 428440"/>
              <a:gd name="connsiteY36" fmla="*/ 152103 h 491760"/>
              <a:gd name="connsiteX37" fmla="*/ 206763 w 428440"/>
              <a:gd name="connsiteY37" fmla="*/ 194320 h 491760"/>
              <a:gd name="connsiteX38" fmla="*/ 173591 w 428440"/>
              <a:gd name="connsiteY38" fmla="*/ 213245 h 491760"/>
              <a:gd name="connsiteX39" fmla="*/ 137246 w 428440"/>
              <a:gd name="connsiteY39" fmla="*/ 191794 h 491760"/>
              <a:gd name="connsiteX40" fmla="*/ 111711 w 428440"/>
              <a:gd name="connsiteY40" fmla="*/ 92742 h 491760"/>
              <a:gd name="connsiteX41" fmla="*/ 102633 w 428440"/>
              <a:gd name="connsiteY41" fmla="*/ 87388 h 491760"/>
              <a:gd name="connsiteX42" fmla="*/ 97279 w 428440"/>
              <a:gd name="connsiteY42" fmla="*/ 96467 h 491760"/>
              <a:gd name="connsiteX43" fmla="*/ 119080 w 428440"/>
              <a:gd name="connsiteY43" fmla="*/ 181057 h 491760"/>
              <a:gd name="connsiteX44" fmla="*/ 79479 w 428440"/>
              <a:gd name="connsiteY44" fmla="*/ 157684 h 491760"/>
              <a:gd name="connsiteX45" fmla="*/ 64480 w 428440"/>
              <a:gd name="connsiteY45" fmla="*/ 99470 h 491760"/>
              <a:gd name="connsiteX46" fmla="*/ 55401 w 428440"/>
              <a:gd name="connsiteY46" fmla="*/ 94116 h 491760"/>
              <a:gd name="connsiteX47" fmla="*/ 50048 w 428440"/>
              <a:gd name="connsiteY47" fmla="*/ 103195 h 491760"/>
              <a:gd name="connsiteX48" fmla="*/ 61336 w 428440"/>
              <a:gd name="connsiteY48" fmla="*/ 146992 h 491760"/>
              <a:gd name="connsiteX49" fmla="*/ 12659 w 428440"/>
              <a:gd name="connsiteY49" fmla="*/ 118261 h 491760"/>
              <a:gd name="connsiteX50" fmla="*/ 2433 w 428440"/>
              <a:gd name="connsiteY50" fmla="*/ 120910 h 491760"/>
              <a:gd name="connsiteX51" fmla="*/ 5081 w 428440"/>
              <a:gd name="connsiteY51" fmla="*/ 131136 h 491760"/>
              <a:gd name="connsiteX52" fmla="*/ 53758 w 428440"/>
              <a:gd name="connsiteY52" fmla="*/ 159867 h 491760"/>
              <a:gd name="connsiteX53" fmla="*/ 9954 w 428440"/>
              <a:gd name="connsiteY53" fmla="*/ 171148 h 491760"/>
              <a:gd name="connsiteX54" fmla="*/ 4575 w 428440"/>
              <a:gd name="connsiteY54" fmla="*/ 180209 h 491760"/>
              <a:gd name="connsiteX55" fmla="*/ 11810 w 428440"/>
              <a:gd name="connsiteY55" fmla="*/ 185818 h 491760"/>
              <a:gd name="connsiteX56" fmla="*/ 13672 w 428440"/>
              <a:gd name="connsiteY56" fmla="*/ 185580 h 491760"/>
              <a:gd name="connsiteX57" fmla="*/ 71901 w 428440"/>
              <a:gd name="connsiteY57" fmla="*/ 170574 h 491760"/>
              <a:gd name="connsiteX58" fmla="*/ 111510 w 428440"/>
              <a:gd name="connsiteY58" fmla="*/ 193947 h 491760"/>
              <a:gd name="connsiteX59" fmla="*/ 26883 w 428440"/>
              <a:gd name="connsiteY59" fmla="*/ 215711 h 491760"/>
              <a:gd name="connsiteX60" fmla="*/ 21504 w 428440"/>
              <a:gd name="connsiteY60" fmla="*/ 224773 h 491760"/>
              <a:gd name="connsiteX61" fmla="*/ 28738 w 428440"/>
              <a:gd name="connsiteY61" fmla="*/ 230382 h 491760"/>
              <a:gd name="connsiteX62" fmla="*/ 30601 w 428440"/>
              <a:gd name="connsiteY62" fmla="*/ 230151 h 491760"/>
              <a:gd name="connsiteX63" fmla="*/ 129653 w 428440"/>
              <a:gd name="connsiteY63" fmla="*/ 204625 h 491760"/>
              <a:gd name="connsiteX64" fmla="*/ 165977 w 428440"/>
              <a:gd name="connsiteY64" fmla="*/ 226068 h 491760"/>
              <a:gd name="connsiteX65" fmla="*/ 165753 w 428440"/>
              <a:gd name="connsiteY65" fmla="*/ 265096 h 491760"/>
              <a:gd name="connsiteX66" fmla="*/ 129162 w 428440"/>
              <a:gd name="connsiteY66" fmla="*/ 286115 h 491760"/>
              <a:gd name="connsiteX67" fmla="*/ 30422 w 428440"/>
              <a:gd name="connsiteY67" fmla="*/ 259374 h 491760"/>
              <a:gd name="connsiteX68" fmla="*/ 21080 w 428440"/>
              <a:gd name="connsiteY68" fmla="*/ 264248 h 491760"/>
              <a:gd name="connsiteX69" fmla="*/ 25954 w 428440"/>
              <a:gd name="connsiteY69" fmla="*/ 273590 h 491760"/>
              <a:gd name="connsiteX70" fmla="*/ 26533 w 428440"/>
              <a:gd name="connsiteY70" fmla="*/ 273747 h 491760"/>
              <a:gd name="connsiteX71" fmla="*/ 110884 w 428440"/>
              <a:gd name="connsiteY71" fmla="*/ 296584 h 491760"/>
              <a:gd name="connsiteX72" fmla="*/ 71000 w 428440"/>
              <a:gd name="connsiteY72" fmla="*/ 319480 h 491760"/>
              <a:gd name="connsiteX73" fmla="*/ 12987 w 428440"/>
              <a:gd name="connsiteY73" fmla="*/ 303774 h 491760"/>
              <a:gd name="connsiteX74" fmla="*/ 3645 w 428440"/>
              <a:gd name="connsiteY74" fmla="*/ 308648 h 491760"/>
              <a:gd name="connsiteX75" fmla="*/ 8519 w 428440"/>
              <a:gd name="connsiteY75" fmla="*/ 317990 h 491760"/>
              <a:gd name="connsiteX76" fmla="*/ 9097 w 428440"/>
              <a:gd name="connsiteY76" fmla="*/ 318147 h 491760"/>
              <a:gd name="connsiteX77" fmla="*/ 52752 w 428440"/>
              <a:gd name="connsiteY77" fmla="*/ 329971 h 491760"/>
              <a:gd name="connsiteX78" fmla="*/ 3733 w 428440"/>
              <a:gd name="connsiteY78" fmla="*/ 358106 h 491760"/>
              <a:gd name="connsiteX79" fmla="*/ 998 w 428440"/>
              <a:gd name="connsiteY79" fmla="*/ 368291 h 491760"/>
              <a:gd name="connsiteX80" fmla="*/ 11184 w 428440"/>
              <a:gd name="connsiteY80" fmla="*/ 371026 h 491760"/>
              <a:gd name="connsiteX81" fmla="*/ 60211 w 428440"/>
              <a:gd name="connsiteY81" fmla="*/ 342891 h 491760"/>
              <a:gd name="connsiteX82" fmla="*/ 48394 w 428440"/>
              <a:gd name="connsiteY82" fmla="*/ 386554 h 491760"/>
              <a:gd name="connsiteX83" fmla="*/ 53609 w 428440"/>
              <a:gd name="connsiteY83" fmla="*/ 395688 h 491760"/>
              <a:gd name="connsiteX84" fmla="*/ 55554 w 428440"/>
              <a:gd name="connsiteY84" fmla="*/ 395957 h 491760"/>
              <a:gd name="connsiteX85" fmla="*/ 62744 w 428440"/>
              <a:gd name="connsiteY85" fmla="*/ 390450 h 491760"/>
              <a:gd name="connsiteX86" fmla="*/ 78458 w 428440"/>
              <a:gd name="connsiteY86" fmla="*/ 332400 h 491760"/>
              <a:gd name="connsiteX87" fmla="*/ 118343 w 428440"/>
              <a:gd name="connsiteY87" fmla="*/ 309511 h 491760"/>
              <a:gd name="connsiteX88" fmla="*/ 95461 w 428440"/>
              <a:gd name="connsiteY88" fmla="*/ 393855 h 491760"/>
              <a:gd name="connsiteX89" fmla="*/ 100703 w 428440"/>
              <a:gd name="connsiteY89" fmla="*/ 403001 h 491760"/>
              <a:gd name="connsiteX90" fmla="*/ 109849 w 428440"/>
              <a:gd name="connsiteY90" fmla="*/ 397760 h 491760"/>
              <a:gd name="connsiteX91" fmla="*/ 136575 w 428440"/>
              <a:gd name="connsiteY91" fmla="*/ 299020 h 491760"/>
              <a:gd name="connsiteX92" fmla="*/ 173196 w 428440"/>
              <a:gd name="connsiteY92" fmla="*/ 278009 h 491760"/>
              <a:gd name="connsiteX93" fmla="*/ 206726 w 428440"/>
              <a:gd name="connsiteY93" fmla="*/ 297441 h 491760"/>
              <a:gd name="connsiteX94" fmla="*/ 206726 w 428440"/>
              <a:gd name="connsiteY94" fmla="*/ 339657 h 491760"/>
              <a:gd name="connsiteX95" fmla="*/ 134437 w 428440"/>
              <a:gd name="connsiteY95" fmla="*/ 411984 h 491760"/>
              <a:gd name="connsiteX96" fmla="*/ 134620 w 428440"/>
              <a:gd name="connsiteY96" fmla="*/ 422519 h 491760"/>
              <a:gd name="connsiteX97" fmla="*/ 144972 w 428440"/>
              <a:gd name="connsiteY97" fmla="*/ 422519 h 491760"/>
              <a:gd name="connsiteX98" fmla="*/ 206763 w 428440"/>
              <a:gd name="connsiteY98" fmla="*/ 360729 h 491760"/>
              <a:gd name="connsiteX99" fmla="*/ 206763 w 428440"/>
              <a:gd name="connsiteY99" fmla="*/ 406716 h 491760"/>
              <a:gd name="connsiteX100" fmla="*/ 164240 w 428440"/>
              <a:gd name="connsiteY100" fmla="*/ 449238 h 491760"/>
              <a:gd name="connsiteX101" fmla="*/ 164424 w 428440"/>
              <a:gd name="connsiteY101" fmla="*/ 459774 h 491760"/>
              <a:gd name="connsiteX102" fmla="*/ 174776 w 428440"/>
              <a:gd name="connsiteY102" fmla="*/ 459774 h 491760"/>
              <a:gd name="connsiteX103" fmla="*/ 206763 w 428440"/>
              <a:gd name="connsiteY103" fmla="*/ 427787 h 491760"/>
              <a:gd name="connsiteX104" fmla="*/ 206763 w 428440"/>
              <a:gd name="connsiteY104" fmla="*/ 484310 h 491760"/>
              <a:gd name="connsiteX105" fmla="*/ 214214 w 428440"/>
              <a:gd name="connsiteY105" fmla="*/ 491761 h 491760"/>
              <a:gd name="connsiteX106" fmla="*/ 221665 w 428440"/>
              <a:gd name="connsiteY106" fmla="*/ 484310 h 491760"/>
              <a:gd name="connsiteX107" fmla="*/ 221665 w 428440"/>
              <a:gd name="connsiteY107" fmla="*/ 427787 h 491760"/>
              <a:gd name="connsiteX108" fmla="*/ 253651 w 428440"/>
              <a:gd name="connsiteY108" fmla="*/ 459774 h 491760"/>
              <a:gd name="connsiteX109" fmla="*/ 264187 w 428440"/>
              <a:gd name="connsiteY109" fmla="*/ 459957 h 491760"/>
              <a:gd name="connsiteX110" fmla="*/ 264370 w 428440"/>
              <a:gd name="connsiteY110" fmla="*/ 449421 h 491760"/>
              <a:gd name="connsiteX111" fmla="*/ 264187 w 428440"/>
              <a:gd name="connsiteY111" fmla="*/ 449238 h 491760"/>
              <a:gd name="connsiteX112" fmla="*/ 221665 w 428440"/>
              <a:gd name="connsiteY112" fmla="*/ 406716 h 491760"/>
              <a:gd name="connsiteX113" fmla="*/ 221665 w 428440"/>
              <a:gd name="connsiteY113" fmla="*/ 360729 h 491760"/>
              <a:gd name="connsiteX114" fmla="*/ 283455 w 428440"/>
              <a:gd name="connsiteY114" fmla="*/ 422519 h 491760"/>
              <a:gd name="connsiteX115" fmla="*/ 293991 w 428440"/>
              <a:gd name="connsiteY115" fmla="*/ 422702 h 491760"/>
              <a:gd name="connsiteX116" fmla="*/ 294174 w 428440"/>
              <a:gd name="connsiteY116" fmla="*/ 412167 h 491760"/>
              <a:gd name="connsiteX117" fmla="*/ 293991 w 428440"/>
              <a:gd name="connsiteY117" fmla="*/ 411984 h 491760"/>
              <a:gd name="connsiteX118" fmla="*/ 221665 w 428440"/>
              <a:gd name="connsiteY118" fmla="*/ 339657 h 491760"/>
              <a:gd name="connsiteX119" fmla="*/ 221665 w 428440"/>
              <a:gd name="connsiteY119" fmla="*/ 297441 h 491760"/>
              <a:gd name="connsiteX120" fmla="*/ 254836 w 428440"/>
              <a:gd name="connsiteY120" fmla="*/ 278515 h 491760"/>
              <a:gd name="connsiteX121" fmla="*/ 291182 w 428440"/>
              <a:gd name="connsiteY121" fmla="*/ 299966 h 491760"/>
              <a:gd name="connsiteX122" fmla="*/ 316686 w 428440"/>
              <a:gd name="connsiteY122" fmla="*/ 399019 h 491760"/>
              <a:gd name="connsiteX123" fmla="*/ 323891 w 428440"/>
              <a:gd name="connsiteY123" fmla="*/ 404615 h 491760"/>
              <a:gd name="connsiteX124" fmla="*/ 325754 w 428440"/>
              <a:gd name="connsiteY124" fmla="*/ 404376 h 491760"/>
              <a:gd name="connsiteX125" fmla="*/ 331111 w 428440"/>
              <a:gd name="connsiteY125" fmla="*/ 395308 h 491760"/>
              <a:gd name="connsiteX126" fmla="*/ 309310 w 428440"/>
              <a:gd name="connsiteY126" fmla="*/ 310703 h 491760"/>
              <a:gd name="connsiteX127" fmla="*/ 348911 w 428440"/>
              <a:gd name="connsiteY127" fmla="*/ 334077 h 491760"/>
              <a:gd name="connsiteX128" fmla="*/ 363925 w 428440"/>
              <a:gd name="connsiteY128" fmla="*/ 392291 h 491760"/>
              <a:gd name="connsiteX129" fmla="*/ 371138 w 428440"/>
              <a:gd name="connsiteY129" fmla="*/ 397879 h 491760"/>
              <a:gd name="connsiteX130" fmla="*/ 373000 w 428440"/>
              <a:gd name="connsiteY130" fmla="*/ 397648 h 491760"/>
              <a:gd name="connsiteX131" fmla="*/ 378360 w 428440"/>
              <a:gd name="connsiteY131" fmla="*/ 388576 h 491760"/>
              <a:gd name="connsiteX132" fmla="*/ 378357 w 428440"/>
              <a:gd name="connsiteY132" fmla="*/ 388565 h 491760"/>
              <a:gd name="connsiteX133" fmla="*/ 367069 w 428440"/>
              <a:gd name="connsiteY133" fmla="*/ 344769 h 491760"/>
              <a:gd name="connsiteX134" fmla="*/ 415746 w 428440"/>
              <a:gd name="connsiteY134" fmla="*/ 373500 h 491760"/>
              <a:gd name="connsiteX135" fmla="*/ 425950 w 428440"/>
              <a:gd name="connsiteY135" fmla="*/ 370866 h 491760"/>
              <a:gd name="connsiteX136" fmla="*/ 423316 w 428440"/>
              <a:gd name="connsiteY136" fmla="*/ 360662 h 491760"/>
              <a:gd name="connsiteX137" fmla="*/ 374647 w 428440"/>
              <a:gd name="connsiteY137" fmla="*/ 331931 h 491760"/>
              <a:gd name="connsiteX138" fmla="*/ 418451 w 428440"/>
              <a:gd name="connsiteY138" fmla="*/ 320650 h 491760"/>
              <a:gd name="connsiteX139" fmla="*/ 423804 w 428440"/>
              <a:gd name="connsiteY139" fmla="*/ 311571 h 491760"/>
              <a:gd name="connsiteX140" fmla="*/ 414725 w 428440"/>
              <a:gd name="connsiteY140" fmla="*/ 306218 h 491760"/>
              <a:gd name="connsiteX141" fmla="*/ 356474 w 428440"/>
              <a:gd name="connsiteY141" fmla="*/ 321224 h 491760"/>
              <a:gd name="connsiteX142" fmla="*/ 316872 w 428440"/>
              <a:gd name="connsiteY142" fmla="*/ 297850 h 491760"/>
              <a:gd name="connsiteX143" fmla="*/ 401493 w 428440"/>
              <a:gd name="connsiteY143" fmla="*/ 276049 h 491760"/>
              <a:gd name="connsiteX144" fmla="*/ 406850 w 428440"/>
              <a:gd name="connsiteY144" fmla="*/ 266966 h 491760"/>
              <a:gd name="connsiteX145" fmla="*/ 397767 w 428440"/>
              <a:gd name="connsiteY145" fmla="*/ 261609 h 491760"/>
              <a:gd name="connsiteX146" fmla="*/ 298737 w 428440"/>
              <a:gd name="connsiteY146" fmla="*/ 287136 h 491760"/>
              <a:gd name="connsiteX147" fmla="*/ 262421 w 428440"/>
              <a:gd name="connsiteY147" fmla="*/ 265692 h 491760"/>
              <a:gd name="connsiteX148" fmla="*/ 262637 w 428440"/>
              <a:gd name="connsiteY148" fmla="*/ 226664 h 491760"/>
              <a:gd name="connsiteX149" fmla="*/ 299229 w 428440"/>
              <a:gd name="connsiteY149" fmla="*/ 205645 h 491760"/>
              <a:gd name="connsiteX150" fmla="*/ 397968 w 428440"/>
              <a:gd name="connsiteY150" fmla="*/ 232364 h 491760"/>
              <a:gd name="connsiteX151" fmla="*/ 399920 w 428440"/>
              <a:gd name="connsiteY151" fmla="*/ 232633 h 491760"/>
              <a:gd name="connsiteX152" fmla="*/ 407362 w 428440"/>
              <a:gd name="connsiteY152" fmla="*/ 225173 h 491760"/>
              <a:gd name="connsiteX153" fmla="*/ 401865 w 428440"/>
              <a:gd name="connsiteY153" fmla="*/ 217991 h 491760"/>
              <a:gd name="connsiteX154" fmla="*/ 317506 w 428440"/>
              <a:gd name="connsiteY154" fmla="*/ 195169 h 491760"/>
              <a:gd name="connsiteX155" fmla="*/ 357398 w 428440"/>
              <a:gd name="connsiteY155" fmla="*/ 172280 h 491760"/>
              <a:gd name="connsiteX156" fmla="*/ 415448 w 428440"/>
              <a:gd name="connsiteY156" fmla="*/ 187987 h 491760"/>
              <a:gd name="connsiteX157" fmla="*/ 417393 w 428440"/>
              <a:gd name="connsiteY157" fmla="*/ 188255 h 491760"/>
              <a:gd name="connsiteX158" fmla="*/ 424834 w 428440"/>
              <a:gd name="connsiteY158" fmla="*/ 180795 h 491760"/>
              <a:gd name="connsiteX159" fmla="*/ 419338 w 428440"/>
              <a:gd name="connsiteY159" fmla="*/ 173614 h 491760"/>
              <a:gd name="connsiteX160" fmla="*/ 375675 w 428440"/>
              <a:gd name="connsiteY160" fmla="*/ 161789 h 491760"/>
              <a:gd name="connsiteX161" fmla="*/ 424695 w 428440"/>
              <a:gd name="connsiteY161" fmla="*/ 133655 h 491760"/>
              <a:gd name="connsiteX162" fmla="*/ 427452 w 428440"/>
              <a:gd name="connsiteY162" fmla="*/ 123485 h 491760"/>
              <a:gd name="connsiteX163" fmla="*/ 427452 w 428440"/>
              <a:gd name="connsiteY163" fmla="*/ 123484 h 491760"/>
              <a:gd name="connsiteX164" fmla="*/ 214199 w 428440"/>
              <a:gd name="connsiteY164" fmla="*/ 283135 h 491760"/>
              <a:gd name="connsiteX165" fmla="*/ 176944 w 428440"/>
              <a:gd name="connsiteY165" fmla="*/ 245880 h 491760"/>
              <a:gd name="connsiteX166" fmla="*/ 214199 w 428440"/>
              <a:gd name="connsiteY166" fmla="*/ 208626 h 491760"/>
              <a:gd name="connsiteX167" fmla="*/ 251453 w 428440"/>
              <a:gd name="connsiteY167" fmla="*/ 245880 h 491760"/>
              <a:gd name="connsiteX168" fmla="*/ 214199 w 428440"/>
              <a:gd name="connsiteY168" fmla="*/ 283135 h 49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428440" h="491760">
                <a:moveTo>
                  <a:pt x="427452" y="123484"/>
                </a:moveTo>
                <a:cubicBezTo>
                  <a:pt x="425402" y="119917"/>
                  <a:pt x="420849" y="118686"/>
                  <a:pt x="417281" y="120735"/>
                </a:cubicBezTo>
                <a:lnTo>
                  <a:pt x="368254" y="148869"/>
                </a:lnTo>
                <a:lnTo>
                  <a:pt x="380079" y="105207"/>
                </a:lnTo>
                <a:cubicBezTo>
                  <a:pt x="381155" y="101234"/>
                  <a:pt x="378806" y="97141"/>
                  <a:pt x="374833" y="96065"/>
                </a:cubicBezTo>
                <a:cubicBezTo>
                  <a:pt x="370860" y="94989"/>
                  <a:pt x="366767" y="97337"/>
                  <a:pt x="365691" y="101310"/>
                </a:cubicBezTo>
                <a:lnTo>
                  <a:pt x="349977" y="159360"/>
                </a:lnTo>
                <a:lnTo>
                  <a:pt x="310100" y="182249"/>
                </a:lnTo>
                <a:lnTo>
                  <a:pt x="332929" y="97905"/>
                </a:lnTo>
                <a:cubicBezTo>
                  <a:pt x="333962" y="93922"/>
                  <a:pt x="331570" y="89855"/>
                  <a:pt x="327587" y="88822"/>
                </a:cubicBezTo>
                <a:cubicBezTo>
                  <a:pt x="323668" y="87807"/>
                  <a:pt x="319655" y="90106"/>
                  <a:pt x="318549" y="94001"/>
                </a:cubicBezTo>
                <a:lnTo>
                  <a:pt x="291823" y="192740"/>
                </a:lnTo>
                <a:lnTo>
                  <a:pt x="255201" y="213752"/>
                </a:lnTo>
                <a:cubicBezTo>
                  <a:pt x="246940" y="203204"/>
                  <a:pt x="234932" y="196244"/>
                  <a:pt x="221672" y="194320"/>
                </a:cubicBezTo>
                <a:lnTo>
                  <a:pt x="221672" y="152103"/>
                </a:lnTo>
                <a:lnTo>
                  <a:pt x="293998" y="79777"/>
                </a:lnTo>
                <a:cubicBezTo>
                  <a:pt x="296908" y="76866"/>
                  <a:pt x="296906" y="72147"/>
                  <a:pt x="293994" y="69238"/>
                </a:cubicBezTo>
                <a:cubicBezTo>
                  <a:pt x="291083" y="66328"/>
                  <a:pt x="286365" y="66330"/>
                  <a:pt x="283455" y="69241"/>
                </a:cubicBezTo>
                <a:lnTo>
                  <a:pt x="221665" y="131032"/>
                </a:lnTo>
                <a:lnTo>
                  <a:pt x="221665" y="85045"/>
                </a:lnTo>
                <a:lnTo>
                  <a:pt x="264187" y="42522"/>
                </a:lnTo>
                <a:cubicBezTo>
                  <a:pt x="267046" y="39562"/>
                  <a:pt x="266964" y="34846"/>
                  <a:pt x="264004" y="31987"/>
                </a:cubicBezTo>
                <a:cubicBezTo>
                  <a:pt x="261117" y="29198"/>
                  <a:pt x="256539" y="29198"/>
                  <a:pt x="253651" y="31987"/>
                </a:cubicBezTo>
                <a:lnTo>
                  <a:pt x="221665" y="63974"/>
                </a:lnTo>
                <a:lnTo>
                  <a:pt x="221665" y="7451"/>
                </a:lnTo>
                <a:cubicBezTo>
                  <a:pt x="221665" y="3336"/>
                  <a:pt x="218329" y="0"/>
                  <a:pt x="214214" y="0"/>
                </a:cubicBezTo>
                <a:cubicBezTo>
                  <a:pt x="210099" y="0"/>
                  <a:pt x="206763" y="3336"/>
                  <a:pt x="206763" y="7451"/>
                </a:cubicBezTo>
                <a:lnTo>
                  <a:pt x="206763" y="63974"/>
                </a:lnTo>
                <a:lnTo>
                  <a:pt x="174776" y="31987"/>
                </a:lnTo>
                <a:cubicBezTo>
                  <a:pt x="171816" y="29128"/>
                  <a:pt x="167099" y="29210"/>
                  <a:pt x="164240" y="32170"/>
                </a:cubicBezTo>
                <a:cubicBezTo>
                  <a:pt x="161452" y="35057"/>
                  <a:pt x="161452" y="39635"/>
                  <a:pt x="164240" y="42522"/>
                </a:cubicBezTo>
                <a:lnTo>
                  <a:pt x="206763" y="85045"/>
                </a:lnTo>
                <a:lnTo>
                  <a:pt x="206763" y="131032"/>
                </a:lnTo>
                <a:lnTo>
                  <a:pt x="144972" y="69241"/>
                </a:lnTo>
                <a:cubicBezTo>
                  <a:pt x="142012" y="66382"/>
                  <a:pt x="137296" y="66464"/>
                  <a:pt x="134437" y="69425"/>
                </a:cubicBezTo>
                <a:cubicBezTo>
                  <a:pt x="131648" y="72312"/>
                  <a:pt x="131648" y="76890"/>
                  <a:pt x="134437" y="79777"/>
                </a:cubicBezTo>
                <a:lnTo>
                  <a:pt x="206763" y="152103"/>
                </a:lnTo>
                <a:lnTo>
                  <a:pt x="206763" y="194320"/>
                </a:lnTo>
                <a:cubicBezTo>
                  <a:pt x="193709" y="196202"/>
                  <a:pt x="181854" y="202965"/>
                  <a:pt x="173591" y="213245"/>
                </a:cubicBezTo>
                <a:lnTo>
                  <a:pt x="137246" y="191794"/>
                </a:lnTo>
                <a:lnTo>
                  <a:pt x="111711" y="92742"/>
                </a:lnTo>
                <a:cubicBezTo>
                  <a:pt x="110683" y="88756"/>
                  <a:pt x="106618" y="86359"/>
                  <a:pt x="102633" y="87388"/>
                </a:cubicBezTo>
                <a:cubicBezTo>
                  <a:pt x="98647" y="88417"/>
                  <a:pt x="96250" y="92482"/>
                  <a:pt x="97279" y="96467"/>
                </a:cubicBezTo>
                <a:lnTo>
                  <a:pt x="119080" y="181057"/>
                </a:lnTo>
                <a:lnTo>
                  <a:pt x="79479" y="157684"/>
                </a:lnTo>
                <a:lnTo>
                  <a:pt x="64480" y="99470"/>
                </a:lnTo>
                <a:cubicBezTo>
                  <a:pt x="63451" y="95484"/>
                  <a:pt x="59387" y="93087"/>
                  <a:pt x="55401" y="94116"/>
                </a:cubicBezTo>
                <a:cubicBezTo>
                  <a:pt x="51416" y="95145"/>
                  <a:pt x="49019" y="99210"/>
                  <a:pt x="50048" y="103195"/>
                </a:cubicBezTo>
                <a:lnTo>
                  <a:pt x="61336" y="146992"/>
                </a:lnTo>
                <a:lnTo>
                  <a:pt x="12659" y="118261"/>
                </a:lnTo>
                <a:cubicBezTo>
                  <a:pt x="9103" y="116169"/>
                  <a:pt x="4525" y="117354"/>
                  <a:pt x="2433" y="120910"/>
                </a:cubicBezTo>
                <a:cubicBezTo>
                  <a:pt x="340" y="124465"/>
                  <a:pt x="1526" y="129044"/>
                  <a:pt x="5081" y="131136"/>
                </a:cubicBezTo>
                <a:lnTo>
                  <a:pt x="53758" y="159867"/>
                </a:lnTo>
                <a:lnTo>
                  <a:pt x="9954" y="171148"/>
                </a:lnTo>
                <a:cubicBezTo>
                  <a:pt x="5967" y="172164"/>
                  <a:pt x="3558" y="176221"/>
                  <a:pt x="4575" y="180209"/>
                </a:cubicBezTo>
                <a:cubicBezTo>
                  <a:pt x="5418" y="183514"/>
                  <a:pt x="8398" y="185825"/>
                  <a:pt x="11810" y="185818"/>
                </a:cubicBezTo>
                <a:cubicBezTo>
                  <a:pt x="12438" y="185819"/>
                  <a:pt x="13064" y="185739"/>
                  <a:pt x="13672" y="185580"/>
                </a:cubicBezTo>
                <a:lnTo>
                  <a:pt x="71901" y="170574"/>
                </a:lnTo>
                <a:lnTo>
                  <a:pt x="111510" y="193947"/>
                </a:lnTo>
                <a:lnTo>
                  <a:pt x="26883" y="215711"/>
                </a:lnTo>
                <a:cubicBezTo>
                  <a:pt x="22895" y="216728"/>
                  <a:pt x="20487" y="220785"/>
                  <a:pt x="21504" y="224773"/>
                </a:cubicBezTo>
                <a:cubicBezTo>
                  <a:pt x="22347" y="228078"/>
                  <a:pt x="25326" y="230389"/>
                  <a:pt x="28738" y="230382"/>
                </a:cubicBezTo>
                <a:cubicBezTo>
                  <a:pt x="29366" y="230382"/>
                  <a:pt x="29992" y="230305"/>
                  <a:pt x="30601" y="230151"/>
                </a:cubicBezTo>
                <a:lnTo>
                  <a:pt x="129653" y="204625"/>
                </a:lnTo>
                <a:lnTo>
                  <a:pt x="165977" y="226068"/>
                </a:lnTo>
                <a:cubicBezTo>
                  <a:pt x="160809" y="238549"/>
                  <a:pt x="160729" y="252556"/>
                  <a:pt x="165753" y="265096"/>
                </a:cubicBezTo>
                <a:lnTo>
                  <a:pt x="129162" y="286115"/>
                </a:lnTo>
                <a:lnTo>
                  <a:pt x="30422" y="259374"/>
                </a:lnTo>
                <a:cubicBezTo>
                  <a:pt x="26496" y="258140"/>
                  <a:pt x="22314" y="260322"/>
                  <a:pt x="21080" y="264248"/>
                </a:cubicBezTo>
                <a:cubicBezTo>
                  <a:pt x="19846" y="268173"/>
                  <a:pt x="22029" y="272356"/>
                  <a:pt x="25954" y="273590"/>
                </a:cubicBezTo>
                <a:cubicBezTo>
                  <a:pt x="26144" y="273650"/>
                  <a:pt x="26337" y="273702"/>
                  <a:pt x="26533" y="273747"/>
                </a:cubicBezTo>
                <a:lnTo>
                  <a:pt x="110884" y="296584"/>
                </a:lnTo>
                <a:lnTo>
                  <a:pt x="71000" y="319480"/>
                </a:lnTo>
                <a:lnTo>
                  <a:pt x="12987" y="303774"/>
                </a:lnTo>
                <a:cubicBezTo>
                  <a:pt x="9061" y="302540"/>
                  <a:pt x="4879" y="304722"/>
                  <a:pt x="3645" y="308648"/>
                </a:cubicBezTo>
                <a:cubicBezTo>
                  <a:pt x="2411" y="312573"/>
                  <a:pt x="4593" y="316756"/>
                  <a:pt x="8519" y="317990"/>
                </a:cubicBezTo>
                <a:cubicBezTo>
                  <a:pt x="8709" y="318050"/>
                  <a:pt x="8902" y="318102"/>
                  <a:pt x="9097" y="318147"/>
                </a:cubicBezTo>
                <a:lnTo>
                  <a:pt x="52752" y="329971"/>
                </a:lnTo>
                <a:lnTo>
                  <a:pt x="3733" y="358106"/>
                </a:lnTo>
                <a:cubicBezTo>
                  <a:pt x="165" y="360163"/>
                  <a:pt x="-1059" y="364724"/>
                  <a:pt x="998" y="368291"/>
                </a:cubicBezTo>
                <a:cubicBezTo>
                  <a:pt x="3056" y="371859"/>
                  <a:pt x="7616" y="373083"/>
                  <a:pt x="11184" y="371026"/>
                </a:cubicBezTo>
                <a:lnTo>
                  <a:pt x="60211" y="342891"/>
                </a:lnTo>
                <a:lnTo>
                  <a:pt x="48394" y="386554"/>
                </a:lnTo>
                <a:cubicBezTo>
                  <a:pt x="47319" y="390515"/>
                  <a:pt x="49651" y="394600"/>
                  <a:pt x="53609" y="395688"/>
                </a:cubicBezTo>
                <a:cubicBezTo>
                  <a:pt x="54242" y="395868"/>
                  <a:pt x="54896" y="395959"/>
                  <a:pt x="55554" y="395957"/>
                </a:cubicBezTo>
                <a:cubicBezTo>
                  <a:pt x="58919" y="395955"/>
                  <a:pt x="61866" y="393699"/>
                  <a:pt x="62744" y="390450"/>
                </a:cubicBezTo>
                <a:lnTo>
                  <a:pt x="78458" y="332400"/>
                </a:lnTo>
                <a:lnTo>
                  <a:pt x="118343" y="309511"/>
                </a:lnTo>
                <a:lnTo>
                  <a:pt x="95461" y="393855"/>
                </a:lnTo>
                <a:cubicBezTo>
                  <a:pt x="94383" y="397828"/>
                  <a:pt x="96730" y="401923"/>
                  <a:pt x="100703" y="403001"/>
                </a:cubicBezTo>
                <a:cubicBezTo>
                  <a:pt x="104676" y="404080"/>
                  <a:pt x="108771" y="401733"/>
                  <a:pt x="109849" y="397760"/>
                </a:cubicBezTo>
                <a:lnTo>
                  <a:pt x="136575" y="299020"/>
                </a:lnTo>
                <a:lnTo>
                  <a:pt x="173196" y="278009"/>
                </a:lnTo>
                <a:cubicBezTo>
                  <a:pt x="181457" y="288558"/>
                  <a:pt x="193466" y="295518"/>
                  <a:pt x="206726" y="297441"/>
                </a:cubicBezTo>
                <a:lnTo>
                  <a:pt x="206726" y="339657"/>
                </a:lnTo>
                <a:lnTo>
                  <a:pt x="134437" y="411984"/>
                </a:lnTo>
                <a:cubicBezTo>
                  <a:pt x="131578" y="414944"/>
                  <a:pt x="131660" y="419660"/>
                  <a:pt x="134620" y="422519"/>
                </a:cubicBezTo>
                <a:cubicBezTo>
                  <a:pt x="137507" y="425308"/>
                  <a:pt x="142085" y="425308"/>
                  <a:pt x="144972" y="422519"/>
                </a:cubicBezTo>
                <a:lnTo>
                  <a:pt x="206763" y="360729"/>
                </a:lnTo>
                <a:lnTo>
                  <a:pt x="206763" y="406716"/>
                </a:lnTo>
                <a:lnTo>
                  <a:pt x="164240" y="449238"/>
                </a:lnTo>
                <a:cubicBezTo>
                  <a:pt x="161382" y="452198"/>
                  <a:pt x="161463" y="456915"/>
                  <a:pt x="164424" y="459774"/>
                </a:cubicBezTo>
                <a:cubicBezTo>
                  <a:pt x="167311" y="462563"/>
                  <a:pt x="171889" y="462563"/>
                  <a:pt x="174776" y="459774"/>
                </a:cubicBezTo>
                <a:lnTo>
                  <a:pt x="206763" y="427787"/>
                </a:lnTo>
                <a:lnTo>
                  <a:pt x="206763" y="484310"/>
                </a:lnTo>
                <a:cubicBezTo>
                  <a:pt x="206763" y="488425"/>
                  <a:pt x="210099" y="491761"/>
                  <a:pt x="214214" y="491761"/>
                </a:cubicBezTo>
                <a:cubicBezTo>
                  <a:pt x="218329" y="491761"/>
                  <a:pt x="221665" y="488425"/>
                  <a:pt x="221665" y="484310"/>
                </a:cubicBezTo>
                <a:lnTo>
                  <a:pt x="221665" y="427787"/>
                </a:lnTo>
                <a:lnTo>
                  <a:pt x="253651" y="459774"/>
                </a:lnTo>
                <a:cubicBezTo>
                  <a:pt x="256510" y="462734"/>
                  <a:pt x="261227" y="462816"/>
                  <a:pt x="264187" y="459957"/>
                </a:cubicBezTo>
                <a:cubicBezTo>
                  <a:pt x="267147" y="457098"/>
                  <a:pt x="267229" y="452381"/>
                  <a:pt x="264370" y="449421"/>
                </a:cubicBezTo>
                <a:cubicBezTo>
                  <a:pt x="264310" y="449359"/>
                  <a:pt x="264249" y="449298"/>
                  <a:pt x="264187" y="449238"/>
                </a:cubicBezTo>
                <a:lnTo>
                  <a:pt x="221665" y="406716"/>
                </a:lnTo>
                <a:lnTo>
                  <a:pt x="221665" y="360729"/>
                </a:lnTo>
                <a:lnTo>
                  <a:pt x="283455" y="422519"/>
                </a:lnTo>
                <a:cubicBezTo>
                  <a:pt x="286314" y="425479"/>
                  <a:pt x="291030" y="425561"/>
                  <a:pt x="293991" y="422702"/>
                </a:cubicBezTo>
                <a:cubicBezTo>
                  <a:pt x="296951" y="419844"/>
                  <a:pt x="297033" y="415126"/>
                  <a:pt x="294174" y="412167"/>
                </a:cubicBezTo>
                <a:cubicBezTo>
                  <a:pt x="294114" y="412104"/>
                  <a:pt x="294053" y="412043"/>
                  <a:pt x="293991" y="411984"/>
                </a:cubicBezTo>
                <a:lnTo>
                  <a:pt x="221665" y="339657"/>
                </a:lnTo>
                <a:lnTo>
                  <a:pt x="221665" y="297441"/>
                </a:lnTo>
                <a:cubicBezTo>
                  <a:pt x="234719" y="295559"/>
                  <a:pt x="246573" y="288795"/>
                  <a:pt x="254836" y="278515"/>
                </a:cubicBezTo>
                <a:lnTo>
                  <a:pt x="291182" y="299966"/>
                </a:lnTo>
                <a:lnTo>
                  <a:pt x="316686" y="399019"/>
                </a:lnTo>
                <a:cubicBezTo>
                  <a:pt x="317532" y="402309"/>
                  <a:pt x="320495" y="404609"/>
                  <a:pt x="323891" y="404615"/>
                </a:cubicBezTo>
                <a:cubicBezTo>
                  <a:pt x="324520" y="404616"/>
                  <a:pt x="325146" y="404536"/>
                  <a:pt x="325754" y="404376"/>
                </a:cubicBezTo>
                <a:cubicBezTo>
                  <a:pt x="329736" y="403350"/>
                  <a:pt x="332133" y="399292"/>
                  <a:pt x="331111" y="395308"/>
                </a:cubicBezTo>
                <a:lnTo>
                  <a:pt x="309310" y="310703"/>
                </a:lnTo>
                <a:lnTo>
                  <a:pt x="348911" y="334077"/>
                </a:lnTo>
                <a:lnTo>
                  <a:pt x="363925" y="392291"/>
                </a:lnTo>
                <a:cubicBezTo>
                  <a:pt x="364774" y="395580"/>
                  <a:pt x="367741" y="397878"/>
                  <a:pt x="371138" y="397879"/>
                </a:cubicBezTo>
                <a:cubicBezTo>
                  <a:pt x="371766" y="397882"/>
                  <a:pt x="372391" y="397804"/>
                  <a:pt x="373000" y="397648"/>
                </a:cubicBezTo>
                <a:cubicBezTo>
                  <a:pt x="376986" y="396623"/>
                  <a:pt x="379385" y="392561"/>
                  <a:pt x="378360" y="388576"/>
                </a:cubicBezTo>
                <a:cubicBezTo>
                  <a:pt x="378359" y="388572"/>
                  <a:pt x="378358" y="388569"/>
                  <a:pt x="378357" y="388565"/>
                </a:cubicBezTo>
                <a:lnTo>
                  <a:pt x="367069" y="344769"/>
                </a:lnTo>
                <a:lnTo>
                  <a:pt x="415746" y="373500"/>
                </a:lnTo>
                <a:cubicBezTo>
                  <a:pt x="419291" y="375590"/>
                  <a:pt x="423859" y="374411"/>
                  <a:pt x="425950" y="370866"/>
                </a:cubicBezTo>
                <a:cubicBezTo>
                  <a:pt x="428041" y="367321"/>
                  <a:pt x="426861" y="362752"/>
                  <a:pt x="423316" y="360662"/>
                </a:cubicBezTo>
                <a:lnTo>
                  <a:pt x="374647" y="331931"/>
                </a:lnTo>
                <a:lnTo>
                  <a:pt x="418451" y="320650"/>
                </a:lnTo>
                <a:cubicBezTo>
                  <a:pt x="422436" y="319621"/>
                  <a:pt x="424833" y="315557"/>
                  <a:pt x="423804" y="311571"/>
                </a:cubicBezTo>
                <a:cubicBezTo>
                  <a:pt x="422775" y="307586"/>
                  <a:pt x="418711" y="305189"/>
                  <a:pt x="414725" y="306218"/>
                </a:cubicBezTo>
                <a:lnTo>
                  <a:pt x="356474" y="321224"/>
                </a:lnTo>
                <a:lnTo>
                  <a:pt x="316872" y="297850"/>
                </a:lnTo>
                <a:lnTo>
                  <a:pt x="401493" y="276049"/>
                </a:lnTo>
                <a:cubicBezTo>
                  <a:pt x="405480" y="275020"/>
                  <a:pt x="407879" y="270954"/>
                  <a:pt x="406850" y="266966"/>
                </a:cubicBezTo>
                <a:cubicBezTo>
                  <a:pt x="405821" y="262979"/>
                  <a:pt x="401755" y="260580"/>
                  <a:pt x="397767" y="261609"/>
                </a:cubicBezTo>
                <a:lnTo>
                  <a:pt x="298737" y="287136"/>
                </a:lnTo>
                <a:lnTo>
                  <a:pt x="262421" y="265692"/>
                </a:lnTo>
                <a:cubicBezTo>
                  <a:pt x="267591" y="253211"/>
                  <a:pt x="267668" y="239202"/>
                  <a:pt x="262637" y="226664"/>
                </a:cubicBezTo>
                <a:lnTo>
                  <a:pt x="299229" y="205645"/>
                </a:lnTo>
                <a:lnTo>
                  <a:pt x="397968" y="232364"/>
                </a:lnTo>
                <a:cubicBezTo>
                  <a:pt x="398603" y="232544"/>
                  <a:pt x="399260" y="232634"/>
                  <a:pt x="399920" y="232633"/>
                </a:cubicBezTo>
                <a:cubicBezTo>
                  <a:pt x="404036" y="232627"/>
                  <a:pt x="407367" y="229287"/>
                  <a:pt x="407362" y="225173"/>
                </a:cubicBezTo>
                <a:cubicBezTo>
                  <a:pt x="407358" y="221813"/>
                  <a:pt x="405106" y="218872"/>
                  <a:pt x="401865" y="217991"/>
                </a:cubicBezTo>
                <a:lnTo>
                  <a:pt x="317506" y="195169"/>
                </a:lnTo>
                <a:lnTo>
                  <a:pt x="357398" y="172280"/>
                </a:lnTo>
                <a:lnTo>
                  <a:pt x="415448" y="187987"/>
                </a:lnTo>
                <a:cubicBezTo>
                  <a:pt x="416081" y="188166"/>
                  <a:pt x="416735" y="188257"/>
                  <a:pt x="417393" y="188255"/>
                </a:cubicBezTo>
                <a:cubicBezTo>
                  <a:pt x="421508" y="188250"/>
                  <a:pt x="424839" y="184909"/>
                  <a:pt x="424834" y="180795"/>
                </a:cubicBezTo>
                <a:cubicBezTo>
                  <a:pt x="424830" y="177435"/>
                  <a:pt x="422579" y="174495"/>
                  <a:pt x="419338" y="173614"/>
                </a:cubicBezTo>
                <a:lnTo>
                  <a:pt x="375675" y="161789"/>
                </a:lnTo>
                <a:lnTo>
                  <a:pt x="424695" y="133655"/>
                </a:lnTo>
                <a:cubicBezTo>
                  <a:pt x="428264" y="131608"/>
                  <a:pt x="429499" y="127055"/>
                  <a:pt x="427452" y="123485"/>
                </a:cubicBezTo>
                <a:cubicBezTo>
                  <a:pt x="427452" y="123484"/>
                  <a:pt x="427452" y="123484"/>
                  <a:pt x="427452" y="123484"/>
                </a:cubicBezTo>
                <a:close/>
                <a:moveTo>
                  <a:pt x="214199" y="283135"/>
                </a:moveTo>
                <a:cubicBezTo>
                  <a:pt x="193624" y="283135"/>
                  <a:pt x="176944" y="266455"/>
                  <a:pt x="176944" y="245880"/>
                </a:cubicBezTo>
                <a:cubicBezTo>
                  <a:pt x="176944" y="225305"/>
                  <a:pt x="193624" y="208626"/>
                  <a:pt x="214199" y="208626"/>
                </a:cubicBezTo>
                <a:cubicBezTo>
                  <a:pt x="234774" y="208626"/>
                  <a:pt x="251453" y="225305"/>
                  <a:pt x="251453" y="245880"/>
                </a:cubicBezTo>
                <a:cubicBezTo>
                  <a:pt x="251429" y="266446"/>
                  <a:pt x="234764" y="283110"/>
                  <a:pt x="214199" y="283135"/>
                </a:cubicBezTo>
                <a:close/>
              </a:path>
            </a:pathLst>
          </a:custGeom>
          <a:solidFill>
            <a:srgbClr val="00B0F0"/>
          </a:solidFill>
          <a:ln w="7441" cap="flat">
            <a:solidFill>
              <a:schemeClr val="tx2">
                <a:lumMod val="25000"/>
                <a:lumOff val="75000"/>
              </a:schemeClr>
            </a:solidFill>
            <a:prstDash val="solid"/>
            <a:miter/>
          </a:ln>
        </p:spPr>
        <p:txBody>
          <a:bodyPr rtlCol="0" anchor="ctr"/>
          <a:lstStyle/>
          <a:p>
            <a:endParaRPr lang="en-US"/>
          </a:p>
        </p:txBody>
      </p:sp>
      <p:sp>
        <p:nvSpPr>
          <p:cNvPr id="15" name="TextBox 14">
            <a:extLst>
              <a:ext uri="{FF2B5EF4-FFF2-40B4-BE49-F238E27FC236}">
                <a16:creationId xmlns:a16="http://schemas.microsoft.com/office/drawing/2014/main" id="{5FBAED3A-4AEF-C4EF-EC6D-2D8DC7BCB21E}"/>
              </a:ext>
            </a:extLst>
          </p:cNvPr>
          <p:cNvSpPr txBox="1"/>
          <p:nvPr/>
        </p:nvSpPr>
        <p:spPr>
          <a:xfrm>
            <a:off x="5257800" y="4577838"/>
            <a:ext cx="6096000" cy="2862322"/>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NimbusRomNo9L-Regu"/>
              </a:rPr>
              <a:t>Use Case 2.) Science QA</a:t>
            </a:r>
          </a:p>
          <a:p>
            <a:pPr marL="742950" lvl="1" indent="-285750">
              <a:buFont typeface="Arial" panose="020B0604020202020204" pitchFamily="34" charset="0"/>
              <a:buChar char="•"/>
            </a:pPr>
            <a:r>
              <a:rPr lang="en-US" dirty="0">
                <a:latin typeface="NimbusRomNo9L-Regu"/>
              </a:rPr>
              <a:t>Fine tuned on </a:t>
            </a:r>
            <a:r>
              <a:rPr lang="en-US" dirty="0" err="1">
                <a:latin typeface="NimbusRomNo9L-Regu"/>
              </a:rPr>
              <a:t>ScienceQA</a:t>
            </a:r>
            <a:r>
              <a:rPr lang="en-US" dirty="0">
                <a:latin typeface="NimbusRomNo9L-Regu"/>
              </a:rPr>
              <a:t> [1] benchmark</a:t>
            </a:r>
          </a:p>
          <a:p>
            <a:pPr marL="742950" lvl="1" indent="-285750">
              <a:buFont typeface="Arial" panose="020B0604020202020204" pitchFamily="34" charset="0"/>
              <a:buChar char="•"/>
            </a:pPr>
            <a:r>
              <a:rPr lang="en-US" dirty="0">
                <a:latin typeface="NimbusRomNo9L-Regu"/>
              </a:rPr>
              <a:t>Dataset: ∼21k multimodal multiple-choice questions with diverse science topics and annotations of their answers with corresponding lectures and explanations</a:t>
            </a:r>
          </a:p>
          <a:p>
            <a:pPr marL="742950" lvl="1" indent="-285750">
              <a:buFont typeface="Arial" panose="020B0604020202020204" pitchFamily="34" charset="0"/>
              <a:buChar char="•"/>
            </a:pPr>
            <a:r>
              <a:rPr lang="en-US" dirty="0">
                <a:latin typeface="NimbusRomNo9L-Regu"/>
              </a:rPr>
              <a:t>Single-Turn Conversation </a:t>
            </a:r>
            <a:endParaRPr lang="en-US" sz="1800" dirty="0"/>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b="0" i="0" u="none" strike="noStrike" baseline="0" dirty="0">
              <a:latin typeface="NimbusRomNo9L-Regu"/>
            </a:endParaRPr>
          </a:p>
          <a:p>
            <a:pPr marL="285750" indent="-285750" algn="l">
              <a:buFont typeface="Arial" panose="020B0604020202020204" pitchFamily="34" charset="0"/>
              <a:buChar char="•"/>
            </a:pPr>
            <a:endParaRPr lang="en-US" sz="1800" b="0" i="0" u="none" strike="noStrike" baseline="0" dirty="0">
              <a:latin typeface="NimbusRomNo9L-Regu"/>
            </a:endParaRPr>
          </a:p>
        </p:txBody>
      </p:sp>
      <p:sp>
        <p:nvSpPr>
          <p:cNvPr id="3" name="Graphic 8" descr="Fire with solid fill">
            <a:extLst>
              <a:ext uri="{FF2B5EF4-FFF2-40B4-BE49-F238E27FC236}">
                <a16:creationId xmlns:a16="http://schemas.microsoft.com/office/drawing/2014/main" id="{E05F5D38-0F82-4EFC-3AD7-7AE3902A34BC}"/>
              </a:ext>
            </a:extLst>
          </p:cNvPr>
          <p:cNvSpPr/>
          <p:nvPr/>
        </p:nvSpPr>
        <p:spPr>
          <a:xfrm>
            <a:off x="2243451" y="2345629"/>
            <a:ext cx="316578" cy="462407"/>
          </a:xfrm>
          <a:custGeom>
            <a:avLst/>
            <a:gdLst>
              <a:gd name="connsiteX0" fmla="*/ 297603 w 316578"/>
              <a:gd name="connsiteY0" fmla="*/ 238194 h 462407"/>
              <a:gd name="connsiteX1" fmla="*/ 227167 w 316578"/>
              <a:gd name="connsiteY1" fmla="*/ 300027 h 462407"/>
              <a:gd name="connsiteX2" fmla="*/ 204046 w 316578"/>
              <a:gd name="connsiteY2" fmla="*/ 216149 h 462407"/>
              <a:gd name="connsiteX3" fmla="*/ 131459 w 316578"/>
              <a:gd name="connsiteY3" fmla="*/ 0 h 462407"/>
              <a:gd name="connsiteX4" fmla="*/ 76078 w 316578"/>
              <a:gd name="connsiteY4" fmla="*/ 170983 h 462407"/>
              <a:gd name="connsiteX5" fmla="*/ 11556 w 316578"/>
              <a:gd name="connsiteY5" fmla="*/ 246259 h 462407"/>
              <a:gd name="connsiteX6" fmla="*/ 64249 w 316578"/>
              <a:gd name="connsiteY6" fmla="*/ 431760 h 462407"/>
              <a:gd name="connsiteX7" fmla="*/ 96510 w 316578"/>
              <a:gd name="connsiteY7" fmla="*/ 259701 h 462407"/>
              <a:gd name="connsiteX8" fmla="*/ 118017 w 316578"/>
              <a:gd name="connsiteY8" fmla="*/ 377991 h 462407"/>
              <a:gd name="connsiteX9" fmla="*/ 157268 w 316578"/>
              <a:gd name="connsiteY9" fmla="*/ 462408 h 462407"/>
              <a:gd name="connsiteX10" fmla="*/ 302443 w 316578"/>
              <a:gd name="connsiteY10" fmla="*/ 364549 h 462407"/>
              <a:gd name="connsiteX11" fmla="*/ 297603 w 316578"/>
              <a:gd name="connsiteY11" fmla="*/ 238194 h 46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78" h="462407">
                <a:moveTo>
                  <a:pt x="297603" y="238194"/>
                </a:moveTo>
                <a:cubicBezTo>
                  <a:pt x="307282" y="277445"/>
                  <a:pt x="266955" y="316158"/>
                  <a:pt x="227167" y="300027"/>
                </a:cubicBezTo>
                <a:cubicBezTo>
                  <a:pt x="193830" y="288198"/>
                  <a:pt x="180926" y="249485"/>
                  <a:pt x="204046" y="216149"/>
                </a:cubicBezTo>
                <a:cubicBezTo>
                  <a:pt x="256202" y="146788"/>
                  <a:pt x="218026" y="37638"/>
                  <a:pt x="131459" y="0"/>
                </a:cubicBezTo>
                <a:cubicBezTo>
                  <a:pt x="170710" y="74200"/>
                  <a:pt x="110490" y="142486"/>
                  <a:pt x="76078" y="170983"/>
                </a:cubicBezTo>
                <a:cubicBezTo>
                  <a:pt x="41666" y="199481"/>
                  <a:pt x="18546" y="229053"/>
                  <a:pt x="11556" y="246259"/>
                </a:cubicBezTo>
                <a:cubicBezTo>
                  <a:pt x="-23394" y="331213"/>
                  <a:pt x="28762" y="412403"/>
                  <a:pt x="64249" y="431760"/>
                </a:cubicBezTo>
                <a:cubicBezTo>
                  <a:pt x="48118" y="395197"/>
                  <a:pt x="33063" y="325298"/>
                  <a:pt x="96510" y="259701"/>
                </a:cubicBezTo>
                <a:cubicBezTo>
                  <a:pt x="96510" y="259701"/>
                  <a:pt x="78229" y="329600"/>
                  <a:pt x="118017" y="377991"/>
                </a:cubicBezTo>
                <a:cubicBezTo>
                  <a:pt x="157806" y="426383"/>
                  <a:pt x="157268" y="462408"/>
                  <a:pt x="157268" y="462408"/>
                </a:cubicBezTo>
                <a:cubicBezTo>
                  <a:pt x="219102" y="462408"/>
                  <a:pt x="277709" y="425308"/>
                  <a:pt x="302443" y="364549"/>
                </a:cubicBezTo>
                <a:cubicBezTo>
                  <a:pt x="321261" y="328525"/>
                  <a:pt x="322874" y="271530"/>
                  <a:pt x="297603" y="238194"/>
                </a:cubicBezTo>
              </a:path>
            </a:pathLst>
          </a:custGeom>
          <a:solidFill>
            <a:srgbClr val="FF0000"/>
          </a:solidFill>
          <a:ln w="5358" cap="flat">
            <a:solidFill>
              <a:schemeClr val="tx1"/>
            </a:solidFill>
            <a:prstDash val="solid"/>
            <a:miter/>
          </a:ln>
        </p:spPr>
        <p:txBody>
          <a:bodyPr rtlCol="0" anchor="ctr"/>
          <a:lstStyle/>
          <a:p>
            <a:endParaRPr lang="en-US"/>
          </a:p>
        </p:txBody>
      </p:sp>
      <p:sp>
        <p:nvSpPr>
          <p:cNvPr id="5" name="TextBox 4">
            <a:extLst>
              <a:ext uri="{FF2B5EF4-FFF2-40B4-BE49-F238E27FC236}">
                <a16:creationId xmlns:a16="http://schemas.microsoft.com/office/drawing/2014/main" id="{DE1F2548-6192-C330-0F29-54CB49877B45}"/>
              </a:ext>
            </a:extLst>
          </p:cNvPr>
          <p:cNvSpPr txBox="1"/>
          <p:nvPr/>
        </p:nvSpPr>
        <p:spPr>
          <a:xfrm>
            <a:off x="838200" y="4577838"/>
            <a:ext cx="4245178" cy="2862322"/>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NimbusRomNo9L-Regu"/>
              </a:rPr>
              <a:t>Use Case 1.) Multimodal Chatbot</a:t>
            </a:r>
          </a:p>
          <a:p>
            <a:pPr marL="742950" lvl="1" indent="-285750">
              <a:buFont typeface="Arial" panose="020B0604020202020204" pitchFamily="34" charset="0"/>
              <a:buChar char="•"/>
            </a:pPr>
            <a:r>
              <a:rPr lang="en-US" dirty="0">
                <a:latin typeface="NimbusRomNo9L-Regu"/>
              </a:rPr>
              <a:t>158k language-image instruction-following data</a:t>
            </a:r>
            <a:endParaRPr lang="en-US" b="0" i="0" u="none" strike="noStrike" baseline="0" dirty="0">
              <a:latin typeface="NimbusRomNo9L-Regu"/>
            </a:endParaRPr>
          </a:p>
          <a:p>
            <a:pPr marL="742950" lvl="1" indent="-285750">
              <a:buFont typeface="Arial" panose="020B0604020202020204" pitchFamily="34" charset="0"/>
              <a:buChar char="•"/>
            </a:pPr>
            <a:r>
              <a:rPr lang="en-US" dirty="0">
                <a:latin typeface="NimbusRomNo9L-Regu"/>
              </a:rPr>
              <a:t>Conversation: Multi-turn</a:t>
            </a:r>
          </a:p>
          <a:p>
            <a:pPr marL="742950" lvl="1" indent="-285750">
              <a:buFont typeface="Arial" panose="020B0604020202020204" pitchFamily="34" charset="0"/>
              <a:buChar char="•"/>
            </a:pPr>
            <a:r>
              <a:rPr lang="en-US" sz="1800" dirty="0">
                <a:latin typeface="NimbusRomNo9L-Regu"/>
              </a:rPr>
              <a:t>Detailed Description: Single-turn</a:t>
            </a:r>
          </a:p>
          <a:p>
            <a:pPr marL="742950" lvl="1" indent="-285750">
              <a:buFont typeface="Arial" panose="020B0604020202020204" pitchFamily="34" charset="0"/>
              <a:buChar char="•"/>
            </a:pPr>
            <a:r>
              <a:rPr lang="en-US" sz="1800" dirty="0">
                <a:latin typeface="NimbusRomNo9L-Regu"/>
              </a:rPr>
              <a:t>Complex Reasoning: Single-turn</a:t>
            </a:r>
            <a:endParaRPr lang="en-US" sz="1800" dirty="0"/>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b="0" i="0" u="none" strike="noStrike" baseline="0" dirty="0">
              <a:latin typeface="NimbusRomNo9L-Regu"/>
            </a:endParaRPr>
          </a:p>
          <a:p>
            <a:pPr marL="285750" indent="-285750" algn="l">
              <a:buFont typeface="Arial" panose="020B0604020202020204" pitchFamily="34" charset="0"/>
              <a:buChar char="•"/>
            </a:pPr>
            <a:endParaRPr lang="en-US" sz="1800" b="0" i="0" u="none" strike="noStrike" baseline="0" dirty="0">
              <a:latin typeface="NimbusRomNo9L-Regu"/>
            </a:endParaRPr>
          </a:p>
        </p:txBody>
      </p:sp>
    </p:spTree>
    <p:extLst>
      <p:ext uri="{BB962C8B-B14F-4D97-AF65-F5344CB8AC3E}">
        <p14:creationId xmlns:p14="http://schemas.microsoft.com/office/powerpoint/2010/main" val="4011053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4A2-F0C7-FC42-A3A1-C7702203B311}"/>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97B52DCB-CB9B-D35C-BF88-C84605F44B2B}"/>
              </a:ext>
            </a:extLst>
          </p:cNvPr>
          <p:cNvSpPr>
            <a:spLocks noGrp="1"/>
          </p:cNvSpPr>
          <p:nvPr>
            <p:ph idx="1"/>
          </p:nvPr>
        </p:nvSpPr>
        <p:spPr>
          <a:xfrm>
            <a:off x="7565688" y="1825625"/>
            <a:ext cx="3675434" cy="2208044"/>
          </a:xfrm>
          <a:ln>
            <a:solidFill>
              <a:schemeClr val="tx1"/>
            </a:solidFill>
          </a:ln>
        </p:spPr>
        <p:txBody>
          <a:bodyPr/>
          <a:lstStyle/>
          <a:p>
            <a:r>
              <a:rPr lang="en-US" sz="2400" dirty="0"/>
              <a:t>Pre-train:</a:t>
            </a:r>
          </a:p>
          <a:p>
            <a:pPr lvl="1"/>
            <a:r>
              <a:rPr lang="en-US" dirty="0"/>
              <a:t>Data - CC-595K</a:t>
            </a:r>
          </a:p>
          <a:p>
            <a:pPr lvl="1"/>
            <a:r>
              <a:rPr lang="en-US" dirty="0"/>
              <a:t>Epoch – 1</a:t>
            </a:r>
          </a:p>
          <a:p>
            <a:pPr lvl="1"/>
            <a:r>
              <a:rPr lang="en-US" dirty="0"/>
              <a:t>Learning rate – 2e-3</a:t>
            </a:r>
          </a:p>
          <a:p>
            <a:pPr lvl="1"/>
            <a:r>
              <a:rPr lang="en-US" dirty="0"/>
              <a:t>Batch size- 128</a:t>
            </a:r>
          </a:p>
        </p:txBody>
      </p:sp>
      <p:sp>
        <p:nvSpPr>
          <p:cNvPr id="4" name="Content Placeholder 2">
            <a:extLst>
              <a:ext uri="{FF2B5EF4-FFF2-40B4-BE49-F238E27FC236}">
                <a16:creationId xmlns:a16="http://schemas.microsoft.com/office/drawing/2014/main" id="{CB3ABB48-DDC9-AA3C-EC5E-EB287412DAB5}"/>
              </a:ext>
            </a:extLst>
          </p:cNvPr>
          <p:cNvSpPr txBox="1">
            <a:spLocks/>
          </p:cNvSpPr>
          <p:nvPr/>
        </p:nvSpPr>
        <p:spPr>
          <a:xfrm>
            <a:off x="7565688" y="4168606"/>
            <a:ext cx="3675434" cy="2208044"/>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Fine-tune:</a:t>
            </a:r>
          </a:p>
          <a:p>
            <a:pPr lvl="1"/>
            <a:r>
              <a:rPr lang="en-US" dirty="0"/>
              <a:t>Data LLaVA-Instruct-158k</a:t>
            </a:r>
          </a:p>
          <a:p>
            <a:pPr lvl="1"/>
            <a:r>
              <a:rPr lang="en-US" dirty="0"/>
              <a:t>Epoch – 3</a:t>
            </a:r>
          </a:p>
          <a:p>
            <a:pPr lvl="1"/>
            <a:r>
              <a:rPr lang="en-US" dirty="0"/>
              <a:t>Learning rate – 2e-5</a:t>
            </a:r>
          </a:p>
          <a:p>
            <a:pPr lvl="1"/>
            <a:r>
              <a:rPr lang="en-US" dirty="0"/>
              <a:t>Batch size- 32</a:t>
            </a:r>
          </a:p>
        </p:txBody>
      </p:sp>
      <p:sp>
        <p:nvSpPr>
          <p:cNvPr id="5" name="TextBox 4">
            <a:extLst>
              <a:ext uri="{FF2B5EF4-FFF2-40B4-BE49-F238E27FC236}">
                <a16:creationId xmlns:a16="http://schemas.microsoft.com/office/drawing/2014/main" id="{9EB73888-BD1C-1515-0D60-FA6332037E23}"/>
              </a:ext>
            </a:extLst>
          </p:cNvPr>
          <p:cNvSpPr txBox="1"/>
          <p:nvPr/>
        </p:nvSpPr>
        <p:spPr>
          <a:xfrm>
            <a:off x="838200" y="1821651"/>
            <a:ext cx="5340485" cy="1107996"/>
          </a:xfrm>
          <a:prstGeom prst="rect">
            <a:avLst/>
          </a:prstGeom>
          <a:noFill/>
        </p:spPr>
        <p:txBody>
          <a:bodyPr wrap="square" rtlCol="0">
            <a:spAutoFit/>
          </a:bodyPr>
          <a:lstStyle/>
          <a:p>
            <a:pPr marL="342900" indent="-342900">
              <a:buAutoNum type="arabicPeriod"/>
            </a:pPr>
            <a:r>
              <a:rPr lang="en-US" sz="2400" dirty="0"/>
              <a:t>Multimodal Chatbot</a:t>
            </a:r>
          </a:p>
          <a:p>
            <a:pPr marL="342900" indent="-342900">
              <a:buFont typeface="+mj-lt"/>
              <a:buAutoNum type="arabicPeriod"/>
            </a:pPr>
            <a:r>
              <a:rPr lang="en-US" sz="2400" dirty="0" err="1"/>
              <a:t>ScienceQA</a:t>
            </a:r>
            <a:endParaRPr lang="en-US" sz="2400" dirty="0"/>
          </a:p>
          <a:p>
            <a:pPr marL="342900" indent="-342900">
              <a:buFont typeface="+mj-lt"/>
              <a:buAutoNum type="arabicPeriod"/>
            </a:pPr>
            <a:endParaRPr lang="en-US" dirty="0"/>
          </a:p>
        </p:txBody>
      </p:sp>
    </p:spTree>
    <p:extLst>
      <p:ext uri="{BB962C8B-B14F-4D97-AF65-F5344CB8AC3E}">
        <p14:creationId xmlns:p14="http://schemas.microsoft.com/office/powerpoint/2010/main" val="377207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4A2-F0C7-FC42-A3A1-C7702203B311}"/>
              </a:ext>
            </a:extLst>
          </p:cNvPr>
          <p:cNvSpPr>
            <a:spLocks noGrp="1"/>
          </p:cNvSpPr>
          <p:nvPr>
            <p:ph type="title"/>
          </p:nvPr>
        </p:nvSpPr>
        <p:spPr/>
        <p:txBody>
          <a:bodyPr/>
          <a:lstStyle/>
          <a:p>
            <a:r>
              <a:rPr lang="en-US" dirty="0"/>
              <a:t>MM Chatbot-Qualitative</a:t>
            </a:r>
          </a:p>
        </p:txBody>
      </p:sp>
      <p:sp>
        <p:nvSpPr>
          <p:cNvPr id="3" name="Content Placeholder 2">
            <a:extLst>
              <a:ext uri="{FF2B5EF4-FFF2-40B4-BE49-F238E27FC236}">
                <a16:creationId xmlns:a16="http://schemas.microsoft.com/office/drawing/2014/main" id="{97B52DCB-CB9B-D35C-BF88-C84605F44B2B}"/>
              </a:ext>
            </a:extLst>
          </p:cNvPr>
          <p:cNvSpPr>
            <a:spLocks noGrp="1"/>
          </p:cNvSpPr>
          <p:nvPr>
            <p:ph idx="1"/>
          </p:nvPr>
        </p:nvSpPr>
        <p:spPr>
          <a:xfrm>
            <a:off x="838200" y="2019301"/>
            <a:ext cx="5524500" cy="2548554"/>
          </a:xfrm>
          <a:ln>
            <a:solidFill>
              <a:schemeClr val="tx1"/>
            </a:solidFill>
          </a:ln>
        </p:spPr>
        <p:txBody>
          <a:bodyPr>
            <a:normAutofit/>
          </a:bodyPr>
          <a:lstStyle/>
          <a:p>
            <a:r>
              <a:rPr lang="en-US" sz="2400" dirty="0"/>
              <a:t>Outcomes:</a:t>
            </a:r>
          </a:p>
          <a:p>
            <a:pPr lvl="1"/>
            <a:r>
              <a:rPr lang="en-US" sz="2000" dirty="0"/>
              <a:t>Follows Instructions</a:t>
            </a:r>
          </a:p>
          <a:p>
            <a:pPr lvl="1"/>
            <a:r>
              <a:rPr lang="en-US" sz="2000" dirty="0"/>
              <a:t>Does not simply describe scene</a:t>
            </a:r>
          </a:p>
          <a:p>
            <a:pPr lvl="1"/>
            <a:r>
              <a:rPr lang="en-US" sz="2000" dirty="0"/>
              <a:t>More comprehensive response than GPT-4</a:t>
            </a:r>
          </a:p>
          <a:p>
            <a:pPr lvl="1"/>
            <a:r>
              <a:rPr lang="en-US" sz="2000" dirty="0"/>
              <a:t>Performs similar to multimodal GPT-4</a:t>
            </a:r>
          </a:p>
          <a:p>
            <a:pPr lvl="1"/>
            <a:r>
              <a:rPr lang="en-US" sz="2000" dirty="0"/>
              <a:t>BLIP-2 &amp; </a:t>
            </a:r>
            <a:r>
              <a:rPr lang="en-US" sz="2000" dirty="0" err="1"/>
              <a:t>OpenFlamingo</a:t>
            </a:r>
            <a:r>
              <a:rPr lang="en-US" sz="2000" dirty="0"/>
              <a:t> only describes image and does not follow user instruction</a:t>
            </a:r>
          </a:p>
          <a:p>
            <a:pPr lvl="1"/>
            <a:endParaRPr lang="en-US" dirty="0"/>
          </a:p>
        </p:txBody>
      </p:sp>
      <p:pic>
        <p:nvPicPr>
          <p:cNvPr id="9" name="Picture 8">
            <a:extLst>
              <a:ext uri="{FF2B5EF4-FFF2-40B4-BE49-F238E27FC236}">
                <a16:creationId xmlns:a16="http://schemas.microsoft.com/office/drawing/2014/main" id="{906F76DC-6B4A-CBAB-A4A3-40CA5BA9093C}"/>
              </a:ext>
            </a:extLst>
          </p:cNvPr>
          <p:cNvPicPr>
            <a:picLocks noChangeAspect="1"/>
          </p:cNvPicPr>
          <p:nvPr/>
        </p:nvPicPr>
        <p:blipFill>
          <a:blip r:embed="rId2"/>
          <a:stretch>
            <a:fillRect/>
          </a:stretch>
        </p:blipFill>
        <p:spPr>
          <a:xfrm>
            <a:off x="6625896" y="1459149"/>
            <a:ext cx="5098263" cy="5160186"/>
          </a:xfrm>
          <a:prstGeom prst="rect">
            <a:avLst/>
          </a:prstGeom>
          <a:ln>
            <a:solidFill>
              <a:schemeClr val="tx1"/>
            </a:solidFill>
          </a:ln>
        </p:spPr>
      </p:pic>
      <p:sp>
        <p:nvSpPr>
          <p:cNvPr id="4" name="TextBox 3">
            <a:extLst>
              <a:ext uri="{FF2B5EF4-FFF2-40B4-BE49-F238E27FC236}">
                <a16:creationId xmlns:a16="http://schemas.microsoft.com/office/drawing/2014/main" id="{D82F1155-3683-6CF5-F9A4-25AD4CA60B4F}"/>
              </a:ext>
            </a:extLst>
          </p:cNvPr>
          <p:cNvSpPr txBox="1"/>
          <p:nvPr/>
        </p:nvSpPr>
        <p:spPr>
          <a:xfrm>
            <a:off x="838200" y="1459149"/>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Trained on ~80K unique images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34086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4A8-AC84-E489-6305-DE4818F53ADE}"/>
              </a:ext>
            </a:extLst>
          </p:cNvPr>
          <p:cNvSpPr>
            <a:spLocks noGrp="1"/>
          </p:cNvSpPr>
          <p:nvPr>
            <p:ph type="title"/>
          </p:nvPr>
        </p:nvSpPr>
        <p:spPr/>
        <p:txBody>
          <a:bodyPr/>
          <a:lstStyle/>
          <a:p>
            <a:r>
              <a:rPr lang="en-US" dirty="0"/>
              <a:t>Motivation</a:t>
            </a:r>
          </a:p>
        </p:txBody>
      </p:sp>
      <p:sp>
        <p:nvSpPr>
          <p:cNvPr id="18" name="Arrow: Right 17">
            <a:extLst>
              <a:ext uri="{FF2B5EF4-FFF2-40B4-BE49-F238E27FC236}">
                <a16:creationId xmlns:a16="http://schemas.microsoft.com/office/drawing/2014/main" id="{31BE9661-3B02-5925-CF60-34A85FD2B1F9}"/>
              </a:ext>
            </a:extLst>
          </p:cNvPr>
          <p:cNvSpPr/>
          <p:nvPr/>
        </p:nvSpPr>
        <p:spPr>
          <a:xfrm>
            <a:off x="7033098" y="2305455"/>
            <a:ext cx="1099226" cy="311285"/>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A8F556D-06F6-AD83-7D73-FF4B8BF82B1A}"/>
              </a:ext>
            </a:extLst>
          </p:cNvPr>
          <p:cNvSpPr/>
          <p:nvPr/>
        </p:nvSpPr>
        <p:spPr>
          <a:xfrm>
            <a:off x="7033098" y="3707456"/>
            <a:ext cx="1099226" cy="311285"/>
          </a:xfrm>
          <a:prstGeom prst="rightArrow">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09F52F8-E45E-9BD2-27DD-820DCFD6A1BA}"/>
              </a:ext>
            </a:extLst>
          </p:cNvPr>
          <p:cNvSpPr/>
          <p:nvPr/>
        </p:nvSpPr>
        <p:spPr>
          <a:xfrm>
            <a:off x="7033098" y="5133692"/>
            <a:ext cx="1099226" cy="311285"/>
          </a:xfrm>
          <a:prstGeom prst="rightArrow">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E9A27D-07D7-9228-9937-04F7B6EE991E}"/>
              </a:ext>
            </a:extLst>
          </p:cNvPr>
          <p:cNvGrpSpPr/>
          <p:nvPr/>
        </p:nvGrpSpPr>
        <p:grpSpPr>
          <a:xfrm>
            <a:off x="5340486" y="1794881"/>
            <a:ext cx="1517513" cy="1325562"/>
            <a:chOff x="4669277" y="1794881"/>
            <a:chExt cx="1517513" cy="1325562"/>
          </a:xfrm>
        </p:grpSpPr>
        <p:pic>
          <p:nvPicPr>
            <p:cNvPr id="13" name="Picture 12" descr="A black and white diagram with circles and lines&#10;&#10;Description automatically generated">
              <a:extLst>
                <a:ext uri="{FF2B5EF4-FFF2-40B4-BE49-F238E27FC236}">
                  <a16:creationId xmlns:a16="http://schemas.microsoft.com/office/drawing/2014/main" id="{ECAA2B70-6AC8-42C1-B96B-0914A1B27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0" y="1923159"/>
              <a:ext cx="1325880" cy="1097280"/>
            </a:xfrm>
            <a:prstGeom prst="rect">
              <a:avLst/>
            </a:prstGeom>
            <a:ln>
              <a:solidFill>
                <a:srgbClr val="FF0000"/>
              </a:solidFill>
            </a:ln>
          </p:spPr>
        </p:pic>
        <p:sp>
          <p:nvSpPr>
            <p:cNvPr id="21" name="Rectangle 20">
              <a:extLst>
                <a:ext uri="{FF2B5EF4-FFF2-40B4-BE49-F238E27FC236}">
                  <a16:creationId xmlns:a16="http://schemas.microsoft.com/office/drawing/2014/main" id="{48E9D08A-2A2B-CC69-4347-588829C63811}"/>
                </a:ext>
              </a:extLst>
            </p:cNvPr>
            <p:cNvSpPr/>
            <p:nvPr/>
          </p:nvSpPr>
          <p:spPr>
            <a:xfrm>
              <a:off x="4669277" y="1794881"/>
              <a:ext cx="1517513" cy="13255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DBC16AC-C984-6AEF-1211-9B86DC3D0942}"/>
              </a:ext>
            </a:extLst>
          </p:cNvPr>
          <p:cNvGrpSpPr/>
          <p:nvPr/>
        </p:nvGrpSpPr>
        <p:grpSpPr>
          <a:xfrm>
            <a:off x="5340486" y="3200318"/>
            <a:ext cx="1517513" cy="1325562"/>
            <a:chOff x="4669277" y="1794881"/>
            <a:chExt cx="1517513" cy="1325562"/>
          </a:xfrm>
        </p:grpSpPr>
        <p:pic>
          <p:nvPicPr>
            <p:cNvPr id="24" name="Picture 23" descr="A black and white diagram with circles and lines&#10;&#10;Description automatically generated">
              <a:extLst>
                <a:ext uri="{FF2B5EF4-FFF2-40B4-BE49-F238E27FC236}">
                  <a16:creationId xmlns:a16="http://schemas.microsoft.com/office/drawing/2014/main" id="{5AC4A30B-4297-5F5F-3F1E-B577B6150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0" y="1923159"/>
              <a:ext cx="1325880" cy="1097280"/>
            </a:xfrm>
            <a:prstGeom prst="rect">
              <a:avLst/>
            </a:prstGeom>
            <a:ln>
              <a:solidFill>
                <a:schemeClr val="accent1">
                  <a:lumMod val="60000"/>
                  <a:lumOff val="40000"/>
                </a:schemeClr>
              </a:solidFill>
            </a:ln>
          </p:spPr>
        </p:pic>
        <p:sp>
          <p:nvSpPr>
            <p:cNvPr id="25" name="Rectangle 24">
              <a:extLst>
                <a:ext uri="{FF2B5EF4-FFF2-40B4-BE49-F238E27FC236}">
                  <a16:creationId xmlns:a16="http://schemas.microsoft.com/office/drawing/2014/main" id="{ED199679-308A-9835-41D2-4497F710244F}"/>
                </a:ext>
              </a:extLst>
            </p:cNvPr>
            <p:cNvSpPr/>
            <p:nvPr/>
          </p:nvSpPr>
          <p:spPr>
            <a:xfrm>
              <a:off x="4669277" y="1794881"/>
              <a:ext cx="1517513" cy="1325562"/>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E446DC5-626D-44CA-A66C-3874DC92956B}"/>
              </a:ext>
            </a:extLst>
          </p:cNvPr>
          <p:cNvGrpSpPr/>
          <p:nvPr/>
        </p:nvGrpSpPr>
        <p:grpSpPr>
          <a:xfrm>
            <a:off x="5340485" y="4632631"/>
            <a:ext cx="1517513" cy="1325562"/>
            <a:chOff x="4669277" y="1794881"/>
            <a:chExt cx="1517513" cy="1325562"/>
          </a:xfrm>
        </p:grpSpPr>
        <p:pic>
          <p:nvPicPr>
            <p:cNvPr id="27" name="Picture 26" descr="A black and white diagram with circles and lines&#10;&#10;Description automatically generated">
              <a:extLst>
                <a:ext uri="{FF2B5EF4-FFF2-40B4-BE49-F238E27FC236}">
                  <a16:creationId xmlns:a16="http://schemas.microsoft.com/office/drawing/2014/main" id="{C8E235A9-509E-CB25-2D3E-8D5177E0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0" y="1923159"/>
              <a:ext cx="1325880" cy="1097280"/>
            </a:xfrm>
            <a:prstGeom prst="rect">
              <a:avLst/>
            </a:prstGeom>
            <a:ln>
              <a:solidFill>
                <a:srgbClr val="00B050"/>
              </a:solidFill>
            </a:ln>
          </p:spPr>
        </p:pic>
        <p:sp>
          <p:nvSpPr>
            <p:cNvPr id="28" name="Rectangle 27">
              <a:extLst>
                <a:ext uri="{FF2B5EF4-FFF2-40B4-BE49-F238E27FC236}">
                  <a16:creationId xmlns:a16="http://schemas.microsoft.com/office/drawing/2014/main" id="{B9A8E92B-D3CA-B9EA-04A3-5AA26E4DA739}"/>
                </a:ext>
              </a:extLst>
            </p:cNvPr>
            <p:cNvSpPr/>
            <p:nvPr/>
          </p:nvSpPr>
          <p:spPr>
            <a:xfrm>
              <a:off x="4669277" y="1794881"/>
              <a:ext cx="1517513" cy="1325562"/>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Arrow: Right 28">
            <a:extLst>
              <a:ext uri="{FF2B5EF4-FFF2-40B4-BE49-F238E27FC236}">
                <a16:creationId xmlns:a16="http://schemas.microsoft.com/office/drawing/2014/main" id="{28E967D0-CA60-5552-5CF2-3839ECBBB5F0}"/>
              </a:ext>
            </a:extLst>
          </p:cNvPr>
          <p:cNvSpPr/>
          <p:nvPr/>
        </p:nvSpPr>
        <p:spPr>
          <a:xfrm>
            <a:off x="3579777" y="2194391"/>
            <a:ext cx="1439694" cy="402894"/>
          </a:xfrm>
          <a:prstGeom prst="rightArrow">
            <a:avLst/>
          </a:prstGeom>
          <a:solidFill>
            <a:schemeClr val="tx1">
              <a:lumMod val="95000"/>
              <a:lumOff val="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8E770774-6217-1DF5-E7F8-5A18382FC634}"/>
              </a:ext>
            </a:extLst>
          </p:cNvPr>
          <p:cNvSpPr/>
          <p:nvPr/>
        </p:nvSpPr>
        <p:spPr>
          <a:xfrm>
            <a:off x="3579777" y="3661651"/>
            <a:ext cx="1439694" cy="402894"/>
          </a:xfrm>
          <a:prstGeom prst="rightArrow">
            <a:avLst/>
          </a:prstGeom>
          <a:solidFill>
            <a:schemeClr val="tx1">
              <a:lumMod val="95000"/>
              <a:lumOff val="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43F8ECD-350D-F3D8-FA95-06EF76A199D5}"/>
              </a:ext>
            </a:extLst>
          </p:cNvPr>
          <p:cNvSpPr/>
          <p:nvPr/>
        </p:nvSpPr>
        <p:spPr>
          <a:xfrm>
            <a:off x="3579777" y="5092488"/>
            <a:ext cx="1439694" cy="402894"/>
          </a:xfrm>
          <a:prstGeom prst="rightArrow">
            <a:avLst/>
          </a:prstGeom>
          <a:solidFill>
            <a:schemeClr val="tx1">
              <a:lumMod val="95000"/>
              <a:lumOff val="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5A38535-EE05-29F1-F260-7BEAA067983A}"/>
              </a:ext>
            </a:extLst>
          </p:cNvPr>
          <p:cNvSpPr/>
          <p:nvPr/>
        </p:nvSpPr>
        <p:spPr>
          <a:xfrm>
            <a:off x="1653703" y="1794881"/>
            <a:ext cx="1605059" cy="1094234"/>
          </a:xfrm>
          <a:prstGeom prst="roundRect">
            <a:avLst/>
          </a:prstGeom>
          <a:solidFill>
            <a:schemeClr val="tx1">
              <a:lumMod val="95000"/>
              <a:lumOff val="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VQA</a:t>
            </a:r>
          </a:p>
        </p:txBody>
      </p:sp>
      <p:sp>
        <p:nvSpPr>
          <p:cNvPr id="34" name="Rectangle: Rounded Corners 33">
            <a:extLst>
              <a:ext uri="{FF2B5EF4-FFF2-40B4-BE49-F238E27FC236}">
                <a16:creationId xmlns:a16="http://schemas.microsoft.com/office/drawing/2014/main" id="{71A306E1-2935-8DDF-0853-33FE56ACC359}"/>
              </a:ext>
            </a:extLst>
          </p:cNvPr>
          <p:cNvSpPr/>
          <p:nvPr/>
        </p:nvSpPr>
        <p:spPr>
          <a:xfrm>
            <a:off x="1653703" y="3341515"/>
            <a:ext cx="1605059" cy="1094234"/>
          </a:xfrm>
          <a:prstGeom prst="roundRect">
            <a:avLst/>
          </a:prstGeom>
          <a:solidFill>
            <a:schemeClr val="tx1">
              <a:lumMod val="95000"/>
              <a:lumOff val="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Captioning</a:t>
            </a:r>
          </a:p>
        </p:txBody>
      </p:sp>
      <p:sp>
        <p:nvSpPr>
          <p:cNvPr id="35" name="Rectangle: Rounded Corners 34">
            <a:extLst>
              <a:ext uri="{FF2B5EF4-FFF2-40B4-BE49-F238E27FC236}">
                <a16:creationId xmlns:a16="http://schemas.microsoft.com/office/drawing/2014/main" id="{99D49F88-5976-3D25-DEBE-D512098D287E}"/>
              </a:ext>
            </a:extLst>
          </p:cNvPr>
          <p:cNvSpPr/>
          <p:nvPr/>
        </p:nvSpPr>
        <p:spPr>
          <a:xfrm>
            <a:off x="1639111" y="4804698"/>
            <a:ext cx="1605059" cy="1094234"/>
          </a:xfrm>
          <a:prstGeom prst="roundRect">
            <a:avLst/>
          </a:prstGeom>
          <a:solidFill>
            <a:schemeClr val="tx1">
              <a:lumMod val="95000"/>
              <a:lumOff val="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OCR</a:t>
            </a:r>
          </a:p>
        </p:txBody>
      </p:sp>
      <p:sp>
        <p:nvSpPr>
          <p:cNvPr id="38" name="Rectangle: Rounded Corners 37">
            <a:extLst>
              <a:ext uri="{FF2B5EF4-FFF2-40B4-BE49-F238E27FC236}">
                <a16:creationId xmlns:a16="http://schemas.microsoft.com/office/drawing/2014/main" id="{222B3BDA-A5C7-E154-6B07-FA2B466A6DBE}"/>
              </a:ext>
            </a:extLst>
          </p:cNvPr>
          <p:cNvSpPr/>
          <p:nvPr/>
        </p:nvSpPr>
        <p:spPr>
          <a:xfrm>
            <a:off x="8365788" y="1690688"/>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VQA Results</a:t>
            </a:r>
          </a:p>
        </p:txBody>
      </p:sp>
      <p:sp>
        <p:nvSpPr>
          <p:cNvPr id="39" name="Rectangle: Rounded Corners 38">
            <a:extLst>
              <a:ext uri="{FF2B5EF4-FFF2-40B4-BE49-F238E27FC236}">
                <a16:creationId xmlns:a16="http://schemas.microsoft.com/office/drawing/2014/main" id="{74C6FD88-45AF-99C9-F44C-13E343B2D165}"/>
              </a:ext>
            </a:extLst>
          </p:cNvPr>
          <p:cNvSpPr/>
          <p:nvPr/>
        </p:nvSpPr>
        <p:spPr>
          <a:xfrm>
            <a:off x="8446858" y="3315981"/>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Captioning</a:t>
            </a:r>
          </a:p>
          <a:p>
            <a:pPr algn="ctr"/>
            <a:r>
              <a:rPr lang="en-US" dirty="0">
                <a:solidFill>
                  <a:schemeClr val="tx1"/>
                </a:solidFill>
              </a:rPr>
              <a:t>Results</a:t>
            </a:r>
          </a:p>
        </p:txBody>
      </p:sp>
      <p:sp>
        <p:nvSpPr>
          <p:cNvPr id="40" name="Rectangle: Rounded Corners 39">
            <a:extLst>
              <a:ext uri="{FF2B5EF4-FFF2-40B4-BE49-F238E27FC236}">
                <a16:creationId xmlns:a16="http://schemas.microsoft.com/office/drawing/2014/main" id="{1585D938-2AB8-62E2-D50F-817AD3834999}"/>
              </a:ext>
            </a:extLst>
          </p:cNvPr>
          <p:cNvSpPr/>
          <p:nvPr/>
        </p:nvSpPr>
        <p:spPr>
          <a:xfrm>
            <a:off x="8466315" y="4742217"/>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OCR Results</a:t>
            </a:r>
          </a:p>
        </p:txBody>
      </p:sp>
    </p:spTree>
    <p:extLst>
      <p:ext uri="{BB962C8B-B14F-4D97-AF65-F5344CB8AC3E}">
        <p14:creationId xmlns:p14="http://schemas.microsoft.com/office/powerpoint/2010/main" val="397729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4A2-F0C7-FC42-A3A1-C7702203B311}"/>
              </a:ext>
            </a:extLst>
          </p:cNvPr>
          <p:cNvSpPr>
            <a:spLocks noGrp="1"/>
          </p:cNvSpPr>
          <p:nvPr>
            <p:ph type="title"/>
          </p:nvPr>
        </p:nvSpPr>
        <p:spPr>
          <a:xfrm>
            <a:off x="571500" y="-17463"/>
            <a:ext cx="10515600" cy="1325563"/>
          </a:xfrm>
        </p:spPr>
        <p:txBody>
          <a:bodyPr/>
          <a:lstStyle/>
          <a:p>
            <a:r>
              <a:rPr lang="en-US" dirty="0"/>
              <a:t>MM Chatbot-Quantitative (</a:t>
            </a:r>
            <a:r>
              <a:rPr lang="en-US" dirty="0" err="1"/>
              <a:t>LLaVA</a:t>
            </a:r>
            <a:r>
              <a:rPr lang="en-US" dirty="0"/>
              <a:t> Bench)</a:t>
            </a:r>
          </a:p>
        </p:txBody>
      </p:sp>
      <p:pic>
        <p:nvPicPr>
          <p:cNvPr id="11" name="Picture 10">
            <a:extLst>
              <a:ext uri="{FF2B5EF4-FFF2-40B4-BE49-F238E27FC236}">
                <a16:creationId xmlns:a16="http://schemas.microsoft.com/office/drawing/2014/main" id="{B5227463-5E29-0B2F-DCC0-7AB3F10A8DC5}"/>
              </a:ext>
            </a:extLst>
          </p:cNvPr>
          <p:cNvPicPr>
            <a:picLocks noChangeAspect="1"/>
          </p:cNvPicPr>
          <p:nvPr/>
        </p:nvPicPr>
        <p:blipFill>
          <a:blip r:embed="rId2"/>
          <a:stretch>
            <a:fillRect/>
          </a:stretch>
        </p:blipFill>
        <p:spPr>
          <a:xfrm>
            <a:off x="1504950" y="3592056"/>
            <a:ext cx="9182100" cy="2695990"/>
          </a:xfrm>
          <a:prstGeom prst="rect">
            <a:avLst/>
          </a:prstGeom>
          <a:ln>
            <a:solidFill>
              <a:schemeClr val="tx1"/>
            </a:solidFill>
          </a:ln>
        </p:spPr>
      </p:pic>
      <p:sp>
        <p:nvSpPr>
          <p:cNvPr id="3" name="TextBox 2">
            <a:extLst>
              <a:ext uri="{FF2B5EF4-FFF2-40B4-BE49-F238E27FC236}">
                <a16:creationId xmlns:a16="http://schemas.microsoft.com/office/drawing/2014/main" id="{3486013A-F8C4-E1FD-4F35-42791DF92CC0}"/>
              </a:ext>
            </a:extLst>
          </p:cNvPr>
          <p:cNvSpPr txBox="1"/>
          <p:nvPr/>
        </p:nvSpPr>
        <p:spPr>
          <a:xfrm>
            <a:off x="571500" y="914400"/>
            <a:ext cx="113284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Leverage GPT-4 to measure quality of generated responses</a:t>
            </a:r>
          </a:p>
          <a:p>
            <a:pPr marL="914400" lvl="1" indent="-457200">
              <a:buFont typeface="+mj-lt"/>
              <a:buAutoNum type="arabicPeriod"/>
            </a:pPr>
            <a:r>
              <a:rPr lang="en-US" dirty="0">
                <a:latin typeface="NimbusRomNo9L-Regu"/>
              </a:rPr>
              <a:t>Select 30 images from COCO validation</a:t>
            </a:r>
          </a:p>
          <a:p>
            <a:pPr marL="914400" lvl="1" indent="-457200">
              <a:buFont typeface="+mj-lt"/>
              <a:buAutoNum type="arabicPeriod"/>
            </a:pPr>
            <a:r>
              <a:rPr lang="en-US" dirty="0">
                <a:latin typeface="NimbusRomNo9L-Regu"/>
              </a:rPr>
              <a:t>Generate three types of question for each image</a:t>
            </a:r>
          </a:p>
          <a:p>
            <a:pPr marL="914400" lvl="1" indent="-457200">
              <a:buFont typeface="+mj-lt"/>
              <a:buAutoNum type="arabicPeriod"/>
            </a:pPr>
            <a:r>
              <a:rPr lang="en-US" dirty="0">
                <a:latin typeface="NimbusRomNo9L-Regu"/>
              </a:rPr>
              <a:t>Get response from GPT-4 &amp; </a:t>
            </a:r>
            <a:r>
              <a:rPr lang="en-US" dirty="0" err="1">
                <a:latin typeface="NimbusRomNo9L-Regu"/>
              </a:rPr>
              <a:t>LLaVA</a:t>
            </a:r>
            <a:endParaRPr lang="en-US" dirty="0">
              <a:latin typeface="NimbusRomNo9L-Regu"/>
            </a:endParaRPr>
          </a:p>
          <a:p>
            <a:pPr marL="914400" lvl="1" indent="-457200">
              <a:buFont typeface="+mj-lt"/>
              <a:buAutoNum type="arabicPeriod"/>
            </a:pPr>
            <a:r>
              <a:rPr lang="en-US" dirty="0">
                <a:latin typeface="NimbusRomNo9L-Regu"/>
              </a:rPr>
              <a:t>Gives score on a scale of 1 to 10 based on:</a:t>
            </a:r>
          </a:p>
          <a:p>
            <a:pPr marL="1371600" lvl="2" indent="-457200">
              <a:buFont typeface="Arial" panose="020B0604020202020204" pitchFamily="34" charset="0"/>
              <a:buChar char="•"/>
            </a:pPr>
            <a:r>
              <a:rPr lang="en-US" dirty="0">
                <a:latin typeface="NimbusRomNo9L-Regu"/>
              </a:rPr>
              <a:t>Helpfulness</a:t>
            </a:r>
          </a:p>
          <a:p>
            <a:pPr marL="1371600" lvl="2" indent="-457200">
              <a:buFont typeface="Arial" panose="020B0604020202020204" pitchFamily="34" charset="0"/>
              <a:buChar char="•"/>
            </a:pPr>
            <a:r>
              <a:rPr lang="en-US" dirty="0">
                <a:latin typeface="NimbusRomNo9L-Regu"/>
              </a:rPr>
              <a:t>Relevance</a:t>
            </a:r>
          </a:p>
          <a:p>
            <a:pPr marL="1371600" lvl="2" indent="-457200">
              <a:buFont typeface="Arial" panose="020B0604020202020204" pitchFamily="34" charset="0"/>
              <a:buChar char="•"/>
            </a:pPr>
            <a:r>
              <a:rPr lang="en-US" dirty="0">
                <a:latin typeface="NimbusRomNo9L-Regu"/>
              </a:rPr>
              <a:t>Accuracy </a:t>
            </a:r>
          </a:p>
          <a:p>
            <a:pPr marL="1371600" lvl="2" indent="-457200">
              <a:buFont typeface="Arial" panose="020B0604020202020204" pitchFamily="34" charset="0"/>
              <a:buChar char="•"/>
            </a:pPr>
            <a:r>
              <a:rPr lang="en-US" dirty="0">
                <a:latin typeface="NimbusRomNo9L-Regu"/>
              </a:rPr>
              <a:t>Level of</a:t>
            </a:r>
          </a:p>
        </p:txBody>
      </p:sp>
    </p:spTree>
    <p:extLst>
      <p:ext uri="{BB962C8B-B14F-4D97-AF65-F5344CB8AC3E}">
        <p14:creationId xmlns:p14="http://schemas.microsoft.com/office/powerpoint/2010/main" val="3818460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BA56-2633-4C64-9A3D-1420747B7B07}"/>
              </a:ext>
            </a:extLst>
          </p:cNvPr>
          <p:cNvSpPr>
            <a:spLocks noGrp="1"/>
          </p:cNvSpPr>
          <p:nvPr>
            <p:ph type="title"/>
          </p:nvPr>
        </p:nvSpPr>
        <p:spPr>
          <a:xfrm>
            <a:off x="495300" y="-284163"/>
            <a:ext cx="10515600" cy="1325563"/>
          </a:xfrm>
        </p:spPr>
        <p:txBody>
          <a:bodyPr/>
          <a:lstStyle/>
          <a:p>
            <a:r>
              <a:rPr lang="en-US" dirty="0" err="1"/>
              <a:t>ScienceQA</a:t>
            </a:r>
            <a:endParaRPr lang="en-US" dirty="0"/>
          </a:p>
        </p:txBody>
      </p:sp>
      <p:pic>
        <p:nvPicPr>
          <p:cNvPr id="5" name="Content Placeholder 4">
            <a:extLst>
              <a:ext uri="{FF2B5EF4-FFF2-40B4-BE49-F238E27FC236}">
                <a16:creationId xmlns:a16="http://schemas.microsoft.com/office/drawing/2014/main" id="{11C2DE5F-874A-2E81-B53C-4C9B34CF9E8A}"/>
              </a:ext>
            </a:extLst>
          </p:cNvPr>
          <p:cNvPicPr>
            <a:picLocks noGrp="1" noChangeAspect="1"/>
          </p:cNvPicPr>
          <p:nvPr>
            <p:ph idx="1"/>
          </p:nvPr>
        </p:nvPicPr>
        <p:blipFill>
          <a:blip r:embed="rId2"/>
          <a:stretch>
            <a:fillRect/>
          </a:stretch>
        </p:blipFill>
        <p:spPr>
          <a:xfrm>
            <a:off x="2457449" y="2420560"/>
            <a:ext cx="6591301" cy="4103317"/>
          </a:xfrm>
          <a:ln>
            <a:solidFill>
              <a:schemeClr val="tx1"/>
            </a:solidFill>
          </a:ln>
        </p:spPr>
      </p:pic>
      <p:sp>
        <p:nvSpPr>
          <p:cNvPr id="3" name="TextBox 2">
            <a:extLst>
              <a:ext uri="{FF2B5EF4-FFF2-40B4-BE49-F238E27FC236}">
                <a16:creationId xmlns:a16="http://schemas.microsoft.com/office/drawing/2014/main" id="{F72C06F2-E8F2-5513-2CAA-2B52D37B22C8}"/>
              </a:ext>
            </a:extLst>
          </p:cNvPr>
          <p:cNvSpPr txBox="1"/>
          <p:nvPr/>
        </p:nvSpPr>
        <p:spPr>
          <a:xfrm>
            <a:off x="495300" y="723900"/>
            <a:ext cx="112014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 ~21K multimodal multiple-choice questions</a:t>
            </a:r>
          </a:p>
          <a:p>
            <a:pPr marL="742950" lvl="1" indent="-285750">
              <a:buFont typeface="Arial" panose="020B0604020202020204" pitchFamily="34" charset="0"/>
              <a:buChar char="•"/>
            </a:pPr>
            <a:r>
              <a:rPr lang="en-US" sz="2400" dirty="0"/>
              <a:t>GPT-4 complement: If GPT-4 fails to provide answer then use </a:t>
            </a:r>
            <a:r>
              <a:rPr lang="en-US" sz="2400" dirty="0" err="1"/>
              <a:t>LLaVA</a:t>
            </a:r>
            <a:r>
              <a:rPr lang="en-US" sz="2400" dirty="0"/>
              <a:t> prediction</a:t>
            </a:r>
          </a:p>
          <a:p>
            <a:pPr marL="742950" lvl="1" indent="-285750">
              <a:buFont typeface="Arial" panose="020B0604020202020204" pitchFamily="34" charset="0"/>
              <a:buChar char="•"/>
            </a:pPr>
            <a:r>
              <a:rPr lang="en-US" sz="2400" dirty="0"/>
              <a:t>GPT-4 as judge: if GPT-4 and </a:t>
            </a:r>
            <a:r>
              <a:rPr lang="en-US" sz="2400" dirty="0" err="1"/>
              <a:t>LLaVA</a:t>
            </a:r>
            <a:r>
              <a:rPr lang="en-US" sz="2400" dirty="0"/>
              <a:t> disagree then prompt GPT-4 again for final answer based on question and two outcomes</a:t>
            </a:r>
          </a:p>
        </p:txBody>
      </p:sp>
    </p:spTree>
    <p:extLst>
      <p:ext uri="{BB962C8B-B14F-4D97-AF65-F5344CB8AC3E}">
        <p14:creationId xmlns:p14="http://schemas.microsoft.com/office/powerpoint/2010/main" val="14444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5724-AF35-D4AE-E266-5B8073A872F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6AD291-2691-996F-F50B-48236EE596E5}"/>
              </a:ext>
            </a:extLst>
          </p:cNvPr>
          <p:cNvSpPr>
            <a:spLocks noGrp="1"/>
          </p:cNvSpPr>
          <p:nvPr>
            <p:ph idx="1"/>
          </p:nvPr>
        </p:nvSpPr>
        <p:spPr>
          <a:xfrm>
            <a:off x="770823" y="1402113"/>
            <a:ext cx="10515600" cy="4351338"/>
          </a:xfrm>
        </p:spPr>
        <p:txBody>
          <a:bodyPr/>
          <a:lstStyle/>
          <a:p>
            <a:r>
              <a:rPr lang="en-US" dirty="0"/>
              <a:t>Shown </a:t>
            </a:r>
            <a:r>
              <a:rPr lang="en-US" dirty="0" err="1"/>
              <a:t>LLaVA</a:t>
            </a:r>
            <a:r>
              <a:rPr lang="en-US" dirty="0"/>
              <a:t> effectiveness on visual instruction tuning for following human instruction</a:t>
            </a:r>
          </a:p>
          <a:p>
            <a:r>
              <a:rPr lang="en-US" dirty="0"/>
              <a:t>Achieved </a:t>
            </a:r>
            <a:r>
              <a:rPr lang="en-US" dirty="0" err="1"/>
              <a:t>SoTA</a:t>
            </a:r>
            <a:r>
              <a:rPr lang="en-US" dirty="0"/>
              <a:t> on </a:t>
            </a:r>
            <a:r>
              <a:rPr lang="en-US" dirty="0" err="1"/>
              <a:t>ScienceQA</a:t>
            </a:r>
            <a:endParaRPr lang="en-US" dirty="0"/>
          </a:p>
          <a:p>
            <a:r>
              <a:rPr lang="en-US" dirty="0"/>
              <a:t>Concern:</a:t>
            </a:r>
          </a:p>
          <a:p>
            <a:pPr lvl="1"/>
            <a:r>
              <a:rPr lang="en-US" dirty="0"/>
              <a:t>Is it fair for GPT-4 to rate itself?</a:t>
            </a:r>
          </a:p>
          <a:p>
            <a:r>
              <a:rPr lang="en-US" dirty="0"/>
              <a:t>Research Potential:</a:t>
            </a:r>
          </a:p>
          <a:p>
            <a:pPr lvl="1"/>
            <a:r>
              <a:rPr lang="en-US" dirty="0"/>
              <a:t>Evaluate various models in place of GPT-4 evaluator</a:t>
            </a:r>
          </a:p>
          <a:p>
            <a:pPr lvl="1"/>
            <a:r>
              <a:rPr lang="en-US" dirty="0"/>
              <a:t>Perform Data expansion with other models</a:t>
            </a:r>
          </a:p>
        </p:txBody>
      </p:sp>
    </p:spTree>
    <p:extLst>
      <p:ext uri="{BB962C8B-B14F-4D97-AF65-F5344CB8AC3E}">
        <p14:creationId xmlns:p14="http://schemas.microsoft.com/office/powerpoint/2010/main" val="88057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Cylinder 10">
            <a:extLst>
              <a:ext uri="{FF2B5EF4-FFF2-40B4-BE49-F238E27FC236}">
                <a16:creationId xmlns:a16="http://schemas.microsoft.com/office/drawing/2014/main" id="{BFB61CE9-00F2-3EEE-AF3F-84E60DE16F08}"/>
              </a:ext>
            </a:extLst>
          </p:cNvPr>
          <p:cNvSpPr/>
          <p:nvPr/>
        </p:nvSpPr>
        <p:spPr>
          <a:xfrm>
            <a:off x="8156319" y="1541469"/>
            <a:ext cx="3508297" cy="2100964"/>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Generation</a:t>
            </a:r>
          </a:p>
        </p:txBody>
      </p:sp>
      <p:grpSp>
        <p:nvGrpSpPr>
          <p:cNvPr id="20" name="Group 19">
            <a:extLst>
              <a:ext uri="{FF2B5EF4-FFF2-40B4-BE49-F238E27FC236}">
                <a16:creationId xmlns:a16="http://schemas.microsoft.com/office/drawing/2014/main" id="{D64FDC21-DF43-AF8A-25A7-6EFAB139E849}"/>
              </a:ext>
            </a:extLst>
          </p:cNvPr>
          <p:cNvGrpSpPr/>
          <p:nvPr/>
        </p:nvGrpSpPr>
        <p:grpSpPr>
          <a:xfrm>
            <a:off x="838200" y="1690687"/>
            <a:ext cx="11951309" cy="4630527"/>
            <a:chOff x="962025" y="2670459"/>
            <a:chExt cx="8305802" cy="3284217"/>
          </a:xfrm>
        </p:grpSpPr>
        <p:sp>
          <p:nvSpPr>
            <p:cNvPr id="6" name="Rectangle: Rounded Corners 5">
              <a:extLst>
                <a:ext uri="{FF2B5EF4-FFF2-40B4-BE49-F238E27FC236}">
                  <a16:creationId xmlns:a16="http://schemas.microsoft.com/office/drawing/2014/main" id="{EB9FD841-9AC2-2A45-1C87-368012494C1F}"/>
                </a:ext>
              </a:extLst>
            </p:cNvPr>
            <p:cNvSpPr/>
            <p:nvPr/>
          </p:nvSpPr>
          <p:spPr>
            <a:xfrm>
              <a:off x="1285875" y="2670459"/>
              <a:ext cx="1285875" cy="1171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COCO</a:t>
              </a:r>
            </a:p>
          </p:txBody>
        </p:sp>
        <p:sp>
          <p:nvSpPr>
            <p:cNvPr id="7" name="Arrow: Right 6">
              <a:extLst>
                <a:ext uri="{FF2B5EF4-FFF2-40B4-BE49-F238E27FC236}">
                  <a16:creationId xmlns:a16="http://schemas.microsoft.com/office/drawing/2014/main" id="{53B11AE5-7098-7898-ACCC-ACE0177763A3}"/>
                </a:ext>
              </a:extLst>
            </p:cNvPr>
            <p:cNvSpPr/>
            <p:nvPr/>
          </p:nvSpPr>
          <p:spPr>
            <a:xfrm>
              <a:off x="2667000" y="3094321"/>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9BF26EF-523B-9CDF-1670-2BD00DEB2D84}"/>
                </a:ext>
              </a:extLst>
            </p:cNvPr>
            <p:cNvSpPr/>
            <p:nvPr/>
          </p:nvSpPr>
          <p:spPr>
            <a:xfrm>
              <a:off x="3666887" y="2670459"/>
              <a:ext cx="1285875" cy="1171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GPT-4</a:t>
              </a:r>
            </a:p>
          </p:txBody>
        </p:sp>
        <p:sp>
          <p:nvSpPr>
            <p:cNvPr id="9" name="TextBox 8">
              <a:extLst>
                <a:ext uri="{FF2B5EF4-FFF2-40B4-BE49-F238E27FC236}">
                  <a16:creationId xmlns:a16="http://schemas.microsoft.com/office/drawing/2014/main" id="{A9055464-053F-80DB-80B1-5B12B5EFE1C2}"/>
                </a:ext>
              </a:extLst>
            </p:cNvPr>
            <p:cNvSpPr txBox="1"/>
            <p:nvPr/>
          </p:nvSpPr>
          <p:spPr>
            <a:xfrm>
              <a:off x="962025" y="4294471"/>
              <a:ext cx="2257425" cy="851337"/>
            </a:xfrm>
            <a:prstGeom prst="rect">
              <a:avLst/>
            </a:prstGeom>
            <a:noFill/>
          </p:spPr>
          <p:txBody>
            <a:bodyPr wrap="square" rtlCol="0">
              <a:spAutoFit/>
            </a:bodyPr>
            <a:lstStyle/>
            <a:p>
              <a:r>
                <a:rPr lang="en-US" dirty="0"/>
                <a:t>Image-Caption Dataset</a:t>
              </a:r>
              <a:br>
                <a:rPr lang="en-US" dirty="0"/>
              </a:br>
              <a:r>
                <a:rPr lang="en-US" i="1" dirty="0"/>
                <a:t>Note:</a:t>
              </a:r>
              <a:br>
                <a:rPr lang="en-US" dirty="0"/>
              </a:br>
              <a:r>
                <a:rPr lang="en-US" i="1" dirty="0"/>
                <a:t>Includes bounding box coordinates for objects</a:t>
              </a:r>
            </a:p>
          </p:txBody>
        </p:sp>
        <p:sp>
          <p:nvSpPr>
            <p:cNvPr id="10" name="Left Brace 9">
              <a:extLst>
                <a:ext uri="{FF2B5EF4-FFF2-40B4-BE49-F238E27FC236}">
                  <a16:creationId xmlns:a16="http://schemas.microsoft.com/office/drawing/2014/main" id="{047FDE40-1B3E-2130-07D1-E24F15B84F9D}"/>
                </a:ext>
              </a:extLst>
            </p:cNvPr>
            <p:cNvSpPr/>
            <p:nvPr/>
          </p:nvSpPr>
          <p:spPr>
            <a:xfrm rot="16200000">
              <a:off x="1795462" y="3482465"/>
              <a:ext cx="266700" cy="117157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row: Right 11">
              <a:extLst>
                <a:ext uri="{FF2B5EF4-FFF2-40B4-BE49-F238E27FC236}">
                  <a16:creationId xmlns:a16="http://schemas.microsoft.com/office/drawing/2014/main" id="{5855600A-6384-65FE-F5C6-A78DB08AD9CA}"/>
                </a:ext>
              </a:extLst>
            </p:cNvPr>
            <p:cNvSpPr/>
            <p:nvPr/>
          </p:nvSpPr>
          <p:spPr>
            <a:xfrm rot="16200000">
              <a:off x="3871674" y="4230754"/>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723E3BD-B296-E04E-802C-DCAA6D031F75}"/>
                </a:ext>
              </a:extLst>
            </p:cNvPr>
            <p:cNvSpPr txBox="1"/>
            <p:nvPr/>
          </p:nvSpPr>
          <p:spPr>
            <a:xfrm>
              <a:off x="3343036" y="4906876"/>
              <a:ext cx="2257425" cy="1047800"/>
            </a:xfrm>
            <a:prstGeom prst="rect">
              <a:avLst/>
            </a:prstGeom>
            <a:noFill/>
          </p:spPr>
          <p:txBody>
            <a:bodyPr wrap="square" rtlCol="0">
              <a:spAutoFit/>
            </a:bodyPr>
            <a:lstStyle/>
            <a:p>
              <a:r>
                <a:rPr lang="en-US" i="1" dirty="0"/>
                <a:t>Prompt: </a:t>
              </a:r>
              <a:r>
                <a:rPr lang="en-US" dirty="0"/>
                <a:t>Generate 3 types of response:</a:t>
              </a:r>
            </a:p>
            <a:p>
              <a:pPr marL="342900" indent="-342900">
                <a:buAutoNum type="arabicPeriod"/>
              </a:pPr>
              <a:r>
                <a:rPr lang="en-US" i="1" dirty="0"/>
                <a:t>Conversation</a:t>
              </a:r>
            </a:p>
            <a:p>
              <a:pPr marL="342900" indent="-342900">
                <a:buAutoNum type="arabicPeriod"/>
              </a:pPr>
              <a:r>
                <a:rPr lang="en-US" i="1" dirty="0"/>
                <a:t>Detailed Description</a:t>
              </a:r>
            </a:p>
            <a:p>
              <a:pPr marL="342900" indent="-342900">
                <a:buAutoNum type="arabicPeriod"/>
              </a:pPr>
              <a:r>
                <a:rPr lang="en-US" i="1" dirty="0"/>
                <a:t>Complex Reasoning</a:t>
              </a:r>
            </a:p>
          </p:txBody>
        </p:sp>
        <p:sp>
          <p:nvSpPr>
            <p:cNvPr id="18" name="Content Placeholder 3">
              <a:extLst>
                <a:ext uri="{FF2B5EF4-FFF2-40B4-BE49-F238E27FC236}">
                  <a16:creationId xmlns:a16="http://schemas.microsoft.com/office/drawing/2014/main" id="{2D8F3DA6-A054-9F86-0CB8-191DBB385040}"/>
                </a:ext>
              </a:extLst>
            </p:cNvPr>
            <p:cNvSpPr txBox="1">
              <a:spLocks/>
            </p:cNvSpPr>
            <p:nvPr/>
          </p:nvSpPr>
          <p:spPr>
            <a:xfrm>
              <a:off x="6047899" y="2990524"/>
              <a:ext cx="3219928" cy="1211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Instruction-following data:</a:t>
              </a:r>
            </a:p>
            <a:p>
              <a:pPr lvl="1"/>
              <a:r>
                <a:rPr lang="en-US" sz="1800" dirty="0"/>
                <a:t>Conversation (58k)</a:t>
              </a:r>
            </a:p>
            <a:p>
              <a:pPr lvl="1"/>
              <a:r>
                <a:rPr lang="en-US" sz="1800" dirty="0"/>
                <a:t>Detailed description (23k)</a:t>
              </a:r>
            </a:p>
            <a:p>
              <a:pPr lvl="1"/>
              <a:r>
                <a:rPr lang="en-US" sz="1800" dirty="0"/>
                <a:t>Complex reasoning (77k)</a:t>
              </a:r>
            </a:p>
          </p:txBody>
        </p:sp>
        <p:sp>
          <p:nvSpPr>
            <p:cNvPr id="19" name="Arrow: Right 18">
              <a:extLst>
                <a:ext uri="{FF2B5EF4-FFF2-40B4-BE49-F238E27FC236}">
                  <a16:creationId xmlns:a16="http://schemas.microsoft.com/office/drawing/2014/main" id="{F0CA5A9B-03FA-F826-6ED4-43A86869C234}"/>
                </a:ext>
              </a:extLst>
            </p:cNvPr>
            <p:cNvSpPr/>
            <p:nvPr/>
          </p:nvSpPr>
          <p:spPr>
            <a:xfrm>
              <a:off x="5047533" y="3094321"/>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4" name="Rectangle: Rounded Corners 13">
            <a:extLst>
              <a:ext uri="{FF2B5EF4-FFF2-40B4-BE49-F238E27FC236}">
                <a16:creationId xmlns:a16="http://schemas.microsoft.com/office/drawing/2014/main" id="{03C20978-D8A8-5E5A-E025-B3907ECDEB9B}"/>
              </a:ext>
            </a:extLst>
          </p:cNvPr>
          <p:cNvSpPr/>
          <p:nvPr/>
        </p:nvSpPr>
        <p:spPr>
          <a:xfrm>
            <a:off x="9284004" y="5731258"/>
            <a:ext cx="2592734" cy="92333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79CDAC4-A040-5160-214A-DA3E445CDA86}"/>
              </a:ext>
            </a:extLst>
          </p:cNvPr>
          <p:cNvSpPr txBox="1"/>
          <p:nvPr/>
        </p:nvSpPr>
        <p:spPr>
          <a:xfrm>
            <a:off x="9284004" y="5731259"/>
            <a:ext cx="2771776" cy="923330"/>
          </a:xfrm>
          <a:prstGeom prst="rect">
            <a:avLst/>
          </a:prstGeom>
          <a:noFill/>
        </p:spPr>
        <p:txBody>
          <a:bodyPr wrap="square" rtlCol="0">
            <a:spAutoFit/>
          </a:bodyPr>
          <a:lstStyle/>
          <a:p>
            <a:r>
              <a:rPr lang="en-US" dirty="0"/>
              <a:t>All data points were generated using few-shot prompts to GPT-4</a:t>
            </a:r>
          </a:p>
        </p:txBody>
      </p:sp>
    </p:spTree>
    <p:extLst>
      <p:ext uri="{BB962C8B-B14F-4D97-AF65-F5344CB8AC3E}">
        <p14:creationId xmlns:p14="http://schemas.microsoft.com/office/powerpoint/2010/main" val="1217456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4A8-AC84-E489-6305-DE4818F53AD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039313-A3A5-772E-C3AF-38F8341F3EF3}"/>
              </a:ext>
            </a:extLst>
          </p:cNvPr>
          <p:cNvSpPr>
            <a:spLocks noGrp="1"/>
          </p:cNvSpPr>
          <p:nvPr>
            <p:ph idx="1"/>
          </p:nvPr>
        </p:nvSpPr>
        <p:spPr>
          <a:xfrm>
            <a:off x="1065620" y="1659097"/>
            <a:ext cx="10515600" cy="544195"/>
          </a:xfrm>
        </p:spPr>
        <p:txBody>
          <a:bodyPr>
            <a:normAutofit fontScale="92500" lnSpcReduction="10000"/>
          </a:bodyPr>
          <a:lstStyle/>
          <a:p>
            <a:pPr marL="0" indent="0">
              <a:buNone/>
            </a:pPr>
            <a:r>
              <a:rPr lang="en-US" i="1" dirty="0"/>
              <a:t>“</a:t>
            </a:r>
            <a:r>
              <a:rPr lang="en-US" sz="3600" i="1" dirty="0"/>
              <a:t>a universal interface for a general-purpose assistant”</a:t>
            </a:r>
            <a:endParaRPr lang="en-US" i="1" dirty="0"/>
          </a:p>
        </p:txBody>
      </p:sp>
      <p:pic>
        <p:nvPicPr>
          <p:cNvPr id="12" name="Picture 11">
            <a:extLst>
              <a:ext uri="{FF2B5EF4-FFF2-40B4-BE49-F238E27FC236}">
                <a16:creationId xmlns:a16="http://schemas.microsoft.com/office/drawing/2014/main" id="{CC7BD1A7-E1E0-1248-B3D9-B931D2CB1443}"/>
              </a:ext>
            </a:extLst>
          </p:cNvPr>
          <p:cNvPicPr>
            <a:picLocks noChangeAspect="1"/>
          </p:cNvPicPr>
          <p:nvPr/>
        </p:nvPicPr>
        <p:blipFill>
          <a:blip r:embed="rId3"/>
          <a:stretch>
            <a:fillRect/>
          </a:stretch>
        </p:blipFill>
        <p:spPr>
          <a:xfrm>
            <a:off x="638001" y="2276474"/>
            <a:ext cx="3651854" cy="4245651"/>
          </a:xfrm>
          <a:prstGeom prst="rect">
            <a:avLst/>
          </a:prstGeom>
        </p:spPr>
      </p:pic>
      <p:pic>
        <p:nvPicPr>
          <p:cNvPr id="14" name="Picture 13">
            <a:extLst>
              <a:ext uri="{FF2B5EF4-FFF2-40B4-BE49-F238E27FC236}">
                <a16:creationId xmlns:a16="http://schemas.microsoft.com/office/drawing/2014/main" id="{9A149DD3-7319-CFE0-22B2-90593ED441F0}"/>
              </a:ext>
            </a:extLst>
          </p:cNvPr>
          <p:cNvPicPr>
            <a:picLocks noChangeAspect="1"/>
          </p:cNvPicPr>
          <p:nvPr/>
        </p:nvPicPr>
        <p:blipFill>
          <a:blip r:embed="rId4"/>
          <a:stretch>
            <a:fillRect/>
          </a:stretch>
        </p:blipFill>
        <p:spPr>
          <a:xfrm>
            <a:off x="4412225" y="2276475"/>
            <a:ext cx="3395593" cy="4245652"/>
          </a:xfrm>
          <a:prstGeom prst="rect">
            <a:avLst/>
          </a:prstGeom>
        </p:spPr>
      </p:pic>
      <p:pic>
        <p:nvPicPr>
          <p:cNvPr id="16" name="Picture 15">
            <a:extLst>
              <a:ext uri="{FF2B5EF4-FFF2-40B4-BE49-F238E27FC236}">
                <a16:creationId xmlns:a16="http://schemas.microsoft.com/office/drawing/2014/main" id="{8C562DFF-9A13-77DF-C477-92298A1F4AD3}"/>
              </a:ext>
            </a:extLst>
          </p:cNvPr>
          <p:cNvPicPr>
            <a:picLocks noChangeAspect="1"/>
          </p:cNvPicPr>
          <p:nvPr/>
        </p:nvPicPr>
        <p:blipFill>
          <a:blip r:embed="rId5"/>
          <a:stretch>
            <a:fillRect/>
          </a:stretch>
        </p:blipFill>
        <p:spPr>
          <a:xfrm>
            <a:off x="7930188" y="2276475"/>
            <a:ext cx="3423612" cy="4245653"/>
          </a:xfrm>
          <a:prstGeom prst="rect">
            <a:avLst/>
          </a:prstGeom>
        </p:spPr>
      </p:pic>
    </p:spTree>
    <p:extLst>
      <p:ext uri="{BB962C8B-B14F-4D97-AF65-F5344CB8AC3E}">
        <p14:creationId xmlns:p14="http://schemas.microsoft.com/office/powerpoint/2010/main" val="34910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4A8-AC84-E489-6305-DE4818F53ADE}"/>
              </a:ext>
            </a:extLst>
          </p:cNvPr>
          <p:cNvSpPr>
            <a:spLocks noGrp="1"/>
          </p:cNvSpPr>
          <p:nvPr>
            <p:ph type="title"/>
          </p:nvPr>
        </p:nvSpPr>
        <p:spPr/>
        <p:txBody>
          <a:bodyPr/>
          <a:lstStyle/>
          <a:p>
            <a:r>
              <a:rPr lang="en-US" dirty="0"/>
              <a:t>Motivation – After Instruction Tuning</a:t>
            </a:r>
          </a:p>
        </p:txBody>
      </p:sp>
      <p:sp>
        <p:nvSpPr>
          <p:cNvPr id="18" name="Arrow: Right 17">
            <a:extLst>
              <a:ext uri="{FF2B5EF4-FFF2-40B4-BE49-F238E27FC236}">
                <a16:creationId xmlns:a16="http://schemas.microsoft.com/office/drawing/2014/main" id="{31BE9661-3B02-5925-CF60-34A85FD2B1F9}"/>
              </a:ext>
            </a:extLst>
          </p:cNvPr>
          <p:cNvSpPr/>
          <p:nvPr/>
        </p:nvSpPr>
        <p:spPr>
          <a:xfrm rot="19286731">
            <a:off x="7010297" y="2886337"/>
            <a:ext cx="1099226" cy="311285"/>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A8F556D-06F6-AD83-7D73-FF4B8BF82B1A}"/>
              </a:ext>
            </a:extLst>
          </p:cNvPr>
          <p:cNvSpPr/>
          <p:nvPr/>
        </p:nvSpPr>
        <p:spPr>
          <a:xfrm>
            <a:off x="7033098" y="3707456"/>
            <a:ext cx="1099226" cy="311285"/>
          </a:xfrm>
          <a:prstGeom prst="rightArrow">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09F52F8-E45E-9BD2-27DD-820DCFD6A1BA}"/>
              </a:ext>
            </a:extLst>
          </p:cNvPr>
          <p:cNvSpPr/>
          <p:nvPr/>
        </p:nvSpPr>
        <p:spPr>
          <a:xfrm rot="1593523">
            <a:off x="6981462" y="4714216"/>
            <a:ext cx="1099226" cy="311285"/>
          </a:xfrm>
          <a:prstGeom prst="rightArrow">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DBC16AC-C984-6AEF-1211-9B86DC3D0942}"/>
              </a:ext>
            </a:extLst>
          </p:cNvPr>
          <p:cNvGrpSpPr/>
          <p:nvPr/>
        </p:nvGrpSpPr>
        <p:grpSpPr>
          <a:xfrm>
            <a:off x="5340486" y="3200318"/>
            <a:ext cx="1517513" cy="1325562"/>
            <a:chOff x="4669277" y="1794881"/>
            <a:chExt cx="1517513" cy="1325562"/>
          </a:xfrm>
        </p:grpSpPr>
        <p:pic>
          <p:nvPicPr>
            <p:cNvPr id="24" name="Picture 23" descr="A black and white diagram with circles and lines&#10;&#10;Description automatically generated">
              <a:extLst>
                <a:ext uri="{FF2B5EF4-FFF2-40B4-BE49-F238E27FC236}">
                  <a16:creationId xmlns:a16="http://schemas.microsoft.com/office/drawing/2014/main" id="{5AC4A30B-4297-5F5F-3F1E-B577B6150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0" y="1923159"/>
              <a:ext cx="1325880" cy="1097280"/>
            </a:xfrm>
            <a:prstGeom prst="rect">
              <a:avLst/>
            </a:prstGeom>
            <a:ln>
              <a:solidFill>
                <a:schemeClr val="accent1">
                  <a:lumMod val="60000"/>
                  <a:lumOff val="40000"/>
                </a:schemeClr>
              </a:solidFill>
            </a:ln>
          </p:spPr>
        </p:pic>
        <p:sp>
          <p:nvSpPr>
            <p:cNvPr id="25" name="Rectangle 24">
              <a:extLst>
                <a:ext uri="{FF2B5EF4-FFF2-40B4-BE49-F238E27FC236}">
                  <a16:creationId xmlns:a16="http://schemas.microsoft.com/office/drawing/2014/main" id="{ED199679-308A-9835-41D2-4497F710244F}"/>
                </a:ext>
              </a:extLst>
            </p:cNvPr>
            <p:cNvSpPr/>
            <p:nvPr/>
          </p:nvSpPr>
          <p:spPr>
            <a:xfrm>
              <a:off x="4669277" y="1794881"/>
              <a:ext cx="1517513" cy="1325562"/>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Arrow: Right 28">
            <a:extLst>
              <a:ext uri="{FF2B5EF4-FFF2-40B4-BE49-F238E27FC236}">
                <a16:creationId xmlns:a16="http://schemas.microsoft.com/office/drawing/2014/main" id="{28E967D0-CA60-5552-5CF2-3839ECBBB5F0}"/>
              </a:ext>
            </a:extLst>
          </p:cNvPr>
          <p:cNvSpPr/>
          <p:nvPr/>
        </p:nvSpPr>
        <p:spPr>
          <a:xfrm rot="2044549">
            <a:off x="3616642" y="2840533"/>
            <a:ext cx="1439694" cy="402894"/>
          </a:xfrm>
          <a:prstGeom prst="rightArrow">
            <a:avLst/>
          </a:prstGeom>
          <a:solidFill>
            <a:schemeClr val="tx1">
              <a:lumMod val="95000"/>
              <a:lumOff val="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8E770774-6217-1DF5-E7F8-5A18382FC634}"/>
              </a:ext>
            </a:extLst>
          </p:cNvPr>
          <p:cNvSpPr/>
          <p:nvPr/>
        </p:nvSpPr>
        <p:spPr>
          <a:xfrm>
            <a:off x="3720257" y="3707456"/>
            <a:ext cx="1439694" cy="402894"/>
          </a:xfrm>
          <a:prstGeom prst="rightArrow">
            <a:avLst/>
          </a:prstGeom>
          <a:solidFill>
            <a:schemeClr val="tx1">
              <a:lumMod val="95000"/>
              <a:lumOff val="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43F8ECD-350D-F3D8-FA95-06EF76A199D5}"/>
              </a:ext>
            </a:extLst>
          </p:cNvPr>
          <p:cNvSpPr/>
          <p:nvPr/>
        </p:nvSpPr>
        <p:spPr>
          <a:xfrm rot="19358140">
            <a:off x="3565184" y="4646560"/>
            <a:ext cx="1439694" cy="402894"/>
          </a:xfrm>
          <a:prstGeom prst="rightArrow">
            <a:avLst/>
          </a:prstGeom>
          <a:solidFill>
            <a:schemeClr val="tx1">
              <a:lumMod val="95000"/>
              <a:lumOff val="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5A38535-EE05-29F1-F260-7BEAA067983A}"/>
              </a:ext>
            </a:extLst>
          </p:cNvPr>
          <p:cNvSpPr/>
          <p:nvPr/>
        </p:nvSpPr>
        <p:spPr>
          <a:xfrm>
            <a:off x="1653702" y="2122218"/>
            <a:ext cx="1605059" cy="1094234"/>
          </a:xfrm>
          <a:prstGeom prst="roundRect">
            <a:avLst/>
          </a:prstGeom>
          <a:solidFill>
            <a:schemeClr val="tx1">
              <a:lumMod val="95000"/>
              <a:lumOff val="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VQA</a:t>
            </a:r>
          </a:p>
        </p:txBody>
      </p:sp>
      <p:sp>
        <p:nvSpPr>
          <p:cNvPr id="34" name="Rectangle: Rounded Corners 33">
            <a:extLst>
              <a:ext uri="{FF2B5EF4-FFF2-40B4-BE49-F238E27FC236}">
                <a16:creationId xmlns:a16="http://schemas.microsoft.com/office/drawing/2014/main" id="{71A306E1-2935-8DDF-0853-33FE56ACC359}"/>
              </a:ext>
            </a:extLst>
          </p:cNvPr>
          <p:cNvSpPr/>
          <p:nvPr/>
        </p:nvSpPr>
        <p:spPr>
          <a:xfrm>
            <a:off x="1653703" y="3341515"/>
            <a:ext cx="1605059" cy="1094234"/>
          </a:xfrm>
          <a:prstGeom prst="roundRect">
            <a:avLst/>
          </a:prstGeom>
          <a:solidFill>
            <a:schemeClr val="tx1">
              <a:lumMod val="95000"/>
              <a:lumOff val="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Captioning</a:t>
            </a:r>
          </a:p>
        </p:txBody>
      </p:sp>
      <p:sp>
        <p:nvSpPr>
          <p:cNvPr id="35" name="Rectangle: Rounded Corners 34">
            <a:extLst>
              <a:ext uri="{FF2B5EF4-FFF2-40B4-BE49-F238E27FC236}">
                <a16:creationId xmlns:a16="http://schemas.microsoft.com/office/drawing/2014/main" id="{99D49F88-5976-3D25-DEBE-D512098D287E}"/>
              </a:ext>
            </a:extLst>
          </p:cNvPr>
          <p:cNvSpPr/>
          <p:nvPr/>
        </p:nvSpPr>
        <p:spPr>
          <a:xfrm>
            <a:off x="1653703" y="4632631"/>
            <a:ext cx="1605059" cy="1094234"/>
          </a:xfrm>
          <a:prstGeom prst="roundRect">
            <a:avLst/>
          </a:prstGeom>
          <a:solidFill>
            <a:schemeClr val="tx1">
              <a:lumMod val="95000"/>
              <a:lumOff val="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OCR</a:t>
            </a:r>
          </a:p>
        </p:txBody>
      </p:sp>
      <p:sp>
        <p:nvSpPr>
          <p:cNvPr id="38" name="Rectangle: Rounded Corners 37">
            <a:extLst>
              <a:ext uri="{FF2B5EF4-FFF2-40B4-BE49-F238E27FC236}">
                <a16:creationId xmlns:a16="http://schemas.microsoft.com/office/drawing/2014/main" id="{222B3BDA-A5C7-E154-6B07-FA2B466A6DBE}"/>
              </a:ext>
            </a:extLst>
          </p:cNvPr>
          <p:cNvSpPr/>
          <p:nvPr/>
        </p:nvSpPr>
        <p:spPr>
          <a:xfrm>
            <a:off x="8365788" y="1690688"/>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VQA Results</a:t>
            </a:r>
          </a:p>
        </p:txBody>
      </p:sp>
      <p:sp>
        <p:nvSpPr>
          <p:cNvPr id="39" name="Rectangle: Rounded Corners 38">
            <a:extLst>
              <a:ext uri="{FF2B5EF4-FFF2-40B4-BE49-F238E27FC236}">
                <a16:creationId xmlns:a16="http://schemas.microsoft.com/office/drawing/2014/main" id="{74C6FD88-45AF-99C9-F44C-13E343B2D165}"/>
              </a:ext>
            </a:extLst>
          </p:cNvPr>
          <p:cNvSpPr/>
          <p:nvPr/>
        </p:nvSpPr>
        <p:spPr>
          <a:xfrm>
            <a:off x="8446858" y="3315981"/>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Captioning</a:t>
            </a:r>
          </a:p>
          <a:p>
            <a:pPr algn="ctr"/>
            <a:r>
              <a:rPr lang="en-US" dirty="0">
                <a:solidFill>
                  <a:schemeClr val="tx1"/>
                </a:solidFill>
              </a:rPr>
              <a:t>Results</a:t>
            </a:r>
          </a:p>
        </p:txBody>
      </p:sp>
      <p:sp>
        <p:nvSpPr>
          <p:cNvPr id="40" name="Rectangle: Rounded Corners 39">
            <a:extLst>
              <a:ext uri="{FF2B5EF4-FFF2-40B4-BE49-F238E27FC236}">
                <a16:creationId xmlns:a16="http://schemas.microsoft.com/office/drawing/2014/main" id="{1585D938-2AB8-62E2-D50F-817AD3834999}"/>
              </a:ext>
            </a:extLst>
          </p:cNvPr>
          <p:cNvSpPr/>
          <p:nvPr/>
        </p:nvSpPr>
        <p:spPr>
          <a:xfrm>
            <a:off x="8466315" y="4742217"/>
            <a:ext cx="1517513" cy="1094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OCR Results</a:t>
            </a:r>
          </a:p>
        </p:txBody>
      </p:sp>
      <p:sp>
        <p:nvSpPr>
          <p:cNvPr id="9" name="Content Placeholder 2">
            <a:extLst>
              <a:ext uri="{FF2B5EF4-FFF2-40B4-BE49-F238E27FC236}">
                <a16:creationId xmlns:a16="http://schemas.microsoft.com/office/drawing/2014/main" id="{E1039313-A3A5-772E-C3AF-38F8341F3EF3}"/>
              </a:ext>
            </a:extLst>
          </p:cNvPr>
          <p:cNvSpPr txBox="1">
            <a:spLocks/>
          </p:cNvSpPr>
          <p:nvPr/>
        </p:nvSpPr>
        <p:spPr>
          <a:xfrm>
            <a:off x="1275946" y="6076703"/>
            <a:ext cx="10515600" cy="5441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a:t>
            </a:r>
            <a:r>
              <a:rPr lang="en-US" sz="3600" i="1" dirty="0"/>
              <a:t>a universal interface for a general-purpose assistant”</a:t>
            </a:r>
            <a:endParaRPr lang="en-US" i="1" dirty="0"/>
          </a:p>
        </p:txBody>
      </p:sp>
    </p:spTree>
    <p:extLst>
      <p:ext uri="{BB962C8B-B14F-4D97-AF65-F5344CB8AC3E}">
        <p14:creationId xmlns:p14="http://schemas.microsoft.com/office/powerpoint/2010/main" val="4007651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4A8-AC84-E489-6305-DE4818F53ADE}"/>
              </a:ext>
            </a:extLst>
          </p:cNvPr>
          <p:cNvSpPr>
            <a:spLocks noGrp="1"/>
          </p:cNvSpPr>
          <p:nvPr>
            <p:ph type="title"/>
          </p:nvPr>
        </p:nvSpPr>
        <p:spPr/>
        <p:txBody>
          <a:bodyPr/>
          <a:lstStyle/>
          <a:p>
            <a:r>
              <a:rPr lang="en-US" dirty="0"/>
              <a:t>Introduction</a:t>
            </a:r>
          </a:p>
        </p:txBody>
      </p:sp>
      <p:sp>
        <p:nvSpPr>
          <p:cNvPr id="8" name="Content Placeholder 7">
            <a:extLst>
              <a:ext uri="{FF2B5EF4-FFF2-40B4-BE49-F238E27FC236}">
                <a16:creationId xmlns:a16="http://schemas.microsoft.com/office/drawing/2014/main" id="{5808F6AB-5F26-06A6-F8A9-CC0DD28A134F}"/>
              </a:ext>
            </a:extLst>
          </p:cNvPr>
          <p:cNvSpPr>
            <a:spLocks noGrp="1"/>
          </p:cNvSpPr>
          <p:nvPr>
            <p:ph idx="1"/>
          </p:nvPr>
        </p:nvSpPr>
        <p:spPr>
          <a:xfrm>
            <a:off x="838200" y="1440614"/>
            <a:ext cx="10515600" cy="4351338"/>
          </a:xfrm>
        </p:spPr>
        <p:txBody>
          <a:bodyPr/>
          <a:lstStyle/>
          <a:p>
            <a:r>
              <a:rPr lang="en-US" sz="2400" b="1" i="0" u="sng" dirty="0">
                <a:solidFill>
                  <a:srgbClr val="242424"/>
                </a:solidFill>
                <a:effectLst/>
                <a:highlight>
                  <a:srgbClr val="FFFFFF"/>
                </a:highlight>
                <a:latin typeface="source-serif-pro"/>
              </a:rPr>
              <a:t>Instruction tuning</a:t>
            </a:r>
            <a:r>
              <a:rPr lang="en-US" sz="2400" b="1"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source-serif-pro"/>
              </a:rPr>
              <a:t>– specialized form of fine-tuning in which a model is trained using pairs of input-output instructions, enabling it to learn specific tasks guided by these instructions [1]</a:t>
            </a:r>
          </a:p>
          <a:p>
            <a:pPr lvl="1"/>
            <a:r>
              <a:rPr lang="en-US" sz="2000" b="0" i="0" dirty="0">
                <a:solidFill>
                  <a:srgbClr val="242424"/>
                </a:solidFill>
                <a:effectLst/>
                <a:highlight>
                  <a:srgbClr val="FFFFFF"/>
                </a:highlight>
                <a:latin typeface="source-serif-pro"/>
              </a:rPr>
              <a:t>Vicuna </a:t>
            </a:r>
          </a:p>
          <a:p>
            <a:pPr lvl="1"/>
            <a:r>
              <a:rPr lang="en-US" sz="2000" dirty="0">
                <a:solidFill>
                  <a:srgbClr val="242424"/>
                </a:solidFill>
                <a:highlight>
                  <a:srgbClr val="FFFFFF"/>
                </a:highlight>
                <a:latin typeface="source-serif-pro"/>
              </a:rPr>
              <a:t>Alpaca</a:t>
            </a:r>
          </a:p>
          <a:p>
            <a:pPr lvl="1"/>
            <a:r>
              <a:rPr lang="en-US" sz="2000" b="0" i="0" dirty="0">
                <a:solidFill>
                  <a:srgbClr val="242424"/>
                </a:solidFill>
                <a:effectLst/>
                <a:highlight>
                  <a:srgbClr val="FFFFFF"/>
                </a:highlight>
                <a:latin typeface="source-serif-pro"/>
              </a:rPr>
              <a:t>ChatGPT</a:t>
            </a:r>
          </a:p>
          <a:p>
            <a:r>
              <a:rPr lang="en-US" sz="2400" b="1" u="sng" dirty="0">
                <a:solidFill>
                  <a:srgbClr val="242424"/>
                </a:solidFill>
                <a:highlight>
                  <a:srgbClr val="FFFFFF"/>
                </a:highlight>
                <a:latin typeface="source-serif-pro"/>
              </a:rPr>
              <a:t>Vision Language Models</a:t>
            </a:r>
            <a:r>
              <a:rPr lang="en-US" sz="2400" b="1" dirty="0">
                <a:solidFill>
                  <a:srgbClr val="242424"/>
                </a:solidFill>
                <a:highlight>
                  <a:srgbClr val="FFFFFF"/>
                </a:highlight>
                <a:latin typeface="source-serif-pro"/>
              </a:rPr>
              <a:t> </a:t>
            </a:r>
            <a:r>
              <a:rPr lang="en-US" sz="2400" dirty="0">
                <a:solidFill>
                  <a:srgbClr val="242424"/>
                </a:solidFill>
                <a:highlight>
                  <a:srgbClr val="FFFFFF"/>
                </a:highlight>
                <a:latin typeface="source-serif-pro"/>
              </a:rPr>
              <a:t>(VLM) – a model with the </a:t>
            </a:r>
            <a:r>
              <a:rPr lang="en-US" sz="2400" b="0" i="0" dirty="0">
                <a:solidFill>
                  <a:srgbClr val="111827"/>
                </a:solidFill>
                <a:effectLst/>
                <a:highlight>
                  <a:srgbClr val="FFFFFF"/>
                </a:highlight>
                <a:latin typeface="Charter"/>
              </a:rPr>
              <a:t>ability to process both images (vision) and natural language text (language) [2]</a:t>
            </a:r>
            <a:endParaRPr lang="en-US" sz="2400" b="0" i="0" dirty="0">
              <a:solidFill>
                <a:srgbClr val="242424"/>
              </a:solidFill>
              <a:effectLst/>
              <a:highlight>
                <a:srgbClr val="FFFFFF"/>
              </a:highlight>
              <a:latin typeface="source-serif-pro"/>
            </a:endParaRPr>
          </a:p>
          <a:p>
            <a:endParaRPr lang="en-US" dirty="0"/>
          </a:p>
        </p:txBody>
      </p:sp>
      <p:pic>
        <p:nvPicPr>
          <p:cNvPr id="10" name="Picture 9">
            <a:extLst>
              <a:ext uri="{FF2B5EF4-FFF2-40B4-BE49-F238E27FC236}">
                <a16:creationId xmlns:a16="http://schemas.microsoft.com/office/drawing/2014/main" id="{6D958F1A-819D-01D6-C1B8-1294087C4C2E}"/>
              </a:ext>
            </a:extLst>
          </p:cNvPr>
          <p:cNvPicPr>
            <a:picLocks noChangeAspect="1"/>
          </p:cNvPicPr>
          <p:nvPr/>
        </p:nvPicPr>
        <p:blipFill>
          <a:blip r:embed="rId3"/>
          <a:stretch>
            <a:fillRect/>
          </a:stretch>
        </p:blipFill>
        <p:spPr>
          <a:xfrm>
            <a:off x="2668680" y="4402130"/>
            <a:ext cx="7068707" cy="2090745"/>
          </a:xfrm>
          <a:prstGeom prst="rect">
            <a:avLst/>
          </a:prstGeom>
          <a:ln>
            <a:solidFill>
              <a:schemeClr val="tx1"/>
            </a:solidFill>
          </a:ln>
        </p:spPr>
      </p:pic>
      <p:sp>
        <p:nvSpPr>
          <p:cNvPr id="13" name="TextBox 12">
            <a:extLst>
              <a:ext uri="{FF2B5EF4-FFF2-40B4-BE49-F238E27FC236}">
                <a16:creationId xmlns:a16="http://schemas.microsoft.com/office/drawing/2014/main" id="{74C729B6-9255-8BA8-1792-25702136526A}"/>
              </a:ext>
            </a:extLst>
          </p:cNvPr>
          <p:cNvSpPr txBox="1"/>
          <p:nvPr/>
        </p:nvSpPr>
        <p:spPr>
          <a:xfrm>
            <a:off x="3791356" y="6498109"/>
            <a:ext cx="8162924" cy="369332"/>
          </a:xfrm>
          <a:prstGeom prst="rect">
            <a:avLst/>
          </a:prstGeom>
          <a:noFill/>
        </p:spPr>
        <p:txBody>
          <a:bodyPr wrap="square" rtlCol="0">
            <a:spAutoFit/>
          </a:bodyPr>
          <a:lstStyle/>
          <a:p>
            <a:r>
              <a:rPr lang="en-US" b="0" i="0" dirty="0">
                <a:solidFill>
                  <a:srgbClr val="111827"/>
                </a:solidFill>
                <a:effectLst/>
                <a:highlight>
                  <a:srgbClr val="FFFFFF"/>
                </a:highlight>
                <a:latin typeface="Charter"/>
              </a:rPr>
              <a:t>Zero-shot image classification using a VLM[2]</a:t>
            </a:r>
            <a:endParaRPr lang="en-US" dirty="0"/>
          </a:p>
        </p:txBody>
      </p:sp>
    </p:spTree>
    <p:extLst>
      <p:ext uri="{BB962C8B-B14F-4D97-AF65-F5344CB8AC3E}">
        <p14:creationId xmlns:p14="http://schemas.microsoft.com/office/powerpoint/2010/main" val="62813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C4E5-32FF-F77B-7FAC-162CAD2C5EB3}"/>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E7380E51-9598-34EB-08B0-BF497120A31A}"/>
              </a:ext>
            </a:extLst>
          </p:cNvPr>
          <p:cNvSpPr>
            <a:spLocks noGrp="1"/>
          </p:cNvSpPr>
          <p:nvPr>
            <p:ph idx="1"/>
          </p:nvPr>
        </p:nvSpPr>
        <p:spPr>
          <a:xfrm>
            <a:off x="838200" y="1825625"/>
            <a:ext cx="10829544" cy="4351338"/>
          </a:xfrm>
        </p:spPr>
        <p:txBody>
          <a:bodyPr>
            <a:normAutofit lnSpcReduction="10000"/>
          </a:bodyPr>
          <a:lstStyle/>
          <a:p>
            <a:r>
              <a:rPr lang="en-US" dirty="0"/>
              <a:t>Multimodal instruction-following data</a:t>
            </a:r>
          </a:p>
          <a:p>
            <a:pPr lvl="1"/>
            <a:r>
              <a:rPr lang="en-US" dirty="0"/>
              <a:t>Pipeline to convert image-text pairs into instruction following format</a:t>
            </a:r>
          </a:p>
          <a:p>
            <a:r>
              <a:rPr lang="en-US" dirty="0"/>
              <a:t>Large multimodal models</a:t>
            </a:r>
          </a:p>
          <a:p>
            <a:pPr lvl="1"/>
            <a:r>
              <a:rPr lang="en-US" dirty="0"/>
              <a:t>Connect CLIP (image encoder)</a:t>
            </a:r>
          </a:p>
          <a:p>
            <a:pPr lvl="1"/>
            <a:r>
              <a:rPr lang="en-US" dirty="0"/>
              <a:t>Vicuna (language decoder)</a:t>
            </a:r>
          </a:p>
          <a:p>
            <a:r>
              <a:rPr lang="en-US" dirty="0"/>
              <a:t>Multimodal instruction-following benchmark</a:t>
            </a:r>
          </a:p>
          <a:p>
            <a:pPr lvl="1"/>
            <a:r>
              <a:rPr lang="en-US" dirty="0" err="1"/>
              <a:t>LLaVA</a:t>
            </a:r>
            <a:r>
              <a:rPr lang="en-US" dirty="0"/>
              <a:t> Bench:</a:t>
            </a:r>
          </a:p>
          <a:p>
            <a:pPr lvl="2"/>
            <a:r>
              <a:rPr lang="en-US" dirty="0"/>
              <a:t>Paired images</a:t>
            </a:r>
          </a:p>
          <a:p>
            <a:pPr lvl="2"/>
            <a:r>
              <a:rPr lang="en-US" dirty="0"/>
              <a:t>Instructions</a:t>
            </a:r>
          </a:p>
          <a:p>
            <a:pPr lvl="2"/>
            <a:r>
              <a:rPr lang="en-US" dirty="0"/>
              <a:t>Detailed annotations</a:t>
            </a:r>
          </a:p>
          <a:p>
            <a:r>
              <a:rPr lang="en-US" dirty="0"/>
              <a:t>Open-source code</a:t>
            </a:r>
          </a:p>
        </p:txBody>
      </p:sp>
      <p:grpSp>
        <p:nvGrpSpPr>
          <p:cNvPr id="6" name="Group 5">
            <a:extLst>
              <a:ext uri="{FF2B5EF4-FFF2-40B4-BE49-F238E27FC236}">
                <a16:creationId xmlns:a16="http://schemas.microsoft.com/office/drawing/2014/main" id="{0ADB6EB8-DFFA-6702-E6D4-F05A612077FC}"/>
              </a:ext>
            </a:extLst>
          </p:cNvPr>
          <p:cNvGrpSpPr/>
          <p:nvPr/>
        </p:nvGrpSpPr>
        <p:grpSpPr>
          <a:xfrm>
            <a:off x="5803899" y="3093396"/>
            <a:ext cx="2765897" cy="671208"/>
            <a:chOff x="5791199" y="3317132"/>
            <a:chExt cx="2765897" cy="671208"/>
          </a:xfrm>
        </p:grpSpPr>
        <p:sp>
          <p:nvSpPr>
            <p:cNvPr id="4" name="Left Brace 3">
              <a:extLst>
                <a:ext uri="{FF2B5EF4-FFF2-40B4-BE49-F238E27FC236}">
                  <a16:creationId xmlns:a16="http://schemas.microsoft.com/office/drawing/2014/main" id="{A8FC834F-34A3-8994-61A2-6D888AADE2C9}"/>
                </a:ext>
              </a:extLst>
            </p:cNvPr>
            <p:cNvSpPr/>
            <p:nvPr/>
          </p:nvSpPr>
          <p:spPr>
            <a:xfrm rot="10800000">
              <a:off x="5791199" y="3317132"/>
              <a:ext cx="304800" cy="67120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4CFC5CC-7517-32B5-00C6-168D6A1DDBFD}"/>
                </a:ext>
              </a:extLst>
            </p:cNvPr>
            <p:cNvSpPr txBox="1"/>
            <p:nvPr/>
          </p:nvSpPr>
          <p:spPr>
            <a:xfrm>
              <a:off x="6095999" y="3468070"/>
              <a:ext cx="2461097" cy="369332"/>
            </a:xfrm>
            <a:prstGeom prst="rect">
              <a:avLst/>
            </a:prstGeom>
            <a:noFill/>
          </p:spPr>
          <p:txBody>
            <a:bodyPr wrap="square" rtlCol="0">
              <a:spAutoFit/>
            </a:bodyPr>
            <a:lstStyle/>
            <a:p>
              <a:r>
                <a:rPr lang="en-US" dirty="0"/>
                <a:t>Fine-tune end to end</a:t>
              </a:r>
            </a:p>
          </p:txBody>
        </p:sp>
      </p:grpSp>
    </p:spTree>
    <p:extLst>
      <p:ext uri="{BB962C8B-B14F-4D97-AF65-F5344CB8AC3E}">
        <p14:creationId xmlns:p14="http://schemas.microsoft.com/office/powerpoint/2010/main" val="407231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3319-41CA-173F-F2F0-73B6DBED1B12}"/>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7904B66E-4FB7-A9CC-40C2-8E3B39A573F5}"/>
              </a:ext>
            </a:extLst>
          </p:cNvPr>
          <p:cNvSpPr>
            <a:spLocks noGrp="1"/>
          </p:cNvSpPr>
          <p:nvPr>
            <p:ph idx="1"/>
          </p:nvPr>
        </p:nvSpPr>
        <p:spPr>
          <a:xfrm>
            <a:off x="419100" y="1690688"/>
            <a:ext cx="11353800" cy="4351338"/>
          </a:xfrm>
        </p:spPr>
        <p:txBody>
          <a:bodyPr/>
          <a:lstStyle/>
          <a:p>
            <a:r>
              <a:rPr lang="en-US" dirty="0"/>
              <a:t>Multimodal Instruction-following Agents (computer vision)</a:t>
            </a:r>
          </a:p>
          <a:p>
            <a:pPr marL="971550" lvl="1" indent="-514350">
              <a:buAutoNum type="romanLcParenBoth"/>
            </a:pPr>
            <a:r>
              <a:rPr lang="en-US" dirty="0"/>
              <a:t>End-to-end trained models – models designed for specific task such as image editing</a:t>
            </a:r>
          </a:p>
          <a:p>
            <a:pPr marL="971550" lvl="1" indent="-514350">
              <a:buAutoNum type="romanLcParenBoth"/>
            </a:pPr>
            <a:r>
              <a:rPr lang="en-US" dirty="0"/>
              <a:t>Coordinated system models – different models handle different task</a:t>
            </a:r>
          </a:p>
          <a:p>
            <a:r>
              <a:rPr lang="en-US" dirty="0"/>
              <a:t>Instruction Tuning (Natural Language Processing)</a:t>
            </a:r>
          </a:p>
          <a:p>
            <a:pPr lvl="1"/>
            <a:r>
              <a:rPr lang="en-US" dirty="0"/>
              <a:t>BLIP – Show promise in generalization but not tuned for human instruction</a:t>
            </a:r>
          </a:p>
          <a:p>
            <a:pPr lvl="1"/>
            <a:r>
              <a:rPr lang="en-US" dirty="0"/>
              <a:t>Flamingo – Show promise in generalization but not tuned for human instruction</a:t>
            </a:r>
          </a:p>
        </p:txBody>
      </p:sp>
    </p:spTree>
    <p:extLst>
      <p:ext uri="{BB962C8B-B14F-4D97-AF65-F5344CB8AC3E}">
        <p14:creationId xmlns:p14="http://schemas.microsoft.com/office/powerpoint/2010/main" val="107409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Naïve Expansion – Data Generation</a:t>
            </a:r>
          </a:p>
        </p:txBody>
      </p:sp>
      <p:grpSp>
        <p:nvGrpSpPr>
          <p:cNvPr id="20" name="Group 19">
            <a:extLst>
              <a:ext uri="{FF2B5EF4-FFF2-40B4-BE49-F238E27FC236}">
                <a16:creationId xmlns:a16="http://schemas.microsoft.com/office/drawing/2014/main" id="{D64FDC21-DF43-AF8A-25A7-6EFAB139E849}"/>
              </a:ext>
            </a:extLst>
          </p:cNvPr>
          <p:cNvGrpSpPr/>
          <p:nvPr/>
        </p:nvGrpSpPr>
        <p:grpSpPr>
          <a:xfrm>
            <a:off x="838200" y="1690687"/>
            <a:ext cx="7139600" cy="3490077"/>
            <a:chOff x="962025" y="2670459"/>
            <a:chExt cx="4961808" cy="2475349"/>
          </a:xfrm>
        </p:grpSpPr>
        <p:sp>
          <p:nvSpPr>
            <p:cNvPr id="6" name="Rectangle: Rounded Corners 5">
              <a:extLst>
                <a:ext uri="{FF2B5EF4-FFF2-40B4-BE49-F238E27FC236}">
                  <a16:creationId xmlns:a16="http://schemas.microsoft.com/office/drawing/2014/main" id="{EB9FD841-9AC2-2A45-1C87-368012494C1F}"/>
                </a:ext>
              </a:extLst>
            </p:cNvPr>
            <p:cNvSpPr/>
            <p:nvPr/>
          </p:nvSpPr>
          <p:spPr>
            <a:xfrm>
              <a:off x="1285875" y="2670459"/>
              <a:ext cx="1285875" cy="1171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COCO</a:t>
              </a:r>
            </a:p>
          </p:txBody>
        </p:sp>
        <p:sp>
          <p:nvSpPr>
            <p:cNvPr id="7" name="Arrow: Right 6">
              <a:extLst>
                <a:ext uri="{FF2B5EF4-FFF2-40B4-BE49-F238E27FC236}">
                  <a16:creationId xmlns:a16="http://schemas.microsoft.com/office/drawing/2014/main" id="{53B11AE5-7098-7898-ACCC-ACE0177763A3}"/>
                </a:ext>
              </a:extLst>
            </p:cNvPr>
            <p:cNvSpPr/>
            <p:nvPr/>
          </p:nvSpPr>
          <p:spPr>
            <a:xfrm>
              <a:off x="2667000" y="3094321"/>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9BF26EF-523B-9CDF-1670-2BD00DEB2D84}"/>
                </a:ext>
              </a:extLst>
            </p:cNvPr>
            <p:cNvSpPr/>
            <p:nvPr/>
          </p:nvSpPr>
          <p:spPr>
            <a:xfrm>
              <a:off x="3666887" y="2670459"/>
              <a:ext cx="1285875" cy="1171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GPT-4</a:t>
              </a:r>
            </a:p>
          </p:txBody>
        </p:sp>
        <p:sp>
          <p:nvSpPr>
            <p:cNvPr id="9" name="TextBox 8">
              <a:extLst>
                <a:ext uri="{FF2B5EF4-FFF2-40B4-BE49-F238E27FC236}">
                  <a16:creationId xmlns:a16="http://schemas.microsoft.com/office/drawing/2014/main" id="{A9055464-053F-80DB-80B1-5B12B5EFE1C2}"/>
                </a:ext>
              </a:extLst>
            </p:cNvPr>
            <p:cNvSpPr txBox="1"/>
            <p:nvPr/>
          </p:nvSpPr>
          <p:spPr>
            <a:xfrm>
              <a:off x="962025" y="4294471"/>
              <a:ext cx="2257425" cy="851337"/>
            </a:xfrm>
            <a:prstGeom prst="rect">
              <a:avLst/>
            </a:prstGeom>
            <a:noFill/>
          </p:spPr>
          <p:txBody>
            <a:bodyPr wrap="square" rtlCol="0">
              <a:spAutoFit/>
            </a:bodyPr>
            <a:lstStyle/>
            <a:p>
              <a:r>
                <a:rPr lang="en-US" dirty="0"/>
                <a:t>Image-Caption Dataset</a:t>
              </a:r>
              <a:br>
                <a:rPr lang="en-US" dirty="0"/>
              </a:br>
              <a:r>
                <a:rPr lang="en-US" i="1" dirty="0"/>
                <a:t>Note:</a:t>
              </a:r>
              <a:br>
                <a:rPr lang="en-US" dirty="0"/>
              </a:br>
              <a:r>
                <a:rPr lang="en-US" i="1" dirty="0"/>
                <a:t>Includes bounding box coordinates for objects</a:t>
              </a:r>
            </a:p>
          </p:txBody>
        </p:sp>
        <p:sp>
          <p:nvSpPr>
            <p:cNvPr id="10" name="Left Brace 9">
              <a:extLst>
                <a:ext uri="{FF2B5EF4-FFF2-40B4-BE49-F238E27FC236}">
                  <a16:creationId xmlns:a16="http://schemas.microsoft.com/office/drawing/2014/main" id="{047FDE40-1B3E-2130-07D1-E24F15B84F9D}"/>
                </a:ext>
              </a:extLst>
            </p:cNvPr>
            <p:cNvSpPr/>
            <p:nvPr/>
          </p:nvSpPr>
          <p:spPr>
            <a:xfrm rot="16200000">
              <a:off x="1795462" y="3482465"/>
              <a:ext cx="266700" cy="117157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row: Right 11">
              <a:extLst>
                <a:ext uri="{FF2B5EF4-FFF2-40B4-BE49-F238E27FC236}">
                  <a16:creationId xmlns:a16="http://schemas.microsoft.com/office/drawing/2014/main" id="{5855600A-6384-65FE-F5C6-A78DB08AD9CA}"/>
                </a:ext>
              </a:extLst>
            </p:cNvPr>
            <p:cNvSpPr/>
            <p:nvPr/>
          </p:nvSpPr>
          <p:spPr>
            <a:xfrm rot="16200000">
              <a:off x="3871674" y="4230754"/>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F0CA5A9B-03FA-F826-6ED4-43A86869C234}"/>
                </a:ext>
              </a:extLst>
            </p:cNvPr>
            <p:cNvSpPr/>
            <p:nvPr/>
          </p:nvSpPr>
          <p:spPr>
            <a:xfrm>
              <a:off x="5047533" y="3094321"/>
              <a:ext cx="876300" cy="32385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5" name="Rectangle: Rounded Corners 4">
            <a:extLst>
              <a:ext uri="{FF2B5EF4-FFF2-40B4-BE49-F238E27FC236}">
                <a16:creationId xmlns:a16="http://schemas.microsoft.com/office/drawing/2014/main" id="{A30A162E-133B-2F30-41C5-B29A4053123C}"/>
              </a:ext>
            </a:extLst>
          </p:cNvPr>
          <p:cNvSpPr/>
          <p:nvPr/>
        </p:nvSpPr>
        <p:spPr>
          <a:xfrm>
            <a:off x="8070318" y="1940706"/>
            <a:ext cx="2959632" cy="804206"/>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5F60202-C9FB-2614-EC12-E560EA01F62B}"/>
              </a:ext>
            </a:extLst>
          </p:cNvPr>
          <p:cNvSpPr txBox="1"/>
          <p:nvPr/>
        </p:nvSpPr>
        <p:spPr>
          <a:xfrm>
            <a:off x="8270160" y="2068122"/>
            <a:ext cx="3283482" cy="646331"/>
          </a:xfrm>
          <a:prstGeom prst="rect">
            <a:avLst/>
          </a:prstGeom>
          <a:noFill/>
        </p:spPr>
        <p:txBody>
          <a:bodyPr wrap="square" rtlCol="0">
            <a:spAutoFit/>
          </a:bodyPr>
          <a:lstStyle/>
          <a:p>
            <a:r>
              <a:rPr lang="en-US" i="1" dirty="0"/>
              <a:t>Human: </a:t>
            </a:r>
            <a:r>
              <a:rPr lang="en-US" dirty="0"/>
              <a:t>Question, Image</a:t>
            </a:r>
          </a:p>
          <a:p>
            <a:r>
              <a:rPr lang="en-US" i="1" dirty="0"/>
              <a:t>Assistant: </a:t>
            </a:r>
            <a:r>
              <a:rPr lang="en-US" dirty="0"/>
              <a:t>Caption</a:t>
            </a:r>
          </a:p>
        </p:txBody>
      </p:sp>
      <p:sp>
        <p:nvSpPr>
          <p:cNvPr id="17" name="Rectangle 16">
            <a:extLst>
              <a:ext uri="{FF2B5EF4-FFF2-40B4-BE49-F238E27FC236}">
                <a16:creationId xmlns:a16="http://schemas.microsoft.com/office/drawing/2014/main" id="{D6AFCF5E-9C6C-578C-3B06-C82A158B613E}"/>
              </a:ext>
            </a:extLst>
          </p:cNvPr>
          <p:cNvSpPr/>
          <p:nvPr/>
        </p:nvSpPr>
        <p:spPr>
          <a:xfrm>
            <a:off x="8270160" y="4850108"/>
            <a:ext cx="3479880" cy="118993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TextBox 20">
            <a:extLst>
              <a:ext uri="{FF2B5EF4-FFF2-40B4-BE49-F238E27FC236}">
                <a16:creationId xmlns:a16="http://schemas.microsoft.com/office/drawing/2014/main" id="{DAADE551-276D-4275-B1F3-5F6CBFECEA80}"/>
              </a:ext>
            </a:extLst>
          </p:cNvPr>
          <p:cNvSpPr txBox="1"/>
          <p:nvPr/>
        </p:nvSpPr>
        <p:spPr>
          <a:xfrm>
            <a:off x="8270160" y="4870932"/>
            <a:ext cx="3479880" cy="1200329"/>
          </a:xfrm>
          <a:prstGeom prst="rect">
            <a:avLst/>
          </a:prstGeom>
          <a:noFill/>
        </p:spPr>
        <p:txBody>
          <a:bodyPr wrap="square" rtlCol="0">
            <a:spAutoFit/>
          </a:bodyPr>
          <a:lstStyle/>
          <a:p>
            <a:r>
              <a:rPr lang="en-US" b="1" dirty="0">
                <a:solidFill>
                  <a:srgbClr val="00B050"/>
                </a:solidFill>
              </a:rPr>
              <a:t>Pro</a:t>
            </a:r>
            <a:r>
              <a:rPr lang="en-US" dirty="0"/>
              <a:t>: Cheap to Construct</a:t>
            </a:r>
          </a:p>
          <a:p>
            <a:r>
              <a:rPr lang="en-US" b="1" dirty="0">
                <a:solidFill>
                  <a:srgbClr val="FF0000"/>
                </a:solidFill>
              </a:rPr>
              <a:t>Con</a:t>
            </a:r>
            <a:r>
              <a:rPr lang="en-US" dirty="0"/>
              <a:t>: Lack diversity</a:t>
            </a:r>
          </a:p>
          <a:p>
            <a:r>
              <a:rPr lang="en-US" b="1" dirty="0">
                <a:solidFill>
                  <a:srgbClr val="FF0000"/>
                </a:solidFill>
              </a:rPr>
              <a:t>Con</a:t>
            </a:r>
            <a:r>
              <a:rPr lang="en-US" dirty="0"/>
              <a:t>: Lack in-depth reasoning (in both instruction and responses)</a:t>
            </a:r>
          </a:p>
        </p:txBody>
      </p:sp>
      <p:pic>
        <p:nvPicPr>
          <p:cNvPr id="23" name="Picture 22">
            <a:extLst>
              <a:ext uri="{FF2B5EF4-FFF2-40B4-BE49-F238E27FC236}">
                <a16:creationId xmlns:a16="http://schemas.microsoft.com/office/drawing/2014/main" id="{12D80687-57BB-15CE-B0E6-A48DD295876D}"/>
              </a:ext>
            </a:extLst>
          </p:cNvPr>
          <p:cNvPicPr>
            <a:picLocks noChangeAspect="1"/>
          </p:cNvPicPr>
          <p:nvPr/>
        </p:nvPicPr>
        <p:blipFill>
          <a:blip r:embed="rId3"/>
          <a:stretch>
            <a:fillRect/>
          </a:stretch>
        </p:blipFill>
        <p:spPr>
          <a:xfrm>
            <a:off x="3693241" y="4821457"/>
            <a:ext cx="4117608" cy="1763703"/>
          </a:xfrm>
          <a:prstGeom prst="rect">
            <a:avLst/>
          </a:prstGeom>
        </p:spPr>
      </p:pic>
      <p:sp>
        <p:nvSpPr>
          <p:cNvPr id="3" name="TextBox 2">
            <a:extLst>
              <a:ext uri="{FF2B5EF4-FFF2-40B4-BE49-F238E27FC236}">
                <a16:creationId xmlns:a16="http://schemas.microsoft.com/office/drawing/2014/main" id="{015D3E88-48EA-F3B3-8A74-63CD70C6C56D}"/>
              </a:ext>
            </a:extLst>
          </p:cNvPr>
          <p:cNvSpPr txBox="1"/>
          <p:nvPr/>
        </p:nvSpPr>
        <p:spPr>
          <a:xfrm>
            <a:off x="7977800" y="1550549"/>
            <a:ext cx="3479880" cy="369332"/>
          </a:xfrm>
          <a:prstGeom prst="rect">
            <a:avLst/>
          </a:prstGeom>
          <a:noFill/>
        </p:spPr>
        <p:txBody>
          <a:bodyPr wrap="square" rtlCol="0">
            <a:spAutoFit/>
          </a:bodyPr>
          <a:lstStyle/>
          <a:p>
            <a:r>
              <a:rPr lang="en-US" b="1" u="sng" dirty="0"/>
              <a:t>Instruction Following Version</a:t>
            </a:r>
          </a:p>
        </p:txBody>
      </p:sp>
    </p:spTree>
    <p:extLst>
      <p:ext uri="{BB962C8B-B14F-4D97-AF65-F5344CB8AC3E}">
        <p14:creationId xmlns:p14="http://schemas.microsoft.com/office/powerpoint/2010/main" val="12555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AA0A-6B4A-DD5D-F123-5EBC2D06E498}"/>
              </a:ext>
            </a:extLst>
          </p:cNvPr>
          <p:cNvSpPr>
            <a:spLocks noGrp="1"/>
          </p:cNvSpPr>
          <p:nvPr>
            <p:ph type="title"/>
          </p:nvPr>
        </p:nvSpPr>
        <p:spPr>
          <a:xfrm>
            <a:off x="406400" y="374751"/>
            <a:ext cx="10515600" cy="1325563"/>
          </a:xfrm>
        </p:spPr>
        <p:txBody>
          <a:bodyPr/>
          <a:lstStyle/>
          <a:p>
            <a:r>
              <a:rPr lang="en-US" dirty="0"/>
              <a:t>Issue Mitigation</a:t>
            </a:r>
          </a:p>
        </p:txBody>
      </p:sp>
      <p:sp>
        <p:nvSpPr>
          <p:cNvPr id="3" name="Content Placeholder 2">
            <a:extLst>
              <a:ext uri="{FF2B5EF4-FFF2-40B4-BE49-F238E27FC236}">
                <a16:creationId xmlns:a16="http://schemas.microsoft.com/office/drawing/2014/main" id="{649AAC6C-DB4D-6A8D-69B3-516B4323FF10}"/>
              </a:ext>
            </a:extLst>
          </p:cNvPr>
          <p:cNvSpPr>
            <a:spLocks noGrp="1"/>
          </p:cNvSpPr>
          <p:nvPr>
            <p:ph idx="1"/>
          </p:nvPr>
        </p:nvSpPr>
        <p:spPr>
          <a:xfrm>
            <a:off x="406400" y="1815999"/>
            <a:ext cx="11785600" cy="4351338"/>
          </a:xfrm>
        </p:spPr>
        <p:txBody>
          <a:bodyPr/>
          <a:lstStyle/>
          <a:p>
            <a:r>
              <a:rPr lang="en-US" dirty="0"/>
              <a:t>Leverage </a:t>
            </a:r>
            <a:r>
              <a:rPr lang="en-US" b="1" i="1" dirty="0"/>
              <a:t>language-only</a:t>
            </a:r>
            <a:r>
              <a:rPr lang="en-US" dirty="0"/>
              <a:t> GPT-4 as strong teacher</a:t>
            </a:r>
          </a:p>
          <a:p>
            <a:r>
              <a:rPr lang="en-US" dirty="0"/>
              <a:t>Create instruction-following data involving visual content</a:t>
            </a:r>
          </a:p>
          <a:p>
            <a:r>
              <a:rPr lang="en-US" dirty="0"/>
              <a:t>Encode image into prompt with two symbolic representations:</a:t>
            </a:r>
          </a:p>
          <a:p>
            <a:pPr marL="457200" lvl="1" indent="0">
              <a:buNone/>
            </a:pPr>
            <a:r>
              <a:rPr lang="en-US" dirty="0"/>
              <a:t>1.) Captions</a:t>
            </a:r>
          </a:p>
          <a:p>
            <a:pPr marL="457200" lvl="1" indent="0">
              <a:buNone/>
            </a:pPr>
            <a:r>
              <a:rPr lang="en-US" dirty="0"/>
              <a:t>2.) Bounding boxes </a:t>
            </a:r>
          </a:p>
          <a:p>
            <a:r>
              <a:rPr lang="en-US" dirty="0"/>
              <a:t>Use COCO images to generate three types of instruction following data:</a:t>
            </a:r>
          </a:p>
          <a:p>
            <a:pPr marL="457200" lvl="1" indent="0">
              <a:buNone/>
            </a:pPr>
            <a:r>
              <a:rPr lang="en-US" dirty="0"/>
              <a:t>1.) Conversation</a:t>
            </a:r>
          </a:p>
          <a:p>
            <a:pPr marL="457200" lvl="1" indent="0">
              <a:buNone/>
            </a:pPr>
            <a:r>
              <a:rPr lang="en-US" dirty="0"/>
              <a:t>2.) Detailed description</a:t>
            </a:r>
          </a:p>
          <a:p>
            <a:pPr marL="457200" lvl="1" indent="0">
              <a:buNone/>
            </a:pPr>
            <a:r>
              <a:rPr lang="en-US" dirty="0"/>
              <a:t>3.) Complex reasoning</a:t>
            </a:r>
          </a:p>
        </p:txBody>
      </p:sp>
    </p:spTree>
    <p:extLst>
      <p:ext uri="{BB962C8B-B14F-4D97-AF65-F5344CB8AC3E}">
        <p14:creationId xmlns:p14="http://schemas.microsoft.com/office/powerpoint/2010/main" val="261695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C625B33F-7917-DAF3-D7E2-0A50E0A3839C}"/>
              </a:ext>
            </a:extLst>
          </p:cNvPr>
          <p:cNvPicPr>
            <a:picLocks noChangeAspect="1"/>
          </p:cNvPicPr>
          <p:nvPr/>
        </p:nvPicPr>
        <p:blipFill>
          <a:blip r:embed="rId3"/>
          <a:stretch>
            <a:fillRect/>
          </a:stretch>
        </p:blipFill>
        <p:spPr>
          <a:xfrm>
            <a:off x="4410695" y="1491575"/>
            <a:ext cx="4812550" cy="1892976"/>
          </a:xfrm>
          <a:prstGeom prst="rect">
            <a:avLst/>
          </a:prstGeom>
          <a:ln>
            <a:solidFill>
              <a:schemeClr val="tx1"/>
            </a:solidFill>
          </a:ln>
        </p:spPr>
      </p:pic>
      <p:sp>
        <p:nvSpPr>
          <p:cNvPr id="8" name="Rectangle: Rounded Corners 7">
            <a:extLst>
              <a:ext uri="{FF2B5EF4-FFF2-40B4-BE49-F238E27FC236}">
                <a16:creationId xmlns:a16="http://schemas.microsoft.com/office/drawing/2014/main" id="{39BF26EF-523B-9CDF-1670-2BD00DEB2D84}"/>
              </a:ext>
            </a:extLst>
          </p:cNvPr>
          <p:cNvSpPr/>
          <p:nvPr/>
        </p:nvSpPr>
        <p:spPr>
          <a:xfrm>
            <a:off x="3697915" y="3429000"/>
            <a:ext cx="5627059" cy="228600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6A744-71A1-83B1-5B71-A579981A7994}"/>
              </a:ext>
            </a:extLst>
          </p:cNvPr>
          <p:cNvSpPr>
            <a:spLocks noGrp="1"/>
          </p:cNvSpPr>
          <p:nvPr>
            <p:ph type="title"/>
          </p:nvPr>
        </p:nvSpPr>
        <p:spPr/>
        <p:txBody>
          <a:bodyPr>
            <a:normAutofit/>
          </a:bodyPr>
          <a:lstStyle/>
          <a:p>
            <a:r>
              <a:rPr lang="en-US" sz="4000" dirty="0"/>
              <a:t>GPT-assisted Visual Instruction Data Generation</a:t>
            </a:r>
          </a:p>
        </p:txBody>
      </p:sp>
      <p:sp>
        <p:nvSpPr>
          <p:cNvPr id="7" name="Arrow: Right 6">
            <a:extLst>
              <a:ext uri="{FF2B5EF4-FFF2-40B4-BE49-F238E27FC236}">
                <a16:creationId xmlns:a16="http://schemas.microsoft.com/office/drawing/2014/main" id="{53B11AE5-7098-7898-ACCC-ACE0177763A3}"/>
              </a:ext>
            </a:extLst>
          </p:cNvPr>
          <p:cNvSpPr/>
          <p:nvPr/>
        </p:nvSpPr>
        <p:spPr>
          <a:xfrm>
            <a:off x="3509255" y="4432621"/>
            <a:ext cx="453115" cy="36344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 name="Picture 2" descr="Two cats lying on a blanket&#10;&#10;Description automatically generated">
            <a:extLst>
              <a:ext uri="{FF2B5EF4-FFF2-40B4-BE49-F238E27FC236}">
                <a16:creationId xmlns:a16="http://schemas.microsoft.com/office/drawing/2014/main" id="{D195EBEC-D493-46D8-A4FC-0D9578AE4B9B}"/>
              </a:ext>
            </a:extLst>
          </p:cNvPr>
          <p:cNvPicPr>
            <a:picLocks noChangeAspect="1"/>
          </p:cNvPicPr>
          <p:nvPr/>
        </p:nvPicPr>
        <p:blipFill rotWithShape="1">
          <a:blip r:embed="rId4">
            <a:extLst>
              <a:ext uri="{28A0092B-C50C-407E-A947-70E740481C1C}">
                <a14:useLocalDpi xmlns:a14="http://schemas.microsoft.com/office/drawing/2010/main" val="0"/>
              </a:ext>
            </a:extLst>
          </a:blip>
          <a:srcRect l="186" t="28750" r="6296" b="2485"/>
          <a:stretch/>
        </p:blipFill>
        <p:spPr>
          <a:xfrm>
            <a:off x="1425518" y="1564858"/>
            <a:ext cx="2074460" cy="2033823"/>
          </a:xfrm>
          <a:prstGeom prst="rect">
            <a:avLst/>
          </a:prstGeom>
          <a:ln>
            <a:solidFill>
              <a:schemeClr val="tx1"/>
            </a:solidFill>
          </a:ln>
        </p:spPr>
      </p:pic>
      <p:sp>
        <p:nvSpPr>
          <p:cNvPr id="4" name="TextBox 3">
            <a:extLst>
              <a:ext uri="{FF2B5EF4-FFF2-40B4-BE49-F238E27FC236}">
                <a16:creationId xmlns:a16="http://schemas.microsoft.com/office/drawing/2014/main" id="{63D81F01-89C1-3A88-EC45-67969650214C}"/>
              </a:ext>
            </a:extLst>
          </p:cNvPr>
          <p:cNvSpPr txBox="1"/>
          <p:nvPr/>
        </p:nvSpPr>
        <p:spPr>
          <a:xfrm>
            <a:off x="112306" y="2101399"/>
            <a:ext cx="1157178" cy="461665"/>
          </a:xfrm>
          <a:prstGeom prst="rect">
            <a:avLst/>
          </a:prstGeom>
          <a:noFill/>
        </p:spPr>
        <p:txBody>
          <a:bodyPr wrap="square" rtlCol="0">
            <a:spAutoFit/>
          </a:bodyPr>
          <a:lstStyle/>
          <a:p>
            <a:r>
              <a:rPr lang="en-US" sz="2400" b="1" dirty="0"/>
              <a:t>Image</a:t>
            </a:r>
          </a:p>
        </p:txBody>
      </p:sp>
      <p:pic>
        <p:nvPicPr>
          <p:cNvPr id="16" name="Picture 15">
            <a:extLst>
              <a:ext uri="{FF2B5EF4-FFF2-40B4-BE49-F238E27FC236}">
                <a16:creationId xmlns:a16="http://schemas.microsoft.com/office/drawing/2014/main" id="{537475F9-7100-8130-EF8F-8C2304D3AEFF}"/>
              </a:ext>
            </a:extLst>
          </p:cNvPr>
          <p:cNvPicPr>
            <a:picLocks noChangeAspect="1"/>
          </p:cNvPicPr>
          <p:nvPr/>
        </p:nvPicPr>
        <p:blipFill>
          <a:blip r:embed="rId5"/>
          <a:stretch>
            <a:fillRect/>
          </a:stretch>
        </p:blipFill>
        <p:spPr>
          <a:xfrm>
            <a:off x="306633" y="2591648"/>
            <a:ext cx="750558" cy="588543"/>
          </a:xfrm>
          <a:prstGeom prst="rect">
            <a:avLst/>
          </a:prstGeom>
        </p:spPr>
      </p:pic>
      <p:sp>
        <p:nvSpPr>
          <p:cNvPr id="17" name="TextBox 16">
            <a:extLst>
              <a:ext uri="{FF2B5EF4-FFF2-40B4-BE49-F238E27FC236}">
                <a16:creationId xmlns:a16="http://schemas.microsoft.com/office/drawing/2014/main" id="{B372FE77-FCAA-7FD2-4792-5F10C75F5075}"/>
              </a:ext>
            </a:extLst>
          </p:cNvPr>
          <p:cNvSpPr txBox="1"/>
          <p:nvPr/>
        </p:nvSpPr>
        <p:spPr>
          <a:xfrm>
            <a:off x="1425518" y="3598681"/>
            <a:ext cx="2081165" cy="2031325"/>
          </a:xfrm>
          <a:prstGeom prst="rect">
            <a:avLst/>
          </a:prstGeom>
          <a:noFill/>
          <a:ln>
            <a:solidFill>
              <a:schemeClr val="tx1"/>
            </a:solidFill>
          </a:ln>
        </p:spPr>
        <p:txBody>
          <a:bodyPr wrap="square" rtlCol="0">
            <a:spAutoFit/>
          </a:bodyPr>
          <a:lstStyle/>
          <a:p>
            <a:r>
              <a:rPr lang="en-US" b="1" u="sng" dirty="0"/>
              <a:t>Caption</a:t>
            </a:r>
            <a:r>
              <a:rPr lang="en-US" dirty="0"/>
              <a:t>: The two cutest kittens sitting on a window seal looking extravagant</a:t>
            </a:r>
          </a:p>
          <a:p>
            <a:r>
              <a:rPr lang="en-US" b="1" u="sng" dirty="0"/>
              <a:t>Bounding Box</a:t>
            </a:r>
            <a:r>
              <a:rPr lang="en-US" dirty="0"/>
              <a:t>:</a:t>
            </a:r>
          </a:p>
          <a:p>
            <a:r>
              <a:rPr lang="en-US" dirty="0"/>
              <a:t>Ford, Scout, L1, L2</a:t>
            </a:r>
          </a:p>
        </p:txBody>
      </p:sp>
      <p:sp>
        <p:nvSpPr>
          <p:cNvPr id="21" name="TextBox 20">
            <a:extLst>
              <a:ext uri="{FF2B5EF4-FFF2-40B4-BE49-F238E27FC236}">
                <a16:creationId xmlns:a16="http://schemas.microsoft.com/office/drawing/2014/main" id="{2EA941E7-C7A0-2FAA-054E-64AE35B693AB}"/>
              </a:ext>
            </a:extLst>
          </p:cNvPr>
          <p:cNvSpPr txBox="1"/>
          <p:nvPr/>
        </p:nvSpPr>
        <p:spPr>
          <a:xfrm>
            <a:off x="7707" y="3888069"/>
            <a:ext cx="1348410" cy="461665"/>
          </a:xfrm>
          <a:prstGeom prst="rect">
            <a:avLst/>
          </a:prstGeom>
          <a:noFill/>
        </p:spPr>
        <p:txBody>
          <a:bodyPr wrap="square" rtlCol="0">
            <a:spAutoFit/>
          </a:bodyPr>
          <a:lstStyle/>
          <a:p>
            <a:r>
              <a:rPr lang="en-US" sz="2400" b="1" dirty="0"/>
              <a:t>Caption</a:t>
            </a:r>
          </a:p>
        </p:txBody>
      </p:sp>
      <p:sp>
        <p:nvSpPr>
          <p:cNvPr id="22" name="TextBox 21">
            <a:extLst>
              <a:ext uri="{FF2B5EF4-FFF2-40B4-BE49-F238E27FC236}">
                <a16:creationId xmlns:a16="http://schemas.microsoft.com/office/drawing/2014/main" id="{6318760D-5104-6083-D4ED-964BF17AD3E0}"/>
              </a:ext>
            </a:extLst>
          </p:cNvPr>
          <p:cNvSpPr txBox="1"/>
          <p:nvPr/>
        </p:nvSpPr>
        <p:spPr>
          <a:xfrm>
            <a:off x="7707" y="4367333"/>
            <a:ext cx="1157178" cy="369332"/>
          </a:xfrm>
          <a:prstGeom prst="rect">
            <a:avLst/>
          </a:prstGeom>
          <a:noFill/>
        </p:spPr>
        <p:txBody>
          <a:bodyPr wrap="square" rtlCol="0">
            <a:spAutoFit/>
          </a:bodyPr>
          <a:lstStyle/>
          <a:p>
            <a:r>
              <a:rPr lang="en-US" dirty="0"/>
              <a:t>Answer</a:t>
            </a:r>
          </a:p>
        </p:txBody>
      </p:sp>
      <p:pic>
        <p:nvPicPr>
          <p:cNvPr id="24" name="Picture 23">
            <a:extLst>
              <a:ext uri="{FF2B5EF4-FFF2-40B4-BE49-F238E27FC236}">
                <a16:creationId xmlns:a16="http://schemas.microsoft.com/office/drawing/2014/main" id="{67DFE3D7-C367-C228-E8D6-912B8B6CFBE4}"/>
              </a:ext>
            </a:extLst>
          </p:cNvPr>
          <p:cNvPicPr>
            <a:picLocks noChangeAspect="1"/>
          </p:cNvPicPr>
          <p:nvPr/>
        </p:nvPicPr>
        <p:blipFill>
          <a:blip r:embed="rId6"/>
          <a:stretch>
            <a:fillRect/>
          </a:stretch>
        </p:blipFill>
        <p:spPr>
          <a:xfrm>
            <a:off x="910741" y="4391087"/>
            <a:ext cx="428144" cy="322090"/>
          </a:xfrm>
          <a:prstGeom prst="rect">
            <a:avLst/>
          </a:prstGeom>
        </p:spPr>
      </p:pic>
      <p:pic>
        <p:nvPicPr>
          <p:cNvPr id="29" name="Picture 28">
            <a:extLst>
              <a:ext uri="{FF2B5EF4-FFF2-40B4-BE49-F238E27FC236}">
                <a16:creationId xmlns:a16="http://schemas.microsoft.com/office/drawing/2014/main" id="{6720A7BE-DCEA-80B6-29F6-0DBBC6DBBBE1}"/>
              </a:ext>
            </a:extLst>
          </p:cNvPr>
          <p:cNvPicPr>
            <a:picLocks noChangeAspect="1"/>
          </p:cNvPicPr>
          <p:nvPr/>
        </p:nvPicPr>
        <p:blipFill>
          <a:blip r:embed="rId7"/>
          <a:stretch>
            <a:fillRect/>
          </a:stretch>
        </p:blipFill>
        <p:spPr>
          <a:xfrm>
            <a:off x="6567679" y="3854958"/>
            <a:ext cx="2382753" cy="1635890"/>
          </a:xfrm>
          <a:prstGeom prst="rect">
            <a:avLst/>
          </a:prstGeom>
          <a:ln w="28575">
            <a:solidFill>
              <a:schemeClr val="tx1"/>
            </a:solidFill>
          </a:ln>
        </p:spPr>
      </p:pic>
      <p:sp>
        <p:nvSpPr>
          <p:cNvPr id="30" name="Rectangle 29">
            <a:extLst>
              <a:ext uri="{FF2B5EF4-FFF2-40B4-BE49-F238E27FC236}">
                <a16:creationId xmlns:a16="http://schemas.microsoft.com/office/drawing/2014/main" id="{04041FAF-C4B8-237F-2A37-F99961C66E07}"/>
              </a:ext>
            </a:extLst>
          </p:cNvPr>
          <p:cNvSpPr/>
          <p:nvPr/>
        </p:nvSpPr>
        <p:spPr>
          <a:xfrm>
            <a:off x="1671960" y="1731224"/>
            <a:ext cx="750610" cy="7853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02B058E-9F06-64E3-F0C0-CD16C0A9FF24}"/>
              </a:ext>
            </a:extLst>
          </p:cNvPr>
          <p:cNvSpPr/>
          <p:nvPr/>
        </p:nvSpPr>
        <p:spPr>
          <a:xfrm>
            <a:off x="2415592" y="2100534"/>
            <a:ext cx="750610" cy="7853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41B5641-AA70-9D4C-C2C8-05F340F2D51A}"/>
              </a:ext>
            </a:extLst>
          </p:cNvPr>
          <p:cNvSpPr/>
          <p:nvPr/>
        </p:nvSpPr>
        <p:spPr>
          <a:xfrm>
            <a:off x="4052002" y="3788420"/>
            <a:ext cx="1883298" cy="16518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Encode Image</a:t>
            </a:r>
          </a:p>
          <a:p>
            <a:pPr algn="ctr"/>
            <a:r>
              <a:rPr lang="en-US" dirty="0"/>
              <a:t>2</a:t>
            </a:r>
          </a:p>
          <a:p>
            <a:pPr algn="ctr"/>
            <a:r>
              <a:rPr lang="en-US" dirty="0"/>
              <a:t>Prompt</a:t>
            </a:r>
          </a:p>
        </p:txBody>
      </p:sp>
      <p:sp>
        <p:nvSpPr>
          <p:cNvPr id="34" name="Left Brace 33">
            <a:extLst>
              <a:ext uri="{FF2B5EF4-FFF2-40B4-BE49-F238E27FC236}">
                <a16:creationId xmlns:a16="http://schemas.microsoft.com/office/drawing/2014/main" id="{0D7193A8-EEAF-958B-379F-A4CE1514E20B}"/>
              </a:ext>
            </a:extLst>
          </p:cNvPr>
          <p:cNvSpPr/>
          <p:nvPr/>
        </p:nvSpPr>
        <p:spPr>
          <a:xfrm rot="16200000">
            <a:off x="4855539" y="4763310"/>
            <a:ext cx="276225" cy="1796520"/>
          </a:xfrm>
          <a:prstGeom prst="leftBrace">
            <a:avLst>
              <a:gd name="adj1" fmla="val 8333"/>
              <a:gd name="adj2" fmla="val 48886"/>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1D332CAA-80E2-FEA9-193D-07F27CAF1E0A}"/>
              </a:ext>
            </a:extLst>
          </p:cNvPr>
          <p:cNvSpPr txBox="1"/>
          <p:nvPr/>
        </p:nvSpPr>
        <p:spPr>
          <a:xfrm>
            <a:off x="2790897" y="5943259"/>
            <a:ext cx="4819650" cy="646331"/>
          </a:xfrm>
          <a:prstGeom prst="rect">
            <a:avLst/>
          </a:prstGeom>
          <a:noFill/>
          <a:ln>
            <a:solidFill>
              <a:schemeClr val="tx1"/>
            </a:solidFill>
          </a:ln>
        </p:spPr>
        <p:txBody>
          <a:bodyPr wrap="square" rtlCol="0">
            <a:spAutoFit/>
          </a:bodyPr>
          <a:lstStyle/>
          <a:p>
            <a:r>
              <a:rPr lang="en-US" dirty="0"/>
              <a:t>1.) Captions: describe scene</a:t>
            </a:r>
          </a:p>
          <a:p>
            <a:r>
              <a:rPr lang="en-US" dirty="0"/>
              <a:t>2.) Bound Boxes: Object and spatial location</a:t>
            </a:r>
          </a:p>
        </p:txBody>
      </p:sp>
      <p:sp>
        <p:nvSpPr>
          <p:cNvPr id="36" name="Arrow: Right 35">
            <a:extLst>
              <a:ext uri="{FF2B5EF4-FFF2-40B4-BE49-F238E27FC236}">
                <a16:creationId xmlns:a16="http://schemas.microsoft.com/office/drawing/2014/main" id="{33D117D2-2F22-8905-BD7A-F1353DA8FC00}"/>
              </a:ext>
            </a:extLst>
          </p:cNvPr>
          <p:cNvSpPr/>
          <p:nvPr/>
        </p:nvSpPr>
        <p:spPr>
          <a:xfrm>
            <a:off x="6024932" y="4391087"/>
            <a:ext cx="453115" cy="36344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8A8333AF-9202-F8A0-089E-992E5BCE96ED}"/>
              </a:ext>
            </a:extLst>
          </p:cNvPr>
          <p:cNvSpPr/>
          <p:nvPr/>
        </p:nvSpPr>
        <p:spPr>
          <a:xfrm rot="16200000">
            <a:off x="7383989" y="3327573"/>
            <a:ext cx="453115" cy="36344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4" name="Left Brace 43">
            <a:extLst>
              <a:ext uri="{FF2B5EF4-FFF2-40B4-BE49-F238E27FC236}">
                <a16:creationId xmlns:a16="http://schemas.microsoft.com/office/drawing/2014/main" id="{D1ADD971-458E-C404-679C-E5B6F8515656}"/>
              </a:ext>
            </a:extLst>
          </p:cNvPr>
          <p:cNvSpPr/>
          <p:nvPr/>
        </p:nvSpPr>
        <p:spPr>
          <a:xfrm rot="10800000">
            <a:off x="9467850" y="3509294"/>
            <a:ext cx="475654" cy="2120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D821901-035A-1536-4765-08530C5F3EE8}"/>
              </a:ext>
            </a:extLst>
          </p:cNvPr>
          <p:cNvSpPr txBox="1"/>
          <p:nvPr/>
        </p:nvSpPr>
        <p:spPr>
          <a:xfrm>
            <a:off x="9943504" y="4334399"/>
            <a:ext cx="1496021" cy="461665"/>
          </a:xfrm>
          <a:prstGeom prst="rect">
            <a:avLst/>
          </a:prstGeom>
          <a:noFill/>
        </p:spPr>
        <p:txBody>
          <a:bodyPr wrap="square" rtlCol="0">
            <a:spAutoFit/>
          </a:bodyPr>
          <a:lstStyle/>
          <a:p>
            <a:r>
              <a:rPr lang="en-US" sz="2400" b="1" dirty="0"/>
              <a:t>GPT-4</a:t>
            </a:r>
          </a:p>
        </p:txBody>
      </p:sp>
      <p:sp>
        <p:nvSpPr>
          <p:cNvPr id="46" name="Left Brace 45">
            <a:extLst>
              <a:ext uri="{FF2B5EF4-FFF2-40B4-BE49-F238E27FC236}">
                <a16:creationId xmlns:a16="http://schemas.microsoft.com/office/drawing/2014/main" id="{C2715575-B36D-D665-BFF8-563E9F065771}"/>
              </a:ext>
            </a:extLst>
          </p:cNvPr>
          <p:cNvSpPr/>
          <p:nvPr/>
        </p:nvSpPr>
        <p:spPr>
          <a:xfrm rot="10800000">
            <a:off x="9432882" y="1564859"/>
            <a:ext cx="475654" cy="181969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8" name="Picture 47">
            <a:extLst>
              <a:ext uri="{FF2B5EF4-FFF2-40B4-BE49-F238E27FC236}">
                <a16:creationId xmlns:a16="http://schemas.microsoft.com/office/drawing/2014/main" id="{69A2B0E8-0786-6F69-CBAC-A8C97551C0AC}"/>
              </a:ext>
            </a:extLst>
          </p:cNvPr>
          <p:cNvPicPr>
            <a:picLocks noChangeAspect="1"/>
          </p:cNvPicPr>
          <p:nvPr/>
        </p:nvPicPr>
        <p:blipFill>
          <a:blip r:embed="rId8"/>
          <a:stretch>
            <a:fillRect/>
          </a:stretch>
        </p:blipFill>
        <p:spPr>
          <a:xfrm>
            <a:off x="10037219" y="2216490"/>
            <a:ext cx="805985" cy="693147"/>
          </a:xfrm>
          <a:prstGeom prst="rect">
            <a:avLst/>
          </a:prstGeom>
        </p:spPr>
      </p:pic>
      <p:sp>
        <p:nvSpPr>
          <p:cNvPr id="51" name="TextBox 50">
            <a:extLst>
              <a:ext uri="{FF2B5EF4-FFF2-40B4-BE49-F238E27FC236}">
                <a16:creationId xmlns:a16="http://schemas.microsoft.com/office/drawing/2014/main" id="{21C7FE7F-111D-25A1-2D78-C3C8E3722844}"/>
              </a:ext>
            </a:extLst>
          </p:cNvPr>
          <p:cNvSpPr txBox="1"/>
          <p:nvPr/>
        </p:nvSpPr>
        <p:spPr>
          <a:xfrm>
            <a:off x="9670709" y="1762024"/>
            <a:ext cx="1897563" cy="461665"/>
          </a:xfrm>
          <a:prstGeom prst="rect">
            <a:avLst/>
          </a:prstGeom>
          <a:noFill/>
        </p:spPr>
        <p:txBody>
          <a:bodyPr wrap="square" rtlCol="0">
            <a:spAutoFit/>
          </a:bodyPr>
          <a:lstStyle/>
          <a:p>
            <a:r>
              <a:rPr lang="en-US" sz="2400" b="1" dirty="0"/>
              <a:t>Questions</a:t>
            </a:r>
          </a:p>
        </p:txBody>
      </p:sp>
    </p:spTree>
    <p:extLst>
      <p:ext uri="{BB962C8B-B14F-4D97-AF65-F5344CB8AC3E}">
        <p14:creationId xmlns:p14="http://schemas.microsoft.com/office/powerpoint/2010/main" val="2945323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1140</Words>
  <Application>Microsoft Office PowerPoint</Application>
  <PresentationFormat>Widescreen</PresentationFormat>
  <Paragraphs>219</Paragraphs>
  <Slides>24</Slides>
  <Notes>13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Charter</vt:lpstr>
      <vt:lpstr>CMBX10</vt:lpstr>
      <vt:lpstr>NimbusRomNo9L-Regu</vt:lpstr>
      <vt:lpstr>SFTT0800</vt:lpstr>
      <vt:lpstr>source-serif-pro</vt:lpstr>
      <vt:lpstr>Aptos</vt:lpstr>
      <vt:lpstr>Aptos Display</vt:lpstr>
      <vt:lpstr>Arial</vt:lpstr>
      <vt:lpstr>Wingdings</vt:lpstr>
      <vt:lpstr>Office Theme</vt:lpstr>
      <vt:lpstr>Visual Instruction Tuning</vt:lpstr>
      <vt:lpstr>Motivation</vt:lpstr>
      <vt:lpstr>Motivation – After Instruction Tuning</vt:lpstr>
      <vt:lpstr>Introduction</vt:lpstr>
      <vt:lpstr>Contributions</vt:lpstr>
      <vt:lpstr>Related Work</vt:lpstr>
      <vt:lpstr>Naïve Expansion – Data Generation</vt:lpstr>
      <vt:lpstr>Issue Mitigation</vt:lpstr>
      <vt:lpstr>GPT-assisted Visual Instruction Data Generation</vt:lpstr>
      <vt:lpstr>GPT-assisted Visual Instruction Data Example</vt:lpstr>
      <vt:lpstr>GPT-assisted Visual Instruction Data Example</vt:lpstr>
      <vt:lpstr>GPT-assisted Visual Instruction Data Generation (cont.)</vt:lpstr>
      <vt:lpstr>Visual Instruction Tuning</vt:lpstr>
      <vt:lpstr>Visual Instruction Tuning – Objective</vt:lpstr>
      <vt:lpstr>Visual Instruction Tuning - Architecture</vt:lpstr>
      <vt:lpstr>LLAVA - Training</vt:lpstr>
      <vt:lpstr>LLAVA - Training</vt:lpstr>
      <vt:lpstr>Experiments</vt:lpstr>
      <vt:lpstr>MM Chatbot-Qualitative</vt:lpstr>
      <vt:lpstr>MM Chatbot-Quantitative (LLaVA Bench)</vt:lpstr>
      <vt:lpstr>ScienceQA</vt:lpstr>
      <vt:lpstr>Conclusion</vt:lpstr>
      <vt:lpstr>GPT-assisted Visual Instruction Data Generation</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Hooker</dc:creator>
  <cp:lastModifiedBy>Adam Hooker</cp:lastModifiedBy>
  <cp:revision>10</cp:revision>
  <dcterms:created xsi:type="dcterms:W3CDTF">2024-03-19T21:25:18Z</dcterms:created>
  <dcterms:modified xsi:type="dcterms:W3CDTF">2024-05-07T14:39:43Z</dcterms:modified>
</cp:coreProperties>
</file>