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12"/>
  </p:notesMasterIdLst>
  <p:handoutMasterIdLst>
    <p:handoutMasterId r:id="rId13"/>
  </p:handoutMasterIdLst>
  <p:sldIdLst>
    <p:sldId id="256" r:id="rId5"/>
    <p:sldId id="258" r:id="rId6"/>
    <p:sldId id="259" r:id="rId7"/>
    <p:sldId id="260" r:id="rId8"/>
    <p:sldId id="263" r:id="rId9"/>
    <p:sldId id="264" r:id="rId10"/>
    <p:sldId id="265" r:id="rId11"/>
  </p:sldIdLst>
  <p:sldSz cx="12192000" cy="6858000"/>
  <p:notesSz cx="6858000" cy="9144000"/>
  <p:defaultTextStyle>
    <a:defPPr rtl="0"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EA6C56E-20DF-233F-7C9B-AA6F4D1EEE17}" v="789" dt="2023-10-08T10:40:27.6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 autoAdjust="0"/>
  </p:normalViewPr>
  <p:slideViewPr>
    <p:cSldViewPr snapToGrid="0">
      <p:cViewPr varScale="1">
        <p:scale>
          <a:sx n="108" d="100"/>
          <a:sy n="108" d="100"/>
        </p:scale>
        <p:origin x="702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2" d="100"/>
          <a:sy n="82" d="100"/>
        </p:scale>
        <p:origin x="394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4" Type="http://schemas.openxmlformats.org/officeDocument/2006/relationships/image" Target="../media/image12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896861C-83ED-45E9-A7A2-B17EE044EC8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1200F457-B8D2-4BDC-BF45-40AE51021564}">
      <dgm:prSet/>
      <dgm:spPr/>
      <dgm:t>
        <a:bodyPr/>
        <a:lstStyle/>
        <a:p>
          <a:r>
            <a:rPr lang="en-US"/>
            <a:t>La segmentation client offre un aperçu du paysage du marché ;</a:t>
          </a:r>
        </a:p>
      </dgm:t>
    </dgm:pt>
    <dgm:pt modelId="{B523A34A-2332-42D0-84D5-273785B6AB3C}" type="parTrans" cxnId="{EDE3E1CC-CBD4-44E4-A171-CD857F6EDB23}">
      <dgm:prSet/>
      <dgm:spPr/>
      <dgm:t>
        <a:bodyPr/>
        <a:lstStyle/>
        <a:p>
          <a:endParaRPr lang="en-US"/>
        </a:p>
      </dgm:t>
    </dgm:pt>
    <dgm:pt modelId="{10F0AD01-AFAE-4226-B0F0-3AA706030F4F}" type="sibTrans" cxnId="{EDE3E1CC-CBD4-44E4-A171-CD857F6EDB23}">
      <dgm:prSet/>
      <dgm:spPr/>
      <dgm:t>
        <a:bodyPr/>
        <a:lstStyle/>
        <a:p>
          <a:endParaRPr lang="en-US"/>
        </a:p>
      </dgm:t>
    </dgm:pt>
    <dgm:pt modelId="{2EC492EA-4BBF-4105-93D9-7B11162B1C68}">
      <dgm:prSet/>
      <dgm:spPr/>
      <dgm:t>
        <a:bodyPr/>
        <a:lstStyle/>
        <a:p>
          <a:r>
            <a:rPr lang="en-US"/>
            <a:t>Révélation des caractéristiques de clients pour un regroupement suivant des informations cummunes;</a:t>
          </a:r>
        </a:p>
      </dgm:t>
    </dgm:pt>
    <dgm:pt modelId="{71908937-FF02-4468-882B-CDE07302871D}" type="parTrans" cxnId="{BAF64BFA-54CF-4969-8829-60B2BE5B79E8}">
      <dgm:prSet/>
      <dgm:spPr/>
      <dgm:t>
        <a:bodyPr/>
        <a:lstStyle/>
        <a:p>
          <a:endParaRPr lang="en-US"/>
        </a:p>
      </dgm:t>
    </dgm:pt>
    <dgm:pt modelId="{72E2EF87-C430-4381-96FE-0B8ECB16A65B}" type="sibTrans" cxnId="{BAF64BFA-54CF-4969-8829-60B2BE5B79E8}">
      <dgm:prSet/>
      <dgm:spPr/>
      <dgm:t>
        <a:bodyPr/>
        <a:lstStyle/>
        <a:p>
          <a:endParaRPr lang="en-US"/>
        </a:p>
      </dgm:t>
    </dgm:pt>
    <dgm:pt modelId="{D6ECD448-30E4-43FC-B148-B5B2E80A6771}">
      <dgm:prSet/>
      <dgm:spPr/>
      <dgm:t>
        <a:bodyPr/>
        <a:lstStyle/>
        <a:p>
          <a:r>
            <a:rPr lang="en-US"/>
            <a:t>On parle encore de Clustering</a:t>
          </a:r>
        </a:p>
      </dgm:t>
    </dgm:pt>
    <dgm:pt modelId="{F38C4EC8-6E24-4DD9-8603-D01C2F942402}" type="parTrans" cxnId="{D4BB422C-6F99-457C-B4B6-5B46C4BEE1A8}">
      <dgm:prSet/>
      <dgm:spPr/>
      <dgm:t>
        <a:bodyPr/>
        <a:lstStyle/>
        <a:p>
          <a:endParaRPr lang="en-US"/>
        </a:p>
      </dgm:t>
    </dgm:pt>
    <dgm:pt modelId="{10240110-7031-4096-A8B0-2D39A11567C3}" type="sibTrans" cxnId="{D4BB422C-6F99-457C-B4B6-5B46C4BEE1A8}">
      <dgm:prSet/>
      <dgm:spPr/>
      <dgm:t>
        <a:bodyPr/>
        <a:lstStyle/>
        <a:p>
          <a:endParaRPr lang="en-US"/>
        </a:p>
      </dgm:t>
    </dgm:pt>
    <dgm:pt modelId="{64E26C75-1447-403C-96C5-CE0D82CDBA0F}" type="pres">
      <dgm:prSet presAssocID="{E896861C-83ED-45E9-A7A2-B17EE044EC83}" presName="root" presStyleCnt="0">
        <dgm:presLayoutVars>
          <dgm:dir/>
          <dgm:resizeHandles val="exact"/>
        </dgm:presLayoutVars>
      </dgm:prSet>
      <dgm:spPr/>
    </dgm:pt>
    <dgm:pt modelId="{9D942D66-AC5B-4A23-B43A-999098C9C74E}" type="pres">
      <dgm:prSet presAssocID="{1200F457-B8D2-4BDC-BF45-40AE51021564}" presName="compNode" presStyleCnt="0"/>
      <dgm:spPr/>
    </dgm:pt>
    <dgm:pt modelId="{7B45B0A2-6B33-4269-89CE-7D3A8ADAC6A6}" type="pres">
      <dgm:prSet presAssocID="{1200F457-B8D2-4BDC-BF45-40AE51021564}" presName="bgRect" presStyleLbl="bgShp" presStyleIdx="0" presStyleCnt="3"/>
      <dgm:spPr/>
    </dgm:pt>
    <dgm:pt modelId="{CB4903A5-808B-476F-9968-492B6C8527A9}" type="pres">
      <dgm:prSet presAssocID="{1200F457-B8D2-4BDC-BF45-40AE5102156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che"/>
        </a:ext>
      </dgm:extLst>
    </dgm:pt>
    <dgm:pt modelId="{DA06E2E8-03F2-48E9-99A5-E44C09DC8682}" type="pres">
      <dgm:prSet presAssocID="{1200F457-B8D2-4BDC-BF45-40AE51021564}" presName="spaceRect" presStyleCnt="0"/>
      <dgm:spPr/>
    </dgm:pt>
    <dgm:pt modelId="{CAE3DC5C-63EB-4818-B651-4AE86C19F219}" type="pres">
      <dgm:prSet presAssocID="{1200F457-B8D2-4BDC-BF45-40AE51021564}" presName="parTx" presStyleLbl="revTx" presStyleIdx="0" presStyleCnt="3">
        <dgm:presLayoutVars>
          <dgm:chMax val="0"/>
          <dgm:chPref val="0"/>
        </dgm:presLayoutVars>
      </dgm:prSet>
      <dgm:spPr/>
    </dgm:pt>
    <dgm:pt modelId="{59F10E10-5F98-4336-9BF3-38E8A10C4DA2}" type="pres">
      <dgm:prSet presAssocID="{10F0AD01-AFAE-4226-B0F0-3AA706030F4F}" presName="sibTrans" presStyleCnt="0"/>
      <dgm:spPr/>
    </dgm:pt>
    <dgm:pt modelId="{1A0B8719-A1E0-48F6-BC13-0C04691B87E1}" type="pres">
      <dgm:prSet presAssocID="{2EC492EA-4BBF-4105-93D9-7B11162B1C68}" presName="compNode" presStyleCnt="0"/>
      <dgm:spPr/>
    </dgm:pt>
    <dgm:pt modelId="{89C35710-4649-468A-B37E-A58681E5EE68}" type="pres">
      <dgm:prSet presAssocID="{2EC492EA-4BBF-4105-93D9-7B11162B1C68}" presName="bgRect" presStyleLbl="bgShp" presStyleIdx="1" presStyleCnt="3"/>
      <dgm:spPr/>
    </dgm:pt>
    <dgm:pt modelId="{5997A3DC-731B-4B2C-842B-8606CEA871C8}" type="pres">
      <dgm:prSet presAssocID="{2EC492EA-4BBF-4105-93D9-7B11162B1C6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nching Diagram"/>
        </a:ext>
      </dgm:extLst>
    </dgm:pt>
    <dgm:pt modelId="{E44C1A17-52E3-4C90-8828-7DE47B176788}" type="pres">
      <dgm:prSet presAssocID="{2EC492EA-4BBF-4105-93D9-7B11162B1C68}" presName="spaceRect" presStyleCnt="0"/>
      <dgm:spPr/>
    </dgm:pt>
    <dgm:pt modelId="{04DDB8B4-1DE7-4F03-BBB8-8FB9FDF561EC}" type="pres">
      <dgm:prSet presAssocID="{2EC492EA-4BBF-4105-93D9-7B11162B1C68}" presName="parTx" presStyleLbl="revTx" presStyleIdx="1" presStyleCnt="3">
        <dgm:presLayoutVars>
          <dgm:chMax val="0"/>
          <dgm:chPref val="0"/>
        </dgm:presLayoutVars>
      </dgm:prSet>
      <dgm:spPr/>
    </dgm:pt>
    <dgm:pt modelId="{7FC017EA-3A05-4BD2-9338-C6FCF259B30B}" type="pres">
      <dgm:prSet presAssocID="{72E2EF87-C430-4381-96FE-0B8ECB16A65B}" presName="sibTrans" presStyleCnt="0"/>
      <dgm:spPr/>
    </dgm:pt>
    <dgm:pt modelId="{1D6869CA-5241-4E71-B185-7AC91CC9325C}" type="pres">
      <dgm:prSet presAssocID="{D6ECD448-30E4-43FC-B148-B5B2E80A6771}" presName="compNode" presStyleCnt="0"/>
      <dgm:spPr/>
    </dgm:pt>
    <dgm:pt modelId="{213CFE5E-4502-484E-9721-8AEDE5336F58}" type="pres">
      <dgm:prSet presAssocID="{D6ECD448-30E4-43FC-B148-B5B2E80A6771}" presName="bgRect" presStyleLbl="bgShp" presStyleIdx="2" presStyleCnt="3"/>
      <dgm:spPr/>
    </dgm:pt>
    <dgm:pt modelId="{105FF463-651B-496D-82CF-3AC3F4BF63E3}" type="pres">
      <dgm:prSet presAssocID="{D6ECD448-30E4-43FC-B148-B5B2E80A677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égaphone"/>
        </a:ext>
      </dgm:extLst>
    </dgm:pt>
    <dgm:pt modelId="{FEB8B79F-537E-4537-B549-5DF5D7595B18}" type="pres">
      <dgm:prSet presAssocID="{D6ECD448-30E4-43FC-B148-B5B2E80A6771}" presName="spaceRect" presStyleCnt="0"/>
      <dgm:spPr/>
    </dgm:pt>
    <dgm:pt modelId="{B85E4E69-79FB-47ED-9BEF-26DC267B06D9}" type="pres">
      <dgm:prSet presAssocID="{D6ECD448-30E4-43FC-B148-B5B2E80A6771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D4BB422C-6F99-457C-B4B6-5B46C4BEE1A8}" srcId="{E896861C-83ED-45E9-A7A2-B17EE044EC83}" destId="{D6ECD448-30E4-43FC-B148-B5B2E80A6771}" srcOrd="2" destOrd="0" parTransId="{F38C4EC8-6E24-4DD9-8603-D01C2F942402}" sibTransId="{10240110-7031-4096-A8B0-2D39A11567C3}"/>
    <dgm:cxn modelId="{D3BCD93A-9C7C-408B-BB7C-DE5BE26EDC95}" type="presOf" srcId="{D6ECD448-30E4-43FC-B148-B5B2E80A6771}" destId="{B85E4E69-79FB-47ED-9BEF-26DC267B06D9}" srcOrd="0" destOrd="0" presId="urn:microsoft.com/office/officeart/2018/2/layout/IconVerticalSolidList"/>
    <dgm:cxn modelId="{1575DE60-38D3-469F-820A-F336EBA3EE75}" type="presOf" srcId="{E896861C-83ED-45E9-A7A2-B17EE044EC83}" destId="{64E26C75-1447-403C-96C5-CE0D82CDBA0F}" srcOrd="0" destOrd="0" presId="urn:microsoft.com/office/officeart/2018/2/layout/IconVerticalSolidList"/>
    <dgm:cxn modelId="{BEE12D6E-E70B-49ED-B54A-872AD4B83DE6}" type="presOf" srcId="{2EC492EA-4BBF-4105-93D9-7B11162B1C68}" destId="{04DDB8B4-1DE7-4F03-BBB8-8FB9FDF561EC}" srcOrd="0" destOrd="0" presId="urn:microsoft.com/office/officeart/2018/2/layout/IconVerticalSolidList"/>
    <dgm:cxn modelId="{46000EBF-393E-4CAA-8F91-9A941E828CD8}" type="presOf" srcId="{1200F457-B8D2-4BDC-BF45-40AE51021564}" destId="{CAE3DC5C-63EB-4818-B651-4AE86C19F219}" srcOrd="0" destOrd="0" presId="urn:microsoft.com/office/officeart/2018/2/layout/IconVerticalSolidList"/>
    <dgm:cxn modelId="{EDE3E1CC-CBD4-44E4-A171-CD857F6EDB23}" srcId="{E896861C-83ED-45E9-A7A2-B17EE044EC83}" destId="{1200F457-B8D2-4BDC-BF45-40AE51021564}" srcOrd="0" destOrd="0" parTransId="{B523A34A-2332-42D0-84D5-273785B6AB3C}" sibTransId="{10F0AD01-AFAE-4226-B0F0-3AA706030F4F}"/>
    <dgm:cxn modelId="{BAF64BFA-54CF-4969-8829-60B2BE5B79E8}" srcId="{E896861C-83ED-45E9-A7A2-B17EE044EC83}" destId="{2EC492EA-4BBF-4105-93D9-7B11162B1C68}" srcOrd="1" destOrd="0" parTransId="{71908937-FF02-4468-882B-CDE07302871D}" sibTransId="{72E2EF87-C430-4381-96FE-0B8ECB16A65B}"/>
    <dgm:cxn modelId="{E29C7089-9289-4C86-9B79-C5FE85A9A1F1}" type="presParOf" srcId="{64E26C75-1447-403C-96C5-CE0D82CDBA0F}" destId="{9D942D66-AC5B-4A23-B43A-999098C9C74E}" srcOrd="0" destOrd="0" presId="urn:microsoft.com/office/officeart/2018/2/layout/IconVerticalSolidList"/>
    <dgm:cxn modelId="{3732138B-A778-4915-9745-BE853BADCB28}" type="presParOf" srcId="{9D942D66-AC5B-4A23-B43A-999098C9C74E}" destId="{7B45B0A2-6B33-4269-89CE-7D3A8ADAC6A6}" srcOrd="0" destOrd="0" presId="urn:microsoft.com/office/officeart/2018/2/layout/IconVerticalSolidList"/>
    <dgm:cxn modelId="{969B53D0-6DE2-4DFB-AE3C-46BBC47B413E}" type="presParOf" srcId="{9D942D66-AC5B-4A23-B43A-999098C9C74E}" destId="{CB4903A5-808B-476F-9968-492B6C8527A9}" srcOrd="1" destOrd="0" presId="urn:microsoft.com/office/officeart/2018/2/layout/IconVerticalSolidList"/>
    <dgm:cxn modelId="{43387715-C108-4E14-8576-7D20B1651340}" type="presParOf" srcId="{9D942D66-AC5B-4A23-B43A-999098C9C74E}" destId="{DA06E2E8-03F2-48E9-99A5-E44C09DC8682}" srcOrd="2" destOrd="0" presId="urn:microsoft.com/office/officeart/2018/2/layout/IconVerticalSolidList"/>
    <dgm:cxn modelId="{42C3BB06-A3DF-4FF6-9AAB-14CFAE5F720F}" type="presParOf" srcId="{9D942D66-AC5B-4A23-B43A-999098C9C74E}" destId="{CAE3DC5C-63EB-4818-B651-4AE86C19F219}" srcOrd="3" destOrd="0" presId="urn:microsoft.com/office/officeart/2018/2/layout/IconVerticalSolidList"/>
    <dgm:cxn modelId="{12370A4C-CCBA-4463-88F2-187F71E54844}" type="presParOf" srcId="{64E26C75-1447-403C-96C5-CE0D82CDBA0F}" destId="{59F10E10-5F98-4336-9BF3-38E8A10C4DA2}" srcOrd="1" destOrd="0" presId="urn:microsoft.com/office/officeart/2018/2/layout/IconVerticalSolidList"/>
    <dgm:cxn modelId="{DAB9338D-0DB0-4A84-A2D5-D824C54F8EDC}" type="presParOf" srcId="{64E26C75-1447-403C-96C5-CE0D82CDBA0F}" destId="{1A0B8719-A1E0-48F6-BC13-0C04691B87E1}" srcOrd="2" destOrd="0" presId="urn:microsoft.com/office/officeart/2018/2/layout/IconVerticalSolidList"/>
    <dgm:cxn modelId="{D841E876-4064-46B6-BAD8-5A05F5D2ADF0}" type="presParOf" srcId="{1A0B8719-A1E0-48F6-BC13-0C04691B87E1}" destId="{89C35710-4649-468A-B37E-A58681E5EE68}" srcOrd="0" destOrd="0" presId="urn:microsoft.com/office/officeart/2018/2/layout/IconVerticalSolidList"/>
    <dgm:cxn modelId="{357CF252-62CC-4663-B65A-64828D941537}" type="presParOf" srcId="{1A0B8719-A1E0-48F6-BC13-0C04691B87E1}" destId="{5997A3DC-731B-4B2C-842B-8606CEA871C8}" srcOrd="1" destOrd="0" presId="urn:microsoft.com/office/officeart/2018/2/layout/IconVerticalSolidList"/>
    <dgm:cxn modelId="{3C6C8256-0E94-4986-AE09-DDF7D03FC70F}" type="presParOf" srcId="{1A0B8719-A1E0-48F6-BC13-0C04691B87E1}" destId="{E44C1A17-52E3-4C90-8828-7DE47B176788}" srcOrd="2" destOrd="0" presId="urn:microsoft.com/office/officeart/2018/2/layout/IconVerticalSolidList"/>
    <dgm:cxn modelId="{FEF68E3C-75C1-4A01-9993-8DBEA31D162B}" type="presParOf" srcId="{1A0B8719-A1E0-48F6-BC13-0C04691B87E1}" destId="{04DDB8B4-1DE7-4F03-BBB8-8FB9FDF561EC}" srcOrd="3" destOrd="0" presId="urn:microsoft.com/office/officeart/2018/2/layout/IconVerticalSolidList"/>
    <dgm:cxn modelId="{732DD986-36C2-4CFD-A0E3-3F53A38FA81F}" type="presParOf" srcId="{64E26C75-1447-403C-96C5-CE0D82CDBA0F}" destId="{7FC017EA-3A05-4BD2-9338-C6FCF259B30B}" srcOrd="3" destOrd="0" presId="urn:microsoft.com/office/officeart/2018/2/layout/IconVerticalSolidList"/>
    <dgm:cxn modelId="{EB26E812-C646-4D21-A531-B524BCEC48C3}" type="presParOf" srcId="{64E26C75-1447-403C-96C5-CE0D82CDBA0F}" destId="{1D6869CA-5241-4E71-B185-7AC91CC9325C}" srcOrd="4" destOrd="0" presId="urn:microsoft.com/office/officeart/2018/2/layout/IconVerticalSolidList"/>
    <dgm:cxn modelId="{9D1524F0-9037-4BCB-99D7-FD2C1193A5C1}" type="presParOf" srcId="{1D6869CA-5241-4E71-B185-7AC91CC9325C}" destId="{213CFE5E-4502-484E-9721-8AEDE5336F58}" srcOrd="0" destOrd="0" presId="urn:microsoft.com/office/officeart/2018/2/layout/IconVerticalSolidList"/>
    <dgm:cxn modelId="{53ACA7BF-1DD9-41EB-AC3E-4D83F3F82FF4}" type="presParOf" srcId="{1D6869CA-5241-4E71-B185-7AC91CC9325C}" destId="{105FF463-651B-496D-82CF-3AC3F4BF63E3}" srcOrd="1" destOrd="0" presId="urn:microsoft.com/office/officeart/2018/2/layout/IconVerticalSolidList"/>
    <dgm:cxn modelId="{0B9ED4B7-952D-4A94-9D5F-BB8758198F04}" type="presParOf" srcId="{1D6869CA-5241-4E71-B185-7AC91CC9325C}" destId="{FEB8B79F-537E-4537-B549-5DF5D7595B18}" srcOrd="2" destOrd="0" presId="urn:microsoft.com/office/officeart/2018/2/layout/IconVerticalSolidList"/>
    <dgm:cxn modelId="{520C004C-B219-44F5-B7B9-AA4D93DFB4EA}" type="presParOf" srcId="{1D6869CA-5241-4E71-B185-7AC91CC9325C}" destId="{B85E4E69-79FB-47ED-9BEF-26DC267B06D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9B1E21E-B4AB-44C1-8ED7-7FB79D1323EF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D7EC36D-B764-4FA1-B0FF-0F7A7A0D1E02}">
      <dgm:prSet/>
      <dgm:spPr/>
      <dgm:t>
        <a:bodyPr/>
        <a:lstStyle/>
        <a:p>
          <a:r>
            <a:rPr lang="en-US" err="1"/>
            <a:t>Segmenter</a:t>
          </a:r>
          <a:r>
            <a:rPr lang="en-US"/>
            <a:t> la base de clients </a:t>
          </a:r>
          <a:r>
            <a:rPr lang="en-US" err="1"/>
            <a:t>en</a:t>
          </a:r>
          <a:r>
            <a:rPr lang="en-US"/>
            <a:t> </a:t>
          </a:r>
          <a:r>
            <a:rPr lang="en-US" err="1"/>
            <a:t>groupes</a:t>
          </a:r>
          <a:r>
            <a:rPr lang="en-US"/>
            <a:t> plus petits : </a:t>
          </a:r>
          <a:r>
            <a:rPr lang="en-US" err="1"/>
            <a:t>cela</a:t>
          </a:r>
          <a:r>
            <a:rPr lang="en-US"/>
            <a:t> </a:t>
          </a:r>
          <a:r>
            <a:rPr lang="en-US" err="1"/>
            <a:t>permet</a:t>
          </a:r>
          <a:r>
            <a:rPr lang="en-US"/>
            <a:t> </a:t>
          </a:r>
          <a:r>
            <a:rPr lang="en-US" err="1"/>
            <a:t>d'adapter</a:t>
          </a:r>
          <a:r>
            <a:rPr lang="en-US"/>
            <a:t> les services et les </a:t>
          </a:r>
          <a:r>
            <a:rPr lang="en-US" err="1"/>
            <a:t>produits</a:t>
          </a:r>
          <a:r>
            <a:rPr lang="en-US"/>
            <a:t> </a:t>
          </a:r>
          <a:r>
            <a:rPr lang="en-US" err="1"/>
            <a:t>offerts</a:t>
          </a:r>
          <a:r>
            <a:rPr lang="en-US"/>
            <a:t> à </a:t>
          </a:r>
          <a:r>
            <a:rPr lang="en-US" err="1"/>
            <a:t>chaque</a:t>
          </a:r>
          <a:r>
            <a:rPr lang="en-US"/>
            <a:t> </a:t>
          </a:r>
          <a:r>
            <a:rPr lang="en-US" err="1"/>
            <a:t>groupe</a:t>
          </a:r>
          <a:r>
            <a:rPr lang="en-US"/>
            <a:t>.</a:t>
          </a:r>
        </a:p>
      </dgm:t>
    </dgm:pt>
    <dgm:pt modelId="{967DBC2C-FAF9-4689-AC83-83A680B91410}" type="parTrans" cxnId="{8F6447EC-B1B0-4CFC-A5AB-96D3E37611D5}">
      <dgm:prSet/>
      <dgm:spPr/>
      <dgm:t>
        <a:bodyPr/>
        <a:lstStyle/>
        <a:p>
          <a:endParaRPr lang="en-US"/>
        </a:p>
      </dgm:t>
    </dgm:pt>
    <dgm:pt modelId="{5EE469E7-CA96-41C9-B8CB-FE69130E4370}" type="sibTrans" cxnId="{8F6447EC-B1B0-4CFC-A5AB-96D3E37611D5}">
      <dgm:prSet/>
      <dgm:spPr/>
      <dgm:t>
        <a:bodyPr/>
        <a:lstStyle/>
        <a:p>
          <a:endParaRPr lang="en-US"/>
        </a:p>
      </dgm:t>
    </dgm:pt>
    <dgm:pt modelId="{3E580BEB-F4B1-4155-BD03-A7636D56776E}">
      <dgm:prSet/>
      <dgm:spPr/>
      <dgm:t>
        <a:bodyPr/>
        <a:lstStyle/>
        <a:p>
          <a:r>
            <a:rPr lang="en-US" err="1"/>
            <a:t>Générer</a:t>
          </a:r>
          <a:r>
            <a:rPr lang="en-US"/>
            <a:t> un </a:t>
          </a:r>
          <a:r>
            <a:rPr lang="en-US" err="1"/>
            <a:t>nouvel</a:t>
          </a:r>
          <a:r>
            <a:rPr lang="en-US"/>
            <a:t> </a:t>
          </a:r>
          <a:r>
            <a:rPr lang="en-US" err="1"/>
            <a:t>indice</a:t>
          </a:r>
          <a:r>
            <a:rPr lang="en-US"/>
            <a:t> à </a:t>
          </a:r>
          <a:r>
            <a:rPr lang="en-US" err="1"/>
            <a:t>utiliser</a:t>
          </a:r>
          <a:r>
            <a:rPr lang="en-US"/>
            <a:t> dans </a:t>
          </a:r>
          <a:r>
            <a:rPr lang="en-US" err="1"/>
            <a:t>d'autres</a:t>
          </a:r>
          <a:r>
            <a:rPr lang="en-US"/>
            <a:t> </a:t>
          </a:r>
          <a:r>
            <a:rPr lang="en-US" err="1"/>
            <a:t>modèles</a:t>
          </a:r>
          <a:r>
            <a:rPr lang="en-US"/>
            <a:t> </a:t>
          </a:r>
          <a:r>
            <a:rPr lang="en-US" err="1"/>
            <a:t>en</a:t>
          </a:r>
          <a:r>
            <a:rPr lang="en-US"/>
            <a:t> tant que variable </a:t>
          </a:r>
          <a:r>
            <a:rPr lang="en-US" err="1"/>
            <a:t>prédictive</a:t>
          </a:r>
          <a:r>
            <a:rPr lang="en-US"/>
            <a:t>.</a:t>
          </a:r>
        </a:p>
      </dgm:t>
    </dgm:pt>
    <dgm:pt modelId="{FCDB4AE6-D63E-4BA9-9D9F-030F3A545617}" type="parTrans" cxnId="{7CE892FC-2829-4A91-A3CD-54C8E448EE42}">
      <dgm:prSet/>
      <dgm:spPr/>
      <dgm:t>
        <a:bodyPr/>
        <a:lstStyle/>
        <a:p>
          <a:endParaRPr lang="en-US"/>
        </a:p>
      </dgm:t>
    </dgm:pt>
    <dgm:pt modelId="{48CCC2B2-D0E0-4760-845F-EC8AC7C1EB1C}" type="sibTrans" cxnId="{7CE892FC-2829-4A91-A3CD-54C8E448EE42}">
      <dgm:prSet/>
      <dgm:spPr/>
      <dgm:t>
        <a:bodyPr/>
        <a:lstStyle/>
        <a:p>
          <a:endParaRPr lang="en-US"/>
        </a:p>
      </dgm:t>
    </dgm:pt>
    <dgm:pt modelId="{7E545D3B-D2A2-471A-9734-13E6C6402A1D}" type="pres">
      <dgm:prSet presAssocID="{89B1E21E-B4AB-44C1-8ED7-7FB79D1323EF}" presName="outerComposite" presStyleCnt="0">
        <dgm:presLayoutVars>
          <dgm:chMax val="5"/>
          <dgm:dir/>
          <dgm:resizeHandles val="exact"/>
        </dgm:presLayoutVars>
      </dgm:prSet>
      <dgm:spPr/>
    </dgm:pt>
    <dgm:pt modelId="{ECACED54-8529-4CB8-9E5D-A64F40479AD6}" type="pres">
      <dgm:prSet presAssocID="{89B1E21E-B4AB-44C1-8ED7-7FB79D1323EF}" presName="dummyMaxCanvas" presStyleCnt="0">
        <dgm:presLayoutVars/>
      </dgm:prSet>
      <dgm:spPr/>
    </dgm:pt>
    <dgm:pt modelId="{2C65589F-7E6F-40D3-8CFD-95A79929FA4D}" type="pres">
      <dgm:prSet presAssocID="{89B1E21E-B4AB-44C1-8ED7-7FB79D1323EF}" presName="TwoNodes_1" presStyleLbl="node1" presStyleIdx="0" presStyleCnt="2">
        <dgm:presLayoutVars>
          <dgm:bulletEnabled val="1"/>
        </dgm:presLayoutVars>
      </dgm:prSet>
      <dgm:spPr/>
    </dgm:pt>
    <dgm:pt modelId="{197A9767-2422-4DD1-A7C1-44EE83DF1133}" type="pres">
      <dgm:prSet presAssocID="{89B1E21E-B4AB-44C1-8ED7-7FB79D1323EF}" presName="TwoNodes_2" presStyleLbl="node1" presStyleIdx="1" presStyleCnt="2">
        <dgm:presLayoutVars>
          <dgm:bulletEnabled val="1"/>
        </dgm:presLayoutVars>
      </dgm:prSet>
      <dgm:spPr/>
    </dgm:pt>
    <dgm:pt modelId="{9E401016-0920-439E-AFA0-EAC86FFE29AE}" type="pres">
      <dgm:prSet presAssocID="{89B1E21E-B4AB-44C1-8ED7-7FB79D1323EF}" presName="TwoConn_1-2" presStyleLbl="fgAccFollowNode1" presStyleIdx="0" presStyleCnt="1">
        <dgm:presLayoutVars>
          <dgm:bulletEnabled val="1"/>
        </dgm:presLayoutVars>
      </dgm:prSet>
      <dgm:spPr/>
    </dgm:pt>
    <dgm:pt modelId="{0B52E359-50E7-4708-B7FB-DA298D52B22E}" type="pres">
      <dgm:prSet presAssocID="{89B1E21E-B4AB-44C1-8ED7-7FB79D1323EF}" presName="TwoNodes_1_text" presStyleLbl="node1" presStyleIdx="1" presStyleCnt="2">
        <dgm:presLayoutVars>
          <dgm:bulletEnabled val="1"/>
        </dgm:presLayoutVars>
      </dgm:prSet>
      <dgm:spPr/>
    </dgm:pt>
    <dgm:pt modelId="{A69B9CCF-8DB4-497A-947C-852AA0940A2D}" type="pres">
      <dgm:prSet presAssocID="{89B1E21E-B4AB-44C1-8ED7-7FB79D1323EF}" presName="TwoNodes_2_text" presStyleLbl="node1" presStyleIdx="1" presStyleCnt="2">
        <dgm:presLayoutVars>
          <dgm:bulletEnabled val="1"/>
        </dgm:presLayoutVars>
      </dgm:prSet>
      <dgm:spPr/>
    </dgm:pt>
  </dgm:ptLst>
  <dgm:cxnLst>
    <dgm:cxn modelId="{96198730-96E4-467F-BE3B-FEC7E8D594DB}" type="presOf" srcId="{3E580BEB-F4B1-4155-BD03-A7636D56776E}" destId="{197A9767-2422-4DD1-A7C1-44EE83DF1133}" srcOrd="0" destOrd="0" presId="urn:microsoft.com/office/officeart/2005/8/layout/vProcess5"/>
    <dgm:cxn modelId="{AE21B145-8838-4591-9C0D-B675BD48B09C}" type="presOf" srcId="{5EE469E7-CA96-41C9-B8CB-FE69130E4370}" destId="{9E401016-0920-439E-AFA0-EAC86FFE29AE}" srcOrd="0" destOrd="0" presId="urn:microsoft.com/office/officeart/2005/8/layout/vProcess5"/>
    <dgm:cxn modelId="{932ED75A-EED8-45C2-BBAE-11417055386B}" type="presOf" srcId="{FD7EC36D-B764-4FA1-B0FF-0F7A7A0D1E02}" destId="{2C65589F-7E6F-40D3-8CFD-95A79929FA4D}" srcOrd="0" destOrd="0" presId="urn:microsoft.com/office/officeart/2005/8/layout/vProcess5"/>
    <dgm:cxn modelId="{65B34689-FCA1-4086-AD0C-D6E37D40B622}" type="presOf" srcId="{FD7EC36D-B764-4FA1-B0FF-0F7A7A0D1E02}" destId="{0B52E359-50E7-4708-B7FB-DA298D52B22E}" srcOrd="1" destOrd="0" presId="urn:microsoft.com/office/officeart/2005/8/layout/vProcess5"/>
    <dgm:cxn modelId="{0CF5D0AE-226B-4BF0-B7B6-20770D0078FD}" type="presOf" srcId="{89B1E21E-B4AB-44C1-8ED7-7FB79D1323EF}" destId="{7E545D3B-D2A2-471A-9734-13E6C6402A1D}" srcOrd="0" destOrd="0" presId="urn:microsoft.com/office/officeart/2005/8/layout/vProcess5"/>
    <dgm:cxn modelId="{8F6447EC-B1B0-4CFC-A5AB-96D3E37611D5}" srcId="{89B1E21E-B4AB-44C1-8ED7-7FB79D1323EF}" destId="{FD7EC36D-B764-4FA1-B0FF-0F7A7A0D1E02}" srcOrd="0" destOrd="0" parTransId="{967DBC2C-FAF9-4689-AC83-83A680B91410}" sibTransId="{5EE469E7-CA96-41C9-B8CB-FE69130E4370}"/>
    <dgm:cxn modelId="{CFF36AF1-F907-4156-8C53-144EDBACFCCB}" type="presOf" srcId="{3E580BEB-F4B1-4155-BD03-A7636D56776E}" destId="{A69B9CCF-8DB4-497A-947C-852AA0940A2D}" srcOrd="1" destOrd="0" presId="urn:microsoft.com/office/officeart/2005/8/layout/vProcess5"/>
    <dgm:cxn modelId="{7CE892FC-2829-4A91-A3CD-54C8E448EE42}" srcId="{89B1E21E-B4AB-44C1-8ED7-7FB79D1323EF}" destId="{3E580BEB-F4B1-4155-BD03-A7636D56776E}" srcOrd="1" destOrd="0" parTransId="{FCDB4AE6-D63E-4BA9-9D9F-030F3A545617}" sibTransId="{48CCC2B2-D0E0-4760-845F-EC8AC7C1EB1C}"/>
    <dgm:cxn modelId="{3EDEFDF3-6EFE-4AB7-A6C8-C0E068E8B63F}" type="presParOf" srcId="{7E545D3B-D2A2-471A-9734-13E6C6402A1D}" destId="{ECACED54-8529-4CB8-9E5D-A64F40479AD6}" srcOrd="0" destOrd="0" presId="urn:microsoft.com/office/officeart/2005/8/layout/vProcess5"/>
    <dgm:cxn modelId="{AD75755A-9216-4AB0-B773-48D73AE4CD8F}" type="presParOf" srcId="{7E545D3B-D2A2-471A-9734-13E6C6402A1D}" destId="{2C65589F-7E6F-40D3-8CFD-95A79929FA4D}" srcOrd="1" destOrd="0" presId="urn:microsoft.com/office/officeart/2005/8/layout/vProcess5"/>
    <dgm:cxn modelId="{832FA263-117B-42D1-9BAA-4B76056B341C}" type="presParOf" srcId="{7E545D3B-D2A2-471A-9734-13E6C6402A1D}" destId="{197A9767-2422-4DD1-A7C1-44EE83DF1133}" srcOrd="2" destOrd="0" presId="urn:microsoft.com/office/officeart/2005/8/layout/vProcess5"/>
    <dgm:cxn modelId="{0C103D06-FB95-43AA-8139-111D1DFCB2B7}" type="presParOf" srcId="{7E545D3B-D2A2-471A-9734-13E6C6402A1D}" destId="{9E401016-0920-439E-AFA0-EAC86FFE29AE}" srcOrd="3" destOrd="0" presId="urn:microsoft.com/office/officeart/2005/8/layout/vProcess5"/>
    <dgm:cxn modelId="{92D9CAE5-0150-4C7C-A4BE-F47F35FF4AB6}" type="presParOf" srcId="{7E545D3B-D2A2-471A-9734-13E6C6402A1D}" destId="{0B52E359-50E7-4708-B7FB-DA298D52B22E}" srcOrd="4" destOrd="0" presId="urn:microsoft.com/office/officeart/2005/8/layout/vProcess5"/>
    <dgm:cxn modelId="{2089E733-A913-4A34-8C01-20CF614E7212}" type="presParOf" srcId="{7E545D3B-D2A2-471A-9734-13E6C6402A1D}" destId="{A69B9CCF-8DB4-497A-947C-852AA0940A2D}" srcOrd="5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9B1E21E-B4AB-44C1-8ED7-7FB79D1323E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D7EC36D-B764-4FA1-B0FF-0F7A7A0D1E0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err="1"/>
            <a:t>Segmenter</a:t>
          </a:r>
          <a:r>
            <a:rPr lang="en-US"/>
            <a:t> la base de clients </a:t>
          </a:r>
          <a:r>
            <a:rPr lang="en-US" err="1"/>
            <a:t>en</a:t>
          </a:r>
          <a:r>
            <a:rPr lang="en-US"/>
            <a:t> </a:t>
          </a:r>
          <a:r>
            <a:rPr lang="en-US" err="1"/>
            <a:t>groupes</a:t>
          </a:r>
          <a:r>
            <a:rPr lang="en-US"/>
            <a:t> plus petits : </a:t>
          </a:r>
          <a:r>
            <a:rPr lang="en-US" err="1"/>
            <a:t>cela</a:t>
          </a:r>
          <a:r>
            <a:rPr lang="en-US"/>
            <a:t> </a:t>
          </a:r>
          <a:r>
            <a:rPr lang="en-US" err="1"/>
            <a:t>permet</a:t>
          </a:r>
          <a:r>
            <a:rPr lang="en-US"/>
            <a:t> </a:t>
          </a:r>
          <a:r>
            <a:rPr lang="en-US" err="1"/>
            <a:t>d'adapter</a:t>
          </a:r>
          <a:r>
            <a:rPr lang="en-US"/>
            <a:t> les services et les </a:t>
          </a:r>
          <a:r>
            <a:rPr lang="en-US" err="1"/>
            <a:t>produits</a:t>
          </a:r>
          <a:r>
            <a:rPr lang="en-US"/>
            <a:t> </a:t>
          </a:r>
          <a:r>
            <a:rPr lang="en-US" err="1"/>
            <a:t>offerts</a:t>
          </a:r>
          <a:r>
            <a:rPr lang="en-US"/>
            <a:t> à </a:t>
          </a:r>
          <a:r>
            <a:rPr lang="en-US" err="1"/>
            <a:t>chaque</a:t>
          </a:r>
          <a:r>
            <a:rPr lang="en-US"/>
            <a:t> </a:t>
          </a:r>
          <a:r>
            <a:rPr lang="en-US" err="1"/>
            <a:t>groupe</a:t>
          </a:r>
          <a:r>
            <a:rPr lang="en-US"/>
            <a:t>.</a:t>
          </a:r>
        </a:p>
      </dgm:t>
    </dgm:pt>
    <dgm:pt modelId="{967DBC2C-FAF9-4689-AC83-83A680B91410}" type="parTrans" cxnId="{8F6447EC-B1B0-4CFC-A5AB-96D3E37611D5}">
      <dgm:prSet/>
      <dgm:spPr/>
      <dgm:t>
        <a:bodyPr/>
        <a:lstStyle/>
        <a:p>
          <a:endParaRPr lang="en-US"/>
        </a:p>
      </dgm:t>
    </dgm:pt>
    <dgm:pt modelId="{5EE469E7-CA96-41C9-B8CB-FE69130E4370}" type="sibTrans" cxnId="{8F6447EC-B1B0-4CFC-A5AB-96D3E37611D5}">
      <dgm:prSet/>
      <dgm:spPr/>
      <dgm:t>
        <a:bodyPr/>
        <a:lstStyle/>
        <a:p>
          <a:endParaRPr lang="en-US"/>
        </a:p>
      </dgm:t>
    </dgm:pt>
    <dgm:pt modelId="{3E580BEB-F4B1-4155-BD03-A7636D56776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err="1"/>
            <a:t>Générer</a:t>
          </a:r>
          <a:r>
            <a:rPr lang="en-US"/>
            <a:t> un </a:t>
          </a:r>
          <a:r>
            <a:rPr lang="en-US" err="1"/>
            <a:t>nouvel</a:t>
          </a:r>
          <a:r>
            <a:rPr lang="en-US"/>
            <a:t> </a:t>
          </a:r>
          <a:r>
            <a:rPr lang="en-US" err="1"/>
            <a:t>indice</a:t>
          </a:r>
          <a:r>
            <a:rPr lang="en-US"/>
            <a:t> à </a:t>
          </a:r>
          <a:r>
            <a:rPr lang="en-US" err="1"/>
            <a:t>utiliser</a:t>
          </a:r>
          <a:r>
            <a:rPr lang="en-US"/>
            <a:t> dans </a:t>
          </a:r>
          <a:r>
            <a:rPr lang="en-US" err="1"/>
            <a:t>d'autres</a:t>
          </a:r>
          <a:r>
            <a:rPr lang="en-US"/>
            <a:t> </a:t>
          </a:r>
          <a:r>
            <a:rPr lang="en-US" err="1"/>
            <a:t>modèles</a:t>
          </a:r>
          <a:r>
            <a:rPr lang="en-US"/>
            <a:t> </a:t>
          </a:r>
          <a:r>
            <a:rPr lang="en-US" err="1"/>
            <a:t>en</a:t>
          </a:r>
          <a:r>
            <a:rPr lang="en-US"/>
            <a:t> tant que variable </a:t>
          </a:r>
          <a:r>
            <a:rPr lang="en-US" err="1"/>
            <a:t>prédictive</a:t>
          </a:r>
          <a:r>
            <a:rPr lang="en-US"/>
            <a:t>.</a:t>
          </a:r>
        </a:p>
      </dgm:t>
    </dgm:pt>
    <dgm:pt modelId="{FCDB4AE6-D63E-4BA9-9D9F-030F3A545617}" type="parTrans" cxnId="{7CE892FC-2829-4A91-A3CD-54C8E448EE42}">
      <dgm:prSet/>
      <dgm:spPr/>
      <dgm:t>
        <a:bodyPr/>
        <a:lstStyle/>
        <a:p>
          <a:endParaRPr lang="en-US"/>
        </a:p>
      </dgm:t>
    </dgm:pt>
    <dgm:pt modelId="{48CCC2B2-D0E0-4760-845F-EC8AC7C1EB1C}" type="sibTrans" cxnId="{7CE892FC-2829-4A91-A3CD-54C8E448EE42}">
      <dgm:prSet/>
      <dgm:spPr/>
      <dgm:t>
        <a:bodyPr/>
        <a:lstStyle/>
        <a:p>
          <a:endParaRPr lang="en-US"/>
        </a:p>
      </dgm:t>
    </dgm:pt>
    <dgm:pt modelId="{499641C3-0000-40AB-A4E3-A76C2FD17F1F}" type="pres">
      <dgm:prSet presAssocID="{89B1E21E-B4AB-44C1-8ED7-7FB79D1323EF}" presName="root" presStyleCnt="0">
        <dgm:presLayoutVars>
          <dgm:dir/>
          <dgm:resizeHandles val="exact"/>
        </dgm:presLayoutVars>
      </dgm:prSet>
      <dgm:spPr/>
    </dgm:pt>
    <dgm:pt modelId="{DA1B796D-DE05-4EDC-9B9D-713CDD9C097E}" type="pres">
      <dgm:prSet presAssocID="{FD7EC36D-B764-4FA1-B0FF-0F7A7A0D1E02}" presName="compNode" presStyleCnt="0"/>
      <dgm:spPr/>
    </dgm:pt>
    <dgm:pt modelId="{F9B44EF6-1FEC-4461-927C-EF5CEDB5C8DC}" type="pres">
      <dgm:prSet presAssocID="{FD7EC36D-B764-4FA1-B0FF-0F7A7A0D1E02}" presName="bgRect" presStyleLbl="bgShp" presStyleIdx="0" presStyleCnt="2"/>
      <dgm:spPr/>
    </dgm:pt>
    <dgm:pt modelId="{52FAF5E8-C1AE-44A2-ABB6-F927E17A5095}" type="pres">
      <dgm:prSet presAssocID="{FD7EC36D-B764-4FA1-B0FF-0F7A7A0D1E02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Japanese Dolls"/>
        </a:ext>
      </dgm:extLst>
    </dgm:pt>
    <dgm:pt modelId="{023DEB6B-CAA1-4B77-9132-C45C69DA8076}" type="pres">
      <dgm:prSet presAssocID="{FD7EC36D-B764-4FA1-B0FF-0F7A7A0D1E02}" presName="spaceRect" presStyleCnt="0"/>
      <dgm:spPr/>
    </dgm:pt>
    <dgm:pt modelId="{3D1EF8E6-3EDC-4E51-9D67-6FA820A03C1C}" type="pres">
      <dgm:prSet presAssocID="{FD7EC36D-B764-4FA1-B0FF-0F7A7A0D1E02}" presName="parTx" presStyleLbl="revTx" presStyleIdx="0" presStyleCnt="2">
        <dgm:presLayoutVars>
          <dgm:chMax val="0"/>
          <dgm:chPref val="0"/>
        </dgm:presLayoutVars>
      </dgm:prSet>
      <dgm:spPr/>
    </dgm:pt>
    <dgm:pt modelId="{2A68BCCC-9C47-4F6B-84F7-8A8062237622}" type="pres">
      <dgm:prSet presAssocID="{5EE469E7-CA96-41C9-B8CB-FE69130E4370}" presName="sibTrans" presStyleCnt="0"/>
      <dgm:spPr/>
    </dgm:pt>
    <dgm:pt modelId="{5DD413C2-DD2D-4EFE-865B-DA67D66144BA}" type="pres">
      <dgm:prSet presAssocID="{3E580BEB-F4B1-4155-BD03-A7636D56776E}" presName="compNode" presStyleCnt="0"/>
      <dgm:spPr/>
    </dgm:pt>
    <dgm:pt modelId="{B5B2A6D9-F605-4A6A-A5D1-10F001873052}" type="pres">
      <dgm:prSet presAssocID="{3E580BEB-F4B1-4155-BD03-A7636D56776E}" presName="bgRect" presStyleLbl="bgShp" presStyleIdx="1" presStyleCnt="2"/>
      <dgm:spPr/>
    </dgm:pt>
    <dgm:pt modelId="{BB4FBEB4-C6C7-4FFC-BA79-CA898FAFC85E}" type="pres">
      <dgm:prSet presAssocID="{3E580BEB-F4B1-4155-BD03-A7636D56776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mpoule"/>
        </a:ext>
      </dgm:extLst>
    </dgm:pt>
    <dgm:pt modelId="{E4BEE1C7-1C2D-49C4-BCEE-733B4EF894E0}" type="pres">
      <dgm:prSet presAssocID="{3E580BEB-F4B1-4155-BD03-A7636D56776E}" presName="spaceRect" presStyleCnt="0"/>
      <dgm:spPr/>
    </dgm:pt>
    <dgm:pt modelId="{CEB94E05-C247-4429-93C6-AC57890C5F63}" type="pres">
      <dgm:prSet presAssocID="{3E580BEB-F4B1-4155-BD03-A7636D56776E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77B6E74A-2F59-4DAC-8DF5-3315A5466F1C}" type="presOf" srcId="{FD7EC36D-B764-4FA1-B0FF-0F7A7A0D1E02}" destId="{3D1EF8E6-3EDC-4E51-9D67-6FA820A03C1C}" srcOrd="0" destOrd="0" presId="urn:microsoft.com/office/officeart/2018/2/layout/IconVerticalSolidList"/>
    <dgm:cxn modelId="{24E638BB-718C-480B-812C-89D740E95B0C}" type="presOf" srcId="{89B1E21E-B4AB-44C1-8ED7-7FB79D1323EF}" destId="{499641C3-0000-40AB-A4E3-A76C2FD17F1F}" srcOrd="0" destOrd="0" presId="urn:microsoft.com/office/officeart/2018/2/layout/IconVerticalSolidList"/>
    <dgm:cxn modelId="{8F6447EC-B1B0-4CFC-A5AB-96D3E37611D5}" srcId="{89B1E21E-B4AB-44C1-8ED7-7FB79D1323EF}" destId="{FD7EC36D-B764-4FA1-B0FF-0F7A7A0D1E02}" srcOrd="0" destOrd="0" parTransId="{967DBC2C-FAF9-4689-AC83-83A680B91410}" sibTransId="{5EE469E7-CA96-41C9-B8CB-FE69130E4370}"/>
    <dgm:cxn modelId="{2F9459FA-A64B-44A5-AAB8-C798AFD6DDE8}" type="presOf" srcId="{3E580BEB-F4B1-4155-BD03-A7636D56776E}" destId="{CEB94E05-C247-4429-93C6-AC57890C5F63}" srcOrd="0" destOrd="0" presId="urn:microsoft.com/office/officeart/2018/2/layout/IconVerticalSolidList"/>
    <dgm:cxn modelId="{7CE892FC-2829-4A91-A3CD-54C8E448EE42}" srcId="{89B1E21E-B4AB-44C1-8ED7-7FB79D1323EF}" destId="{3E580BEB-F4B1-4155-BD03-A7636D56776E}" srcOrd="1" destOrd="0" parTransId="{FCDB4AE6-D63E-4BA9-9D9F-030F3A545617}" sibTransId="{48CCC2B2-D0E0-4760-845F-EC8AC7C1EB1C}"/>
    <dgm:cxn modelId="{8C1009B7-56C3-464F-A531-49363DDCBB09}" type="presParOf" srcId="{499641C3-0000-40AB-A4E3-A76C2FD17F1F}" destId="{DA1B796D-DE05-4EDC-9B9D-713CDD9C097E}" srcOrd="0" destOrd="0" presId="urn:microsoft.com/office/officeart/2018/2/layout/IconVerticalSolidList"/>
    <dgm:cxn modelId="{E5E0F957-B748-4095-B0F6-FBB05210D245}" type="presParOf" srcId="{DA1B796D-DE05-4EDC-9B9D-713CDD9C097E}" destId="{F9B44EF6-1FEC-4461-927C-EF5CEDB5C8DC}" srcOrd="0" destOrd="0" presId="urn:microsoft.com/office/officeart/2018/2/layout/IconVerticalSolidList"/>
    <dgm:cxn modelId="{4212A2D6-6F88-4D16-9563-CDB12D346319}" type="presParOf" srcId="{DA1B796D-DE05-4EDC-9B9D-713CDD9C097E}" destId="{52FAF5E8-C1AE-44A2-ABB6-F927E17A5095}" srcOrd="1" destOrd="0" presId="urn:microsoft.com/office/officeart/2018/2/layout/IconVerticalSolidList"/>
    <dgm:cxn modelId="{78F440D0-597D-4500-9959-E5035102D204}" type="presParOf" srcId="{DA1B796D-DE05-4EDC-9B9D-713CDD9C097E}" destId="{023DEB6B-CAA1-4B77-9132-C45C69DA8076}" srcOrd="2" destOrd="0" presId="urn:microsoft.com/office/officeart/2018/2/layout/IconVerticalSolidList"/>
    <dgm:cxn modelId="{BD2A9C74-8FA3-473F-B9D7-EC0B992DEA82}" type="presParOf" srcId="{DA1B796D-DE05-4EDC-9B9D-713CDD9C097E}" destId="{3D1EF8E6-3EDC-4E51-9D67-6FA820A03C1C}" srcOrd="3" destOrd="0" presId="urn:microsoft.com/office/officeart/2018/2/layout/IconVerticalSolidList"/>
    <dgm:cxn modelId="{0AA243C0-3EAC-4926-A579-791F60B5EAA6}" type="presParOf" srcId="{499641C3-0000-40AB-A4E3-A76C2FD17F1F}" destId="{2A68BCCC-9C47-4F6B-84F7-8A8062237622}" srcOrd="1" destOrd="0" presId="urn:microsoft.com/office/officeart/2018/2/layout/IconVerticalSolidList"/>
    <dgm:cxn modelId="{376A1A46-BA5E-44C3-8084-D700F102EEB4}" type="presParOf" srcId="{499641C3-0000-40AB-A4E3-A76C2FD17F1F}" destId="{5DD413C2-DD2D-4EFE-865B-DA67D66144BA}" srcOrd="2" destOrd="0" presId="urn:microsoft.com/office/officeart/2018/2/layout/IconVerticalSolidList"/>
    <dgm:cxn modelId="{6F996170-F6A2-434C-9B08-4E98994284EA}" type="presParOf" srcId="{5DD413C2-DD2D-4EFE-865B-DA67D66144BA}" destId="{B5B2A6D9-F605-4A6A-A5D1-10F001873052}" srcOrd="0" destOrd="0" presId="urn:microsoft.com/office/officeart/2018/2/layout/IconVerticalSolidList"/>
    <dgm:cxn modelId="{44EDDAB8-866B-4B01-AF5D-C038AFF37F26}" type="presParOf" srcId="{5DD413C2-DD2D-4EFE-865B-DA67D66144BA}" destId="{BB4FBEB4-C6C7-4FFC-BA79-CA898FAFC85E}" srcOrd="1" destOrd="0" presId="urn:microsoft.com/office/officeart/2018/2/layout/IconVerticalSolidList"/>
    <dgm:cxn modelId="{993E6188-C64D-4424-A345-0DDC8E47F4F3}" type="presParOf" srcId="{5DD413C2-DD2D-4EFE-865B-DA67D66144BA}" destId="{E4BEE1C7-1C2D-49C4-BCEE-733B4EF894E0}" srcOrd="2" destOrd="0" presId="urn:microsoft.com/office/officeart/2018/2/layout/IconVerticalSolidList"/>
    <dgm:cxn modelId="{C43AB1E7-1C6E-4FC2-82FC-13738F4093DD}" type="presParOf" srcId="{5DD413C2-DD2D-4EFE-865B-DA67D66144BA}" destId="{CEB94E05-C247-4429-93C6-AC57890C5F6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45B0A2-6B33-4269-89CE-7D3A8ADAC6A6}">
      <dsp:nvSpPr>
        <dsp:cNvPr id="0" name=""/>
        <dsp:cNvSpPr/>
      </dsp:nvSpPr>
      <dsp:spPr>
        <a:xfrm>
          <a:off x="0" y="465"/>
          <a:ext cx="11029950" cy="108952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4903A5-808B-476F-9968-492B6C8527A9}">
      <dsp:nvSpPr>
        <dsp:cNvPr id="0" name=""/>
        <dsp:cNvSpPr/>
      </dsp:nvSpPr>
      <dsp:spPr>
        <a:xfrm>
          <a:off x="329582" y="245609"/>
          <a:ext cx="599240" cy="59924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E3DC5C-63EB-4818-B651-4AE86C19F219}">
      <dsp:nvSpPr>
        <dsp:cNvPr id="0" name=""/>
        <dsp:cNvSpPr/>
      </dsp:nvSpPr>
      <dsp:spPr>
        <a:xfrm>
          <a:off x="1258405" y="465"/>
          <a:ext cx="9771544" cy="10895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5308" tIns="115308" rIns="115308" bIns="11530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La segmentation client offre un aperçu du paysage du marché ;</a:t>
          </a:r>
        </a:p>
      </dsp:txBody>
      <dsp:txXfrm>
        <a:off x="1258405" y="465"/>
        <a:ext cx="9771544" cy="1089528"/>
      </dsp:txXfrm>
    </dsp:sp>
    <dsp:sp modelId="{89C35710-4649-468A-B37E-A58681E5EE68}">
      <dsp:nvSpPr>
        <dsp:cNvPr id="0" name=""/>
        <dsp:cNvSpPr/>
      </dsp:nvSpPr>
      <dsp:spPr>
        <a:xfrm>
          <a:off x="0" y="1362376"/>
          <a:ext cx="11029950" cy="108952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97A3DC-731B-4B2C-842B-8606CEA871C8}">
      <dsp:nvSpPr>
        <dsp:cNvPr id="0" name=""/>
        <dsp:cNvSpPr/>
      </dsp:nvSpPr>
      <dsp:spPr>
        <a:xfrm>
          <a:off x="329582" y="1607520"/>
          <a:ext cx="599240" cy="59924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DDB8B4-1DE7-4F03-BBB8-8FB9FDF561EC}">
      <dsp:nvSpPr>
        <dsp:cNvPr id="0" name=""/>
        <dsp:cNvSpPr/>
      </dsp:nvSpPr>
      <dsp:spPr>
        <a:xfrm>
          <a:off x="1258405" y="1362376"/>
          <a:ext cx="9771544" cy="10895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5308" tIns="115308" rIns="115308" bIns="11530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Révélation des caractéristiques de clients pour un regroupement suivant des informations cummunes;</a:t>
          </a:r>
        </a:p>
      </dsp:txBody>
      <dsp:txXfrm>
        <a:off x="1258405" y="1362376"/>
        <a:ext cx="9771544" cy="1089528"/>
      </dsp:txXfrm>
    </dsp:sp>
    <dsp:sp modelId="{213CFE5E-4502-484E-9721-8AEDE5336F58}">
      <dsp:nvSpPr>
        <dsp:cNvPr id="0" name=""/>
        <dsp:cNvSpPr/>
      </dsp:nvSpPr>
      <dsp:spPr>
        <a:xfrm>
          <a:off x="0" y="2724286"/>
          <a:ext cx="11029950" cy="108952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5FF463-651B-496D-82CF-3AC3F4BF63E3}">
      <dsp:nvSpPr>
        <dsp:cNvPr id="0" name=""/>
        <dsp:cNvSpPr/>
      </dsp:nvSpPr>
      <dsp:spPr>
        <a:xfrm>
          <a:off x="329582" y="2969430"/>
          <a:ext cx="599240" cy="59924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5E4E69-79FB-47ED-9BEF-26DC267B06D9}">
      <dsp:nvSpPr>
        <dsp:cNvPr id="0" name=""/>
        <dsp:cNvSpPr/>
      </dsp:nvSpPr>
      <dsp:spPr>
        <a:xfrm>
          <a:off x="1258405" y="2724286"/>
          <a:ext cx="9771544" cy="10895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5308" tIns="115308" rIns="115308" bIns="11530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On parle encore de Clustering</a:t>
          </a:r>
        </a:p>
      </dsp:txBody>
      <dsp:txXfrm>
        <a:off x="1258405" y="2724286"/>
        <a:ext cx="9771544" cy="108952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65589F-7E6F-40D3-8CFD-95A79929FA4D}">
      <dsp:nvSpPr>
        <dsp:cNvPr id="0" name=""/>
        <dsp:cNvSpPr/>
      </dsp:nvSpPr>
      <dsp:spPr>
        <a:xfrm>
          <a:off x="0" y="0"/>
          <a:ext cx="9375457" cy="171642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err="1"/>
            <a:t>Segmenter</a:t>
          </a:r>
          <a:r>
            <a:rPr lang="en-US" sz="2900" kern="1200"/>
            <a:t> la base de clients </a:t>
          </a:r>
          <a:r>
            <a:rPr lang="en-US" sz="2900" kern="1200" err="1"/>
            <a:t>en</a:t>
          </a:r>
          <a:r>
            <a:rPr lang="en-US" sz="2900" kern="1200"/>
            <a:t> </a:t>
          </a:r>
          <a:r>
            <a:rPr lang="en-US" sz="2900" kern="1200" err="1"/>
            <a:t>groupes</a:t>
          </a:r>
          <a:r>
            <a:rPr lang="en-US" sz="2900" kern="1200"/>
            <a:t> plus petits : </a:t>
          </a:r>
          <a:r>
            <a:rPr lang="en-US" sz="2900" kern="1200" err="1"/>
            <a:t>cela</a:t>
          </a:r>
          <a:r>
            <a:rPr lang="en-US" sz="2900" kern="1200"/>
            <a:t> </a:t>
          </a:r>
          <a:r>
            <a:rPr lang="en-US" sz="2900" kern="1200" err="1"/>
            <a:t>permet</a:t>
          </a:r>
          <a:r>
            <a:rPr lang="en-US" sz="2900" kern="1200"/>
            <a:t> </a:t>
          </a:r>
          <a:r>
            <a:rPr lang="en-US" sz="2900" kern="1200" err="1"/>
            <a:t>d'adapter</a:t>
          </a:r>
          <a:r>
            <a:rPr lang="en-US" sz="2900" kern="1200"/>
            <a:t> les services et les </a:t>
          </a:r>
          <a:r>
            <a:rPr lang="en-US" sz="2900" kern="1200" err="1"/>
            <a:t>produits</a:t>
          </a:r>
          <a:r>
            <a:rPr lang="en-US" sz="2900" kern="1200"/>
            <a:t> </a:t>
          </a:r>
          <a:r>
            <a:rPr lang="en-US" sz="2900" kern="1200" err="1"/>
            <a:t>offerts</a:t>
          </a:r>
          <a:r>
            <a:rPr lang="en-US" sz="2900" kern="1200"/>
            <a:t> à </a:t>
          </a:r>
          <a:r>
            <a:rPr lang="en-US" sz="2900" kern="1200" err="1"/>
            <a:t>chaque</a:t>
          </a:r>
          <a:r>
            <a:rPr lang="en-US" sz="2900" kern="1200"/>
            <a:t> </a:t>
          </a:r>
          <a:r>
            <a:rPr lang="en-US" sz="2900" kern="1200" err="1"/>
            <a:t>groupe</a:t>
          </a:r>
          <a:r>
            <a:rPr lang="en-US" sz="2900" kern="1200"/>
            <a:t>.</a:t>
          </a:r>
        </a:p>
      </dsp:txBody>
      <dsp:txXfrm>
        <a:off x="50272" y="50272"/>
        <a:ext cx="7601397" cy="1615882"/>
      </dsp:txXfrm>
    </dsp:sp>
    <dsp:sp modelId="{197A9767-2422-4DD1-A7C1-44EE83DF1133}">
      <dsp:nvSpPr>
        <dsp:cNvPr id="0" name=""/>
        <dsp:cNvSpPr/>
      </dsp:nvSpPr>
      <dsp:spPr>
        <a:xfrm>
          <a:off x="1654492" y="2097854"/>
          <a:ext cx="9375457" cy="1716426"/>
        </a:xfrm>
        <a:prstGeom prst="roundRect">
          <a:avLst>
            <a:gd name="adj" fmla="val 10000"/>
          </a:avLst>
        </a:prstGeom>
        <a:solidFill>
          <a:schemeClr val="accent2">
            <a:hueOff val="-1499078"/>
            <a:satOff val="-10973"/>
            <a:lumOff val="4315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err="1"/>
            <a:t>Générer</a:t>
          </a:r>
          <a:r>
            <a:rPr lang="en-US" sz="2900" kern="1200"/>
            <a:t> un </a:t>
          </a:r>
          <a:r>
            <a:rPr lang="en-US" sz="2900" kern="1200" err="1"/>
            <a:t>nouvel</a:t>
          </a:r>
          <a:r>
            <a:rPr lang="en-US" sz="2900" kern="1200"/>
            <a:t> </a:t>
          </a:r>
          <a:r>
            <a:rPr lang="en-US" sz="2900" kern="1200" err="1"/>
            <a:t>indice</a:t>
          </a:r>
          <a:r>
            <a:rPr lang="en-US" sz="2900" kern="1200"/>
            <a:t> à </a:t>
          </a:r>
          <a:r>
            <a:rPr lang="en-US" sz="2900" kern="1200" err="1"/>
            <a:t>utiliser</a:t>
          </a:r>
          <a:r>
            <a:rPr lang="en-US" sz="2900" kern="1200"/>
            <a:t> dans </a:t>
          </a:r>
          <a:r>
            <a:rPr lang="en-US" sz="2900" kern="1200" err="1"/>
            <a:t>d'autres</a:t>
          </a:r>
          <a:r>
            <a:rPr lang="en-US" sz="2900" kern="1200"/>
            <a:t> </a:t>
          </a:r>
          <a:r>
            <a:rPr lang="en-US" sz="2900" kern="1200" err="1"/>
            <a:t>modèles</a:t>
          </a:r>
          <a:r>
            <a:rPr lang="en-US" sz="2900" kern="1200"/>
            <a:t> </a:t>
          </a:r>
          <a:r>
            <a:rPr lang="en-US" sz="2900" kern="1200" err="1"/>
            <a:t>en</a:t>
          </a:r>
          <a:r>
            <a:rPr lang="en-US" sz="2900" kern="1200"/>
            <a:t> tant que variable </a:t>
          </a:r>
          <a:r>
            <a:rPr lang="en-US" sz="2900" kern="1200" err="1"/>
            <a:t>prédictive</a:t>
          </a:r>
          <a:r>
            <a:rPr lang="en-US" sz="2900" kern="1200"/>
            <a:t>.</a:t>
          </a:r>
        </a:p>
      </dsp:txBody>
      <dsp:txXfrm>
        <a:off x="1704764" y="2148126"/>
        <a:ext cx="6504743" cy="1615882"/>
      </dsp:txXfrm>
    </dsp:sp>
    <dsp:sp modelId="{9E401016-0920-439E-AFA0-EAC86FFE29AE}">
      <dsp:nvSpPr>
        <dsp:cNvPr id="0" name=""/>
        <dsp:cNvSpPr/>
      </dsp:nvSpPr>
      <dsp:spPr>
        <a:xfrm>
          <a:off x="8259780" y="1349301"/>
          <a:ext cx="1115677" cy="111567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8510807" y="1349301"/>
        <a:ext cx="613623" cy="83954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B44EF6-1FEC-4461-927C-EF5CEDB5C8DC}">
      <dsp:nvSpPr>
        <dsp:cNvPr id="0" name=""/>
        <dsp:cNvSpPr/>
      </dsp:nvSpPr>
      <dsp:spPr>
        <a:xfrm>
          <a:off x="0" y="621992"/>
          <a:ext cx="11029950" cy="114829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FAF5E8-C1AE-44A2-ABB6-F927E17A5095}">
      <dsp:nvSpPr>
        <dsp:cNvPr id="0" name=""/>
        <dsp:cNvSpPr/>
      </dsp:nvSpPr>
      <dsp:spPr>
        <a:xfrm>
          <a:off x="347359" y="880359"/>
          <a:ext cx="631562" cy="631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1EF8E6-3EDC-4E51-9D67-6FA820A03C1C}">
      <dsp:nvSpPr>
        <dsp:cNvPr id="0" name=""/>
        <dsp:cNvSpPr/>
      </dsp:nvSpPr>
      <dsp:spPr>
        <a:xfrm>
          <a:off x="1326280" y="621992"/>
          <a:ext cx="9703669" cy="11482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528" tIns="121528" rIns="121528" bIns="121528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err="1"/>
            <a:t>Segmenter</a:t>
          </a:r>
          <a:r>
            <a:rPr lang="en-US" sz="2500" kern="1200"/>
            <a:t> la base de clients </a:t>
          </a:r>
          <a:r>
            <a:rPr lang="en-US" sz="2500" kern="1200" err="1"/>
            <a:t>en</a:t>
          </a:r>
          <a:r>
            <a:rPr lang="en-US" sz="2500" kern="1200"/>
            <a:t> </a:t>
          </a:r>
          <a:r>
            <a:rPr lang="en-US" sz="2500" kern="1200" err="1"/>
            <a:t>groupes</a:t>
          </a:r>
          <a:r>
            <a:rPr lang="en-US" sz="2500" kern="1200"/>
            <a:t> plus petits : </a:t>
          </a:r>
          <a:r>
            <a:rPr lang="en-US" sz="2500" kern="1200" err="1"/>
            <a:t>cela</a:t>
          </a:r>
          <a:r>
            <a:rPr lang="en-US" sz="2500" kern="1200"/>
            <a:t> </a:t>
          </a:r>
          <a:r>
            <a:rPr lang="en-US" sz="2500" kern="1200" err="1"/>
            <a:t>permet</a:t>
          </a:r>
          <a:r>
            <a:rPr lang="en-US" sz="2500" kern="1200"/>
            <a:t> </a:t>
          </a:r>
          <a:r>
            <a:rPr lang="en-US" sz="2500" kern="1200" err="1"/>
            <a:t>d'adapter</a:t>
          </a:r>
          <a:r>
            <a:rPr lang="en-US" sz="2500" kern="1200"/>
            <a:t> les services et les </a:t>
          </a:r>
          <a:r>
            <a:rPr lang="en-US" sz="2500" kern="1200" err="1"/>
            <a:t>produits</a:t>
          </a:r>
          <a:r>
            <a:rPr lang="en-US" sz="2500" kern="1200"/>
            <a:t> </a:t>
          </a:r>
          <a:r>
            <a:rPr lang="en-US" sz="2500" kern="1200" err="1"/>
            <a:t>offerts</a:t>
          </a:r>
          <a:r>
            <a:rPr lang="en-US" sz="2500" kern="1200"/>
            <a:t> à </a:t>
          </a:r>
          <a:r>
            <a:rPr lang="en-US" sz="2500" kern="1200" err="1"/>
            <a:t>chaque</a:t>
          </a:r>
          <a:r>
            <a:rPr lang="en-US" sz="2500" kern="1200"/>
            <a:t> </a:t>
          </a:r>
          <a:r>
            <a:rPr lang="en-US" sz="2500" kern="1200" err="1"/>
            <a:t>groupe</a:t>
          </a:r>
          <a:r>
            <a:rPr lang="en-US" sz="2500" kern="1200"/>
            <a:t>.</a:t>
          </a:r>
        </a:p>
      </dsp:txBody>
      <dsp:txXfrm>
        <a:off x="1326280" y="621992"/>
        <a:ext cx="9703669" cy="1148294"/>
      </dsp:txXfrm>
    </dsp:sp>
    <dsp:sp modelId="{B5B2A6D9-F605-4A6A-A5D1-10F001873052}">
      <dsp:nvSpPr>
        <dsp:cNvPr id="0" name=""/>
        <dsp:cNvSpPr/>
      </dsp:nvSpPr>
      <dsp:spPr>
        <a:xfrm>
          <a:off x="0" y="2057361"/>
          <a:ext cx="11029950" cy="114829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4FBEB4-C6C7-4FFC-BA79-CA898FAFC85E}">
      <dsp:nvSpPr>
        <dsp:cNvPr id="0" name=""/>
        <dsp:cNvSpPr/>
      </dsp:nvSpPr>
      <dsp:spPr>
        <a:xfrm>
          <a:off x="347359" y="2315727"/>
          <a:ext cx="631562" cy="631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B94E05-C247-4429-93C6-AC57890C5F63}">
      <dsp:nvSpPr>
        <dsp:cNvPr id="0" name=""/>
        <dsp:cNvSpPr/>
      </dsp:nvSpPr>
      <dsp:spPr>
        <a:xfrm>
          <a:off x="1326280" y="2057361"/>
          <a:ext cx="9703669" cy="11482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528" tIns="121528" rIns="121528" bIns="121528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err="1"/>
            <a:t>Générer</a:t>
          </a:r>
          <a:r>
            <a:rPr lang="en-US" sz="2500" kern="1200"/>
            <a:t> un </a:t>
          </a:r>
          <a:r>
            <a:rPr lang="en-US" sz="2500" kern="1200" err="1"/>
            <a:t>nouvel</a:t>
          </a:r>
          <a:r>
            <a:rPr lang="en-US" sz="2500" kern="1200"/>
            <a:t> </a:t>
          </a:r>
          <a:r>
            <a:rPr lang="en-US" sz="2500" kern="1200" err="1"/>
            <a:t>indice</a:t>
          </a:r>
          <a:r>
            <a:rPr lang="en-US" sz="2500" kern="1200"/>
            <a:t> à </a:t>
          </a:r>
          <a:r>
            <a:rPr lang="en-US" sz="2500" kern="1200" err="1"/>
            <a:t>utiliser</a:t>
          </a:r>
          <a:r>
            <a:rPr lang="en-US" sz="2500" kern="1200"/>
            <a:t> dans </a:t>
          </a:r>
          <a:r>
            <a:rPr lang="en-US" sz="2500" kern="1200" err="1"/>
            <a:t>d'autres</a:t>
          </a:r>
          <a:r>
            <a:rPr lang="en-US" sz="2500" kern="1200"/>
            <a:t> </a:t>
          </a:r>
          <a:r>
            <a:rPr lang="en-US" sz="2500" kern="1200" err="1"/>
            <a:t>modèles</a:t>
          </a:r>
          <a:r>
            <a:rPr lang="en-US" sz="2500" kern="1200"/>
            <a:t> </a:t>
          </a:r>
          <a:r>
            <a:rPr lang="en-US" sz="2500" kern="1200" err="1"/>
            <a:t>en</a:t>
          </a:r>
          <a:r>
            <a:rPr lang="en-US" sz="2500" kern="1200"/>
            <a:t> tant que variable </a:t>
          </a:r>
          <a:r>
            <a:rPr lang="en-US" sz="2500" kern="1200" err="1"/>
            <a:t>prédictive</a:t>
          </a:r>
          <a:r>
            <a:rPr lang="en-US" sz="2500" kern="1200"/>
            <a:t>.</a:t>
          </a:r>
        </a:p>
      </dsp:txBody>
      <dsp:txXfrm>
        <a:off x="1326280" y="2057361"/>
        <a:ext cx="9703669" cy="11482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>
            <a:extLst>
              <a:ext uri="{FF2B5EF4-FFF2-40B4-BE49-F238E27FC236}">
                <a16:creationId xmlns:a16="http://schemas.microsoft.com/office/drawing/2014/main" id="{EE18FA9B-3E06-41AF-BDF7-6710797097D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0F9B942-99CF-4AC4-9F77-E625D2C71C6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1CDB56A-235B-4689-B943-ECFA3A024FBA}" type="datetime1">
              <a:rPr lang="fr-FR" smtClean="0"/>
              <a:t>08/10/2023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CAD4C1D-64AA-4DA1-8A75-FCF5ECA4501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D886DA9-2A38-4F39-B33B-4F7B5E44448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775EF03-110B-4710-A708-FEF1927612B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23214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3B79274-A0C3-4580-8A02-A9B7D3A40F5D}" type="datetime1">
              <a:rPr lang="fr-FR" noProof="0" smtClean="0"/>
              <a:t>08/10/2023</a:t>
            </a:fld>
            <a:endParaRPr lang="fr-FR" noProof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18CCA95-4F40-4CDD-BF1E-B8C9EB86EE73}" type="slidenum">
              <a:rPr lang="fr-FR" noProof="0" smtClean="0"/>
              <a:t>‹#›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5662959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918CCA95-4F40-4CDD-BF1E-B8C9EB86EE73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180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10/8/2023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484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10/8/2023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252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10/8/2023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057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10/8/2023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550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10/8/2023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865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10/8/2023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44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10/8/2023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055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10/8/2023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635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10/8/2023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9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10/8/2023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24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10/8/2023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407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10/8/2023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64943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2" r:id="rId2"/>
    <p:sldLayoutId id="2147483681" r:id="rId3"/>
    <p:sldLayoutId id="2147483680" r:id="rId4"/>
    <p:sldLayoutId id="2147483679" r:id="rId5"/>
    <p:sldLayoutId id="2147483678" r:id="rId6"/>
    <p:sldLayoutId id="2147483677" r:id="rId7"/>
    <p:sldLayoutId id="2147483676" r:id="rId8"/>
    <p:sldLayoutId id="2147483675" r:id="rId9"/>
    <p:sldLayoutId id="2147483674" r:id="rId10"/>
    <p:sldLayoutId id="2147483673" r:id="rId11"/>
  </p:sldLayoutIdLst>
  <p:hf sldNum="0" hdr="0" ft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7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oup of yellow figures and a red figure on the other side">
            <a:extLst>
              <a:ext uri="{FF2B5EF4-FFF2-40B4-BE49-F238E27FC236}">
                <a16:creationId xmlns:a16="http://schemas.microsoft.com/office/drawing/2014/main" id="{3F4F979C-812D-92B1-BC4B-3F03EF0BFD5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730"/>
          <a:stretch/>
        </p:blipFill>
        <p:spPr>
          <a:xfrm>
            <a:off x="20" y="10"/>
            <a:ext cx="12191980" cy="6857988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D5B012D8-7F27-4758-9AC6-C889B154B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103377" y="1100316"/>
            <a:ext cx="6858003" cy="4657347"/>
          </a:xfrm>
          <a:prstGeom prst="rect">
            <a:avLst/>
          </a:prstGeom>
          <a:gradFill flip="none" rotWithShape="1">
            <a:gsLst>
              <a:gs pos="48000">
                <a:schemeClr val="tx1">
                  <a:alpha val="24000"/>
                </a:schemeClr>
              </a:gs>
              <a:gs pos="85000">
                <a:schemeClr val="tx1">
                  <a:alpha val="45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FB28281-3783-403A-B1AB-0182A003DF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6" y="643467"/>
            <a:ext cx="7113006" cy="1522078"/>
          </a:xfrm>
        </p:spPr>
        <p:txBody>
          <a:bodyPr rtlCol="0" anchor="t">
            <a:normAutofit/>
          </a:bodyPr>
          <a:lstStyle/>
          <a:p>
            <a:r>
              <a:rPr lang="fr-FR" sz="4800" dirty="0">
                <a:solidFill>
                  <a:schemeClr val="bg1"/>
                </a:solidFill>
                <a:cs typeface="Arial"/>
              </a:rPr>
              <a:t>Customer Segmentation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4542EAC-8BF3-4BFD-9891-145BC49409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6" y="5665597"/>
            <a:ext cx="6177359" cy="548927"/>
          </a:xfrm>
        </p:spPr>
        <p:txBody>
          <a:bodyPr rtlCol="0" anchor="b">
            <a:normAutofit/>
          </a:bodyPr>
          <a:lstStyle/>
          <a:p>
            <a:r>
              <a:rPr lang="fr-FR" sz="2400">
                <a:solidFill>
                  <a:schemeClr val="bg1"/>
                </a:solidFill>
                <a:cs typeface="Arial"/>
              </a:rPr>
              <a:t>By GUIDJIME ADINSI Ahouahounko</a:t>
            </a:r>
            <a:endParaRPr lang="fr-FR" sz="2400">
              <a:solidFill>
                <a:schemeClr val="bg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063B759-00FC-46D1-9898-8E8625268F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731935" y="1397930"/>
            <a:ext cx="6858003" cy="4062128"/>
          </a:xfrm>
          <a:prstGeom prst="rect">
            <a:avLst/>
          </a:prstGeom>
          <a:gradFill flip="none" rotWithShape="1">
            <a:gsLst>
              <a:gs pos="48000">
                <a:schemeClr val="tx1">
                  <a:alpha val="24000"/>
                </a:schemeClr>
              </a:gs>
              <a:gs pos="85000">
                <a:schemeClr val="tx1">
                  <a:alpha val="45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7265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FABBCE0-E08C-4BBE-9FD2-E2B253D4D5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1D2447-D59D-68AA-CE57-96E9F63AD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Customer Segmentation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F426BAC-43D6-468E-B6FF-167034D5C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60727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02D80E-5995-4C54-8387-5893C2C89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96083C8-1401-4950-AF56-E2FAFE42D6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9E9BAFE8-A970-7E66-E34A-7E063EA6D8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191833"/>
              </p:ext>
            </p:extLst>
          </p:nvPr>
        </p:nvGraphicFramePr>
        <p:xfrm>
          <a:off x="581025" y="2341563"/>
          <a:ext cx="11029950" cy="3814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16161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7B45B0A2-6B33-4269-89CE-7D3A8ADAC6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graphicEl>
                                              <a:dgm id="{7B45B0A2-6B33-4269-89CE-7D3A8ADAC6A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CB4903A5-808B-476F-9968-492B6C8527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graphicEl>
                                              <a:dgm id="{CB4903A5-808B-476F-9968-492B6C8527A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CAE3DC5C-63EB-4818-B651-4AE86C19F21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graphicEl>
                                              <a:dgm id="{CAE3DC5C-63EB-4818-B651-4AE86C19F21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89C35710-4649-468A-B37E-A58681E5EE6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graphicEl>
                                              <a:dgm id="{89C35710-4649-468A-B37E-A58681E5EE6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5997A3DC-731B-4B2C-842B-8606CEA871C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>
                                            <p:graphicEl>
                                              <a:dgm id="{5997A3DC-731B-4B2C-842B-8606CEA871C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04DDB8B4-1DE7-4F03-BBB8-8FB9FDF561E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>
                                            <p:graphicEl>
                                              <a:dgm id="{04DDB8B4-1DE7-4F03-BBB8-8FB9FDF561E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105FF463-651B-496D-82CF-3AC3F4BF63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>
                                            <p:graphicEl>
                                              <a:dgm id="{105FF463-651B-496D-82CF-3AC3F4BF63E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213CFE5E-4502-484E-9721-8AEDE5336F5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graphicEl>
                                              <a:dgm id="{213CFE5E-4502-484E-9721-8AEDE5336F5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B85E4E69-79FB-47ED-9BEF-26DC267B06D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>
                                            <p:graphicEl>
                                              <a:dgm id="{B85E4E69-79FB-47ED-9BEF-26DC267B06D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Sub>
          <a:bldDgm bld="one"/>
        </p:bldSub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1BB56EB9-078F-4952-AC1F-149C7A0AE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3772EE4-ED5E-4D3A-A306-B22CF8667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601200"/>
            <a:ext cx="3703320" cy="578936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78D61A-1976-B1C9-A49B-759D26F2E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280" y="944752"/>
            <a:ext cx="3259016" cy="146269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ExEmple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0058680-D07C-4893-B2B7-91543F18AB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B42427A-0A1F-4A55-8705-D9179F1E0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E54A6FE-D8CB-48A3-900B-053D4EBD3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D5014379-22A5-08B3-9F51-171CE4A8EB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513" y="2536031"/>
            <a:ext cx="3123783" cy="3671936"/>
          </a:xfrm>
        </p:spPr>
        <p:txBody>
          <a:bodyPr anchor="t">
            <a:norm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9FF41DAA-85B1-68F7-2274-51E1CED623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004"/>
          <a:stretch/>
        </p:blipFill>
        <p:spPr>
          <a:xfrm>
            <a:off x="4241830" y="601200"/>
            <a:ext cx="7503636" cy="5789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937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CF7D0-CA29-6A4F-89C4-CC7E2A78A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07457"/>
          </a:xfrm>
        </p:spPr>
        <p:txBody>
          <a:bodyPr>
            <a:normAutofit/>
          </a:bodyPr>
          <a:lstStyle/>
          <a:p>
            <a:r>
              <a:rPr lang="en-US" err="1"/>
              <a:t>ObJectiFes</a:t>
            </a:r>
            <a:r>
              <a:rPr lang="en-US"/>
              <a:t> de LA </a:t>
            </a:r>
            <a:r>
              <a:rPr lang="en-US" err="1"/>
              <a:t>Segementation</a:t>
            </a:r>
            <a:r>
              <a:rPr lang="en-US"/>
              <a:t> de Clients</a:t>
            </a:r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3913FBCA-B995-9CE4-951E-E861DF5CB4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240030"/>
              </p:ext>
            </p:extLst>
          </p:nvPr>
        </p:nvGraphicFramePr>
        <p:xfrm>
          <a:off x="500814" y="2127668"/>
          <a:ext cx="11029950" cy="3814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351954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graphicEl>
                                              <a:dgm id="{2C65589F-7E6F-40D3-8CFD-95A79929FA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graphicEl>
                                              <a:dgm id="{2C65589F-7E6F-40D3-8CFD-95A79929FA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graphicEl>
                                              <a:dgm id="{9E401016-0920-439E-AFA0-EAC86FFE29A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>
                                            <p:graphicEl>
                                              <a:dgm id="{9E401016-0920-439E-AFA0-EAC86FFE29A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graphicEl>
                                              <a:dgm id="{197A9767-2422-4DD1-A7C1-44EE83DF113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>
                                            <p:graphicEl>
                                              <a:dgm id="{197A9767-2422-4DD1-A7C1-44EE83DF113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7" grpId="0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BFABBCE0-E08C-4BBE-9FD2-E2B253D4D5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FCF7D0-CA29-6A4F-89C4-CC7E2A78A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07457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ObJectiFes de LA Segementation de Clients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F426BAC-43D6-468E-B6FF-167034D5C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60727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B02D80E-5995-4C54-8387-5893C2C89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96083C8-1401-4950-AF56-E2FAFE42D6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3913FBCA-B995-9CE4-951E-E861DF5CB4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9005032"/>
              </p:ext>
            </p:extLst>
          </p:nvPr>
        </p:nvGraphicFramePr>
        <p:xfrm>
          <a:off x="581025" y="1806827"/>
          <a:ext cx="11029950" cy="38276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844316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graphicEl>
                                              <a:dgm id="{52FAF5E8-C1AE-44A2-ABB6-F927E17A50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>
                                            <p:graphicEl>
                                              <a:dgm id="{52FAF5E8-C1AE-44A2-ABB6-F927E17A50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>
                                            <p:graphicEl>
                                              <a:dgm id="{52FAF5E8-C1AE-44A2-ABB6-F927E17A50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graphicEl>
                                              <a:dgm id="{F9B44EF6-1FEC-4461-927C-EF5CEDB5C8D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>
                                            <p:graphicEl>
                                              <a:dgm id="{F9B44EF6-1FEC-4461-927C-EF5CEDB5C8D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>
                                            <p:graphicEl>
                                              <a:dgm id="{F9B44EF6-1FEC-4461-927C-EF5CEDB5C8D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graphicEl>
                                              <a:dgm id="{3D1EF8E6-3EDC-4E51-9D67-6FA820A03C1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>
                                            <p:graphicEl>
                                              <a:dgm id="{3D1EF8E6-3EDC-4E51-9D67-6FA820A03C1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>
                                            <p:graphicEl>
                                              <a:dgm id="{3D1EF8E6-3EDC-4E51-9D67-6FA820A03C1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graphicEl>
                                              <a:dgm id="{B5B2A6D9-F605-4A6A-A5D1-10F0018730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">
                                            <p:graphicEl>
                                              <a:dgm id="{B5B2A6D9-F605-4A6A-A5D1-10F0018730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">
                                            <p:graphicEl>
                                              <a:dgm id="{B5B2A6D9-F605-4A6A-A5D1-10F0018730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graphicEl>
                                              <a:dgm id="{BB4FBEB4-C6C7-4FFC-BA79-CA898FAFC85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>
                                            <p:graphicEl>
                                              <a:dgm id="{BB4FBEB4-C6C7-4FFC-BA79-CA898FAFC85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">
                                            <p:graphicEl>
                                              <a:dgm id="{BB4FBEB4-C6C7-4FFC-BA79-CA898FAFC85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graphicEl>
                                              <a:dgm id="{CEB94E05-C247-4429-93C6-AC57890C5F6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">
                                            <p:graphicEl>
                                              <a:dgm id="{CEB94E05-C247-4429-93C6-AC57890C5F6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">
                                            <p:graphicEl>
                                              <a:dgm id="{CEB94E05-C247-4429-93C6-AC57890C5F6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7" grpId="0">
        <p:bldSub>
          <a:bldDgm bld="one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D494F-7269-BA60-57E5-9225F62D3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600648"/>
          </a:xfrm>
        </p:spPr>
        <p:txBody>
          <a:bodyPr/>
          <a:lstStyle/>
          <a:p>
            <a:r>
              <a:rPr lang="en-US" dirty="0"/>
              <a:t>Nature de </a:t>
            </a:r>
            <a:r>
              <a:rPr lang="en-US" dirty="0" err="1"/>
              <a:t>VariabLes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1C6F48-D87A-DF00-75D4-C6965E8DA3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3985" y="1622575"/>
            <a:ext cx="3483610" cy="664731"/>
          </a:xfrm>
        </p:spPr>
        <p:txBody>
          <a:bodyPr/>
          <a:lstStyle/>
          <a:p>
            <a:r>
              <a:rPr lang="en-US" b="1" err="1">
                <a:solidFill>
                  <a:schemeClr val="tx1"/>
                </a:solidFill>
                <a:ea typeface="+mn-lt"/>
                <a:cs typeface="+mn-lt"/>
              </a:rPr>
              <a:t>Informations</a:t>
            </a:r>
            <a:r>
              <a:rPr lang="en-US" b="1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b="1" err="1">
                <a:solidFill>
                  <a:schemeClr val="tx1"/>
                </a:solidFill>
                <a:ea typeface="+mn-lt"/>
                <a:cs typeface="+mn-lt"/>
              </a:rPr>
              <a:t>démographiques</a:t>
            </a:r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F6B4D-EC0F-CE41-7C90-83EB174155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03632" y="2679833"/>
            <a:ext cx="2855292" cy="3015210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05435" indent="-305435"/>
            <a:r>
              <a:rPr lang="en-US" sz="2400" dirty="0">
                <a:solidFill>
                  <a:schemeClr val="tx1"/>
                </a:solidFill>
              </a:rPr>
              <a:t>Age;</a:t>
            </a:r>
          </a:p>
          <a:p>
            <a:pPr marL="305435" indent="-305435"/>
            <a:r>
              <a:rPr lang="en-US" sz="2400" dirty="0">
                <a:solidFill>
                  <a:schemeClr val="tx1"/>
                </a:solidFill>
              </a:rPr>
              <a:t>Le Genre;</a:t>
            </a:r>
          </a:p>
          <a:p>
            <a:pPr marL="305435" indent="-305435"/>
            <a:r>
              <a:rPr lang="en-US" sz="2400" dirty="0">
                <a:solidFill>
                  <a:schemeClr val="tx1"/>
                </a:solidFill>
              </a:rPr>
              <a:t>La situation </a:t>
            </a:r>
            <a:r>
              <a:rPr lang="en-US" sz="2400" err="1">
                <a:solidFill>
                  <a:schemeClr val="tx1"/>
                </a:solidFill>
              </a:rPr>
              <a:t>matrimoniale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</a:p>
          <a:p>
            <a:pPr marL="305435" indent="-305435"/>
            <a:r>
              <a:rPr lang="en-US" sz="2400" dirty="0">
                <a:solidFill>
                  <a:schemeClr val="tx1"/>
                </a:solidFill>
              </a:rPr>
              <a:t>Les revenues;</a:t>
            </a:r>
          </a:p>
          <a:p>
            <a:pPr marL="305435" indent="-305435"/>
            <a:r>
              <a:rPr lang="en-US" sz="2400" dirty="0">
                <a:solidFill>
                  <a:schemeClr val="tx1"/>
                </a:solidFill>
              </a:rPr>
              <a:t>Education, ...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5ED8505-D43A-CB35-8954-276F705594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50881" y="1622577"/>
            <a:ext cx="3724243" cy="660321"/>
          </a:xfrm>
        </p:spPr>
        <p:txBody>
          <a:bodyPr/>
          <a:lstStyle/>
          <a:p>
            <a:r>
              <a:rPr lang="en-US" b="1" err="1">
                <a:solidFill>
                  <a:srgbClr val="374151"/>
                </a:solidFill>
                <a:ea typeface="+mn-lt"/>
                <a:cs typeface="+mn-lt"/>
              </a:rPr>
              <a:t>Informations</a:t>
            </a:r>
            <a:r>
              <a:rPr lang="en-US" b="1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en-US" b="1" err="1">
                <a:solidFill>
                  <a:srgbClr val="374151"/>
                </a:solidFill>
                <a:ea typeface="+mn-lt"/>
                <a:cs typeface="+mn-lt"/>
              </a:rPr>
              <a:t>transactionnelles</a:t>
            </a:r>
            <a:endParaRPr lang="en-US" b="1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D8424F-269E-AE58-6D70-27D993DE4F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04879" y="2587053"/>
            <a:ext cx="3251361" cy="332268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05435" indent="-305435"/>
            <a:r>
              <a:rPr lang="en-US" sz="2400" dirty="0">
                <a:solidFill>
                  <a:srgbClr val="374151"/>
                </a:solidFill>
                <a:ea typeface="+mn-lt"/>
                <a:cs typeface="+mn-lt"/>
              </a:rPr>
              <a:t>Produits </a:t>
            </a:r>
            <a:r>
              <a:rPr lang="en-US" sz="2400" err="1">
                <a:solidFill>
                  <a:srgbClr val="374151"/>
                </a:solidFill>
                <a:ea typeface="+mn-lt"/>
                <a:cs typeface="+mn-lt"/>
              </a:rPr>
              <a:t>achetés</a:t>
            </a:r>
            <a:r>
              <a:rPr lang="en-US" sz="2400" dirty="0">
                <a:solidFill>
                  <a:srgbClr val="374151"/>
                </a:solidFill>
                <a:ea typeface="+mn-lt"/>
                <a:cs typeface="+mn-lt"/>
              </a:rPr>
              <a:t>;</a:t>
            </a:r>
            <a:endParaRPr lang="en-US" sz="2400" dirty="0"/>
          </a:p>
          <a:p>
            <a:pPr marL="305435" indent="-305435"/>
            <a:r>
              <a:rPr lang="en-US" sz="2400" err="1">
                <a:solidFill>
                  <a:srgbClr val="374151"/>
                </a:solidFill>
                <a:ea typeface="+mn-lt"/>
                <a:cs typeface="+mn-lt"/>
              </a:rPr>
              <a:t>Montant</a:t>
            </a:r>
            <a:r>
              <a:rPr lang="en-US" sz="2400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en-US" sz="2400" err="1">
                <a:solidFill>
                  <a:srgbClr val="374151"/>
                </a:solidFill>
                <a:ea typeface="+mn-lt"/>
                <a:cs typeface="+mn-lt"/>
              </a:rPr>
              <a:t>en</a:t>
            </a:r>
            <a:r>
              <a:rPr lang="en-US" sz="2400" dirty="0">
                <a:solidFill>
                  <a:srgbClr val="374151"/>
                </a:solidFill>
                <a:ea typeface="+mn-lt"/>
                <a:cs typeface="+mn-lt"/>
              </a:rPr>
              <a:t> Euro </a:t>
            </a:r>
            <a:r>
              <a:rPr lang="en-US" sz="2400" err="1">
                <a:solidFill>
                  <a:srgbClr val="374151"/>
                </a:solidFill>
                <a:ea typeface="+mn-lt"/>
                <a:cs typeface="+mn-lt"/>
              </a:rPr>
              <a:t>dépensé</a:t>
            </a:r>
            <a:r>
              <a:rPr lang="en-US" sz="2400" dirty="0">
                <a:solidFill>
                  <a:srgbClr val="374151"/>
                </a:solidFill>
                <a:ea typeface="+mn-lt"/>
                <a:cs typeface="+mn-lt"/>
              </a:rPr>
              <a:t>;</a:t>
            </a:r>
            <a:endParaRPr lang="en-US" sz="2400" dirty="0"/>
          </a:p>
          <a:p>
            <a:pPr marL="305435" indent="-305435"/>
            <a:r>
              <a:rPr lang="en-US" sz="2400" dirty="0">
                <a:solidFill>
                  <a:srgbClr val="374151"/>
                </a:solidFill>
                <a:ea typeface="+mn-lt"/>
                <a:cs typeface="+mn-lt"/>
              </a:rPr>
              <a:t>Nombre </a:t>
            </a:r>
            <a:r>
              <a:rPr lang="en-US" sz="2400" err="1">
                <a:solidFill>
                  <a:srgbClr val="374151"/>
                </a:solidFill>
                <a:ea typeface="+mn-lt"/>
                <a:cs typeface="+mn-lt"/>
              </a:rPr>
              <a:t>d'articles</a:t>
            </a:r>
            <a:r>
              <a:rPr lang="en-US" sz="2400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en-US" sz="2400" err="1">
                <a:solidFill>
                  <a:srgbClr val="374151"/>
                </a:solidFill>
                <a:ea typeface="+mn-lt"/>
                <a:cs typeface="+mn-lt"/>
              </a:rPr>
              <a:t>achetés</a:t>
            </a:r>
            <a:r>
              <a:rPr lang="en-US" sz="2400" dirty="0">
                <a:solidFill>
                  <a:srgbClr val="374151"/>
                </a:solidFill>
                <a:ea typeface="+mn-lt"/>
                <a:cs typeface="+mn-lt"/>
              </a:rPr>
              <a:t>;</a:t>
            </a:r>
            <a:endParaRPr lang="en-US" sz="2400" dirty="0"/>
          </a:p>
          <a:p>
            <a:pPr marL="305435" indent="-305435"/>
            <a:r>
              <a:rPr lang="en-US" sz="2400" dirty="0">
                <a:solidFill>
                  <a:srgbClr val="374151"/>
                </a:solidFill>
                <a:ea typeface="+mn-lt"/>
                <a:cs typeface="+mn-lt"/>
              </a:rPr>
              <a:t>Heure d'achat, ...</a:t>
            </a:r>
            <a:endParaRPr lang="en-US" sz="2400" dirty="0"/>
          </a:p>
          <a:p>
            <a:pPr marL="305435" indent="-305435"/>
            <a:endParaRPr lang="en-US" sz="2400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F048100E-56CE-E2F2-5612-2EE001563BD4}"/>
              </a:ext>
            </a:extLst>
          </p:cNvPr>
          <p:cNvSpPr txBox="1">
            <a:spLocks/>
          </p:cNvSpPr>
          <p:nvPr/>
        </p:nvSpPr>
        <p:spPr>
          <a:xfrm>
            <a:off x="8793181" y="2673409"/>
            <a:ext cx="2668141" cy="262752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06000" indent="-30600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5435" indent="-305435"/>
            <a:r>
              <a:rPr lang="en-US" sz="2400" dirty="0">
                <a:solidFill>
                  <a:srgbClr val="374151"/>
                </a:solidFill>
              </a:rPr>
              <a:t>ZIP Code;</a:t>
            </a:r>
          </a:p>
          <a:p>
            <a:pPr marL="305435" indent="-305435"/>
            <a:r>
              <a:rPr lang="en-US" sz="2400" dirty="0">
                <a:solidFill>
                  <a:srgbClr val="374151"/>
                </a:solidFill>
              </a:rPr>
              <a:t>Ville;</a:t>
            </a:r>
          </a:p>
          <a:p>
            <a:pPr marL="305435" indent="-305435"/>
            <a:r>
              <a:rPr lang="en-US" sz="2400" dirty="0">
                <a:solidFill>
                  <a:srgbClr val="374151"/>
                </a:solidFill>
              </a:rPr>
              <a:t>Pays;</a:t>
            </a:r>
          </a:p>
          <a:p>
            <a:pPr marL="305435" indent="-305435"/>
            <a:r>
              <a:rPr lang="en-US" sz="2400" err="1">
                <a:solidFill>
                  <a:srgbClr val="374151"/>
                </a:solidFill>
              </a:rPr>
              <a:t>Climat</a:t>
            </a:r>
            <a:r>
              <a:rPr lang="en-US" sz="2400" dirty="0">
                <a:solidFill>
                  <a:srgbClr val="374151"/>
                </a:solidFill>
              </a:rPr>
              <a:t>, ...</a:t>
            </a:r>
          </a:p>
          <a:p>
            <a:pPr marL="305435" indent="-305435"/>
            <a:endParaRPr lang="en-US" sz="2400" dirty="0"/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C0832FDE-CD70-19F8-5FF9-EF1B10CB9AA9}"/>
              </a:ext>
            </a:extLst>
          </p:cNvPr>
          <p:cNvSpPr txBox="1">
            <a:spLocks/>
          </p:cNvSpPr>
          <p:nvPr/>
        </p:nvSpPr>
        <p:spPr>
          <a:xfrm>
            <a:off x="8680649" y="1614556"/>
            <a:ext cx="3510349" cy="5934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>
                <a:solidFill>
                  <a:schemeClr val="tx1"/>
                </a:solidFill>
                <a:ea typeface="+mn-lt"/>
                <a:cs typeface="+mn-lt"/>
              </a:rPr>
              <a:t>Informations</a:t>
            </a:r>
            <a:r>
              <a:rPr lang="en-US" b="1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b="1" dirty="0" err="1">
                <a:solidFill>
                  <a:schemeClr val="tx1"/>
                </a:solidFill>
                <a:ea typeface="+mn-lt"/>
                <a:cs typeface="+mn-lt"/>
              </a:rPr>
              <a:t>géographiques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78947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  <p:bldP spid="4" grpId="0" build="allAtOnce"/>
      <p:bldP spid="9" grpId="0" build="allAtOnce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8CA13-640A-145D-4697-B1F024DAA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11049"/>
          </a:xfrm>
        </p:spPr>
        <p:txBody>
          <a:bodyPr>
            <a:normAutofit/>
          </a:bodyPr>
          <a:lstStyle/>
          <a:p>
            <a:r>
              <a:rPr lang="en-US" dirty="0" err="1"/>
              <a:t>MAchInE</a:t>
            </a:r>
            <a:r>
              <a:rPr lang="en-US" dirty="0"/>
              <a:t> </a:t>
            </a:r>
            <a:r>
              <a:rPr lang="en-US" dirty="0" err="1"/>
              <a:t>LEaRnING</a:t>
            </a:r>
            <a:r>
              <a:rPr lang="en-US" dirty="0"/>
              <a:t>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C54FD5-4C4F-2566-BCE1-4B169B729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431" y="977085"/>
            <a:ext cx="11029615" cy="3634486"/>
          </a:xfrm>
        </p:spPr>
        <p:txBody>
          <a:bodyPr/>
          <a:lstStyle/>
          <a:p>
            <a:pPr marL="305435" indent="-305435"/>
            <a:r>
              <a:rPr lang="en-US" sz="2400" dirty="0">
                <a:solidFill>
                  <a:srgbClr val="374151"/>
                </a:solidFill>
                <a:ea typeface="+mn-lt"/>
                <a:cs typeface="+mn-lt"/>
              </a:rPr>
              <a:t>Les </a:t>
            </a:r>
            <a:r>
              <a:rPr lang="en-US" sz="2400" err="1">
                <a:solidFill>
                  <a:srgbClr val="374151"/>
                </a:solidFill>
                <a:ea typeface="+mn-lt"/>
                <a:cs typeface="+mn-lt"/>
              </a:rPr>
              <a:t>modèles</a:t>
            </a:r>
            <a:r>
              <a:rPr lang="en-US" sz="2400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en-US" sz="2400" err="1">
                <a:solidFill>
                  <a:srgbClr val="374151"/>
                </a:solidFill>
                <a:ea typeface="+mn-lt"/>
                <a:cs typeface="+mn-lt"/>
              </a:rPr>
              <a:t>d'apprentissage</a:t>
            </a:r>
            <a:r>
              <a:rPr lang="en-US" sz="2400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en-US" sz="2400" err="1">
                <a:solidFill>
                  <a:srgbClr val="374151"/>
                </a:solidFill>
                <a:ea typeface="+mn-lt"/>
                <a:cs typeface="+mn-lt"/>
              </a:rPr>
              <a:t>automatique</a:t>
            </a:r>
            <a:r>
              <a:rPr lang="en-US" sz="2400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en-US" sz="2400" err="1">
                <a:solidFill>
                  <a:srgbClr val="374151"/>
                </a:solidFill>
                <a:ea typeface="+mn-lt"/>
                <a:cs typeface="+mn-lt"/>
              </a:rPr>
              <a:t>peuvent</a:t>
            </a:r>
            <a:r>
              <a:rPr lang="en-US" sz="2400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en-US" sz="2400" err="1">
                <a:solidFill>
                  <a:srgbClr val="374151"/>
                </a:solidFill>
                <a:ea typeface="+mn-lt"/>
                <a:cs typeface="+mn-lt"/>
              </a:rPr>
              <a:t>traiter</a:t>
            </a:r>
            <a:r>
              <a:rPr lang="en-US" sz="2400" dirty="0">
                <a:solidFill>
                  <a:srgbClr val="374151"/>
                </a:solidFill>
                <a:ea typeface="+mn-lt"/>
                <a:cs typeface="+mn-lt"/>
              </a:rPr>
              <a:t> les </a:t>
            </a:r>
            <a:r>
              <a:rPr lang="en-US" sz="2400" err="1">
                <a:solidFill>
                  <a:srgbClr val="374151"/>
                </a:solidFill>
                <a:ea typeface="+mn-lt"/>
                <a:cs typeface="+mn-lt"/>
              </a:rPr>
              <a:t>données</a:t>
            </a:r>
            <a:r>
              <a:rPr lang="en-US" sz="2400" dirty="0">
                <a:solidFill>
                  <a:srgbClr val="374151"/>
                </a:solidFill>
                <a:ea typeface="+mn-lt"/>
                <a:cs typeface="+mn-lt"/>
              </a:rPr>
              <a:t> des clients et </a:t>
            </a:r>
            <a:r>
              <a:rPr lang="en-US" sz="2400" err="1">
                <a:solidFill>
                  <a:srgbClr val="374151"/>
                </a:solidFill>
                <a:ea typeface="+mn-lt"/>
                <a:cs typeface="+mn-lt"/>
              </a:rPr>
              <a:t>découvrir</a:t>
            </a:r>
            <a:r>
              <a:rPr lang="en-US" sz="2400" dirty="0">
                <a:solidFill>
                  <a:srgbClr val="374151"/>
                </a:solidFill>
                <a:ea typeface="+mn-lt"/>
                <a:cs typeface="+mn-lt"/>
              </a:rPr>
              <a:t> des </a:t>
            </a:r>
            <a:r>
              <a:rPr lang="en-US" sz="2400" err="1">
                <a:solidFill>
                  <a:srgbClr val="374151"/>
                </a:solidFill>
                <a:ea typeface="+mn-lt"/>
                <a:cs typeface="+mn-lt"/>
              </a:rPr>
              <a:t>schémas</a:t>
            </a:r>
            <a:r>
              <a:rPr lang="en-US" sz="2400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en-US" sz="2400" err="1">
                <a:solidFill>
                  <a:srgbClr val="374151"/>
                </a:solidFill>
                <a:ea typeface="+mn-lt"/>
                <a:cs typeface="+mn-lt"/>
              </a:rPr>
              <a:t>difficiles</a:t>
            </a:r>
            <a:r>
              <a:rPr lang="en-US" sz="2400" dirty="0">
                <a:solidFill>
                  <a:srgbClr val="374151"/>
                </a:solidFill>
                <a:ea typeface="+mn-lt"/>
                <a:cs typeface="+mn-lt"/>
              </a:rPr>
              <a:t> à </a:t>
            </a:r>
            <a:r>
              <a:rPr lang="en-US" sz="2400" err="1">
                <a:solidFill>
                  <a:srgbClr val="374151"/>
                </a:solidFill>
                <a:ea typeface="+mn-lt"/>
                <a:cs typeface="+mn-lt"/>
              </a:rPr>
              <a:t>repérer</a:t>
            </a:r>
            <a:r>
              <a:rPr lang="en-US" sz="2400" dirty="0">
                <a:solidFill>
                  <a:srgbClr val="374151"/>
                </a:solidFill>
                <a:ea typeface="+mn-lt"/>
                <a:cs typeface="+mn-lt"/>
              </a:rPr>
              <a:t> par intuition et à examiner </a:t>
            </a:r>
            <a:r>
              <a:rPr lang="en-US" sz="2400" err="1">
                <a:solidFill>
                  <a:srgbClr val="374151"/>
                </a:solidFill>
                <a:ea typeface="+mn-lt"/>
                <a:cs typeface="+mn-lt"/>
              </a:rPr>
              <a:t>manuellement</a:t>
            </a:r>
            <a:r>
              <a:rPr lang="en-US" sz="2400" dirty="0">
                <a:solidFill>
                  <a:srgbClr val="374151"/>
                </a:solidFill>
                <a:ea typeface="+mn-lt"/>
                <a:cs typeface="+mn-lt"/>
              </a:rPr>
              <a:t> les </a:t>
            </a:r>
            <a:r>
              <a:rPr lang="en-US" sz="2400" err="1">
                <a:solidFill>
                  <a:srgbClr val="374151"/>
                </a:solidFill>
                <a:ea typeface="+mn-lt"/>
                <a:cs typeface="+mn-lt"/>
              </a:rPr>
              <a:t>données</a:t>
            </a:r>
            <a:r>
              <a:rPr lang="en-US" sz="2400" dirty="0">
                <a:solidFill>
                  <a:srgbClr val="374151"/>
                </a:solidFill>
                <a:ea typeface="+mn-lt"/>
                <a:cs typeface="+mn-lt"/>
              </a:rPr>
              <a:t>;</a:t>
            </a:r>
          </a:p>
          <a:p>
            <a:pPr marL="305435" indent="-305435"/>
            <a:r>
              <a:rPr lang="en-US" sz="2400" dirty="0">
                <a:solidFill>
                  <a:srgbClr val="374151"/>
                </a:solidFill>
                <a:ea typeface="+mn-lt"/>
                <a:cs typeface="+mn-lt"/>
              </a:rPr>
              <a:t>Techniques </a:t>
            </a:r>
            <a:r>
              <a:rPr lang="en-US" sz="2400" dirty="0" err="1">
                <a:solidFill>
                  <a:srgbClr val="374151"/>
                </a:solidFill>
                <a:ea typeface="+mn-lt"/>
                <a:cs typeface="+mn-lt"/>
              </a:rPr>
              <a:t>utilisées</a:t>
            </a:r>
            <a:r>
              <a:rPr lang="en-US" sz="2400" dirty="0">
                <a:solidFill>
                  <a:srgbClr val="374151"/>
                </a:solidFill>
                <a:ea typeface="+mn-lt"/>
                <a:cs typeface="+mn-lt"/>
              </a:rPr>
              <a:t>:  </a:t>
            </a:r>
            <a:r>
              <a:rPr lang="en-US" sz="2400" dirty="0" err="1">
                <a:solidFill>
                  <a:srgbClr val="374151"/>
                </a:solidFill>
                <a:ea typeface="+mn-lt"/>
                <a:cs typeface="+mn-lt"/>
              </a:rPr>
              <a:t>Algorithmes</a:t>
            </a:r>
            <a:r>
              <a:rPr lang="en-US" sz="2400" dirty="0">
                <a:solidFill>
                  <a:srgbClr val="374151"/>
                </a:solidFill>
                <a:ea typeface="+mn-lt"/>
                <a:cs typeface="+mn-lt"/>
              </a:rPr>
              <a:t> de </a:t>
            </a:r>
            <a:r>
              <a:rPr lang="en-US" sz="2400" b="1" dirty="0">
                <a:solidFill>
                  <a:srgbClr val="374151"/>
                </a:solidFill>
                <a:ea typeface="+mn-lt"/>
                <a:cs typeface="+mn-lt"/>
              </a:rPr>
              <a:t>Clustering</a:t>
            </a:r>
            <a:r>
              <a:rPr lang="en-US" sz="2400" dirty="0">
                <a:solidFill>
                  <a:srgbClr val="374151"/>
                </a:solidFill>
                <a:ea typeface="+mn-lt"/>
                <a:cs typeface="+mn-lt"/>
              </a:rPr>
              <a:t>( Unsupervised Learning); </a:t>
            </a:r>
          </a:p>
          <a:p>
            <a:pPr marL="305435" indent="-305435"/>
            <a:r>
              <a:rPr lang="en-US" sz="2400" dirty="0" err="1">
                <a:solidFill>
                  <a:srgbClr val="374151"/>
                </a:solidFill>
              </a:rPr>
              <a:t>Utilisation</a:t>
            </a:r>
            <a:r>
              <a:rPr lang="en-US" sz="2400" dirty="0">
                <a:solidFill>
                  <a:srgbClr val="374151"/>
                </a:solidFill>
              </a:rPr>
              <a:t> : </a:t>
            </a:r>
            <a:r>
              <a:rPr lang="en-US" sz="2400" b="1" dirty="0">
                <a:solidFill>
                  <a:srgbClr val="374151"/>
                </a:solidFill>
              </a:rPr>
              <a:t>K-means 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23368B-A101-F765-05F3-5B76549A0C85}"/>
              </a:ext>
            </a:extLst>
          </p:cNvPr>
          <p:cNvSpPr txBox="1"/>
          <p:nvPr/>
        </p:nvSpPr>
        <p:spPr>
          <a:xfrm>
            <a:off x="716507" y="5305566"/>
            <a:ext cx="3514298" cy="123110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Direction Notebook 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/>
          </a:p>
          <a:p>
            <a:endParaRPr lang="en-US"/>
          </a:p>
          <a:p>
            <a:pPr algn="l"/>
            <a:endParaRPr lang="en-US" dirty="0"/>
          </a:p>
        </p:txBody>
      </p:sp>
      <p:pic>
        <p:nvPicPr>
          <p:cNvPr id="8" name="Graphic 7" descr="Visage au large sourire avec remplissage solide avec un remplissage uni">
            <a:extLst>
              <a:ext uri="{FF2B5EF4-FFF2-40B4-BE49-F238E27FC236}">
                <a16:creationId xmlns:a16="http://schemas.microsoft.com/office/drawing/2014/main" id="{9CA141C0-D99B-715D-873C-E42B86E8AD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50442" y="505308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7173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theme/theme1.xml><?xml version="1.0" encoding="utf-8"?>
<a:theme xmlns:a="http://schemas.openxmlformats.org/drawingml/2006/main" name="DividendVTI">
  <a:themeElements>
    <a:clrScheme name="AnalogousFromDarkSeedLeftStep">
      <a:dk1>
        <a:srgbClr val="000000"/>
      </a:dk1>
      <a:lt1>
        <a:srgbClr val="FFFFFF"/>
      </a:lt1>
      <a:dk2>
        <a:srgbClr val="36291F"/>
      </a:dk2>
      <a:lt2>
        <a:srgbClr val="E6E2E8"/>
      </a:lt2>
      <a:accent1>
        <a:srgbClr val="52B620"/>
      </a:accent1>
      <a:accent2>
        <a:srgbClr val="87AF13"/>
      </a:accent2>
      <a:accent3>
        <a:srgbClr val="B79F21"/>
      </a:accent3>
      <a:accent4>
        <a:srgbClr val="D56717"/>
      </a:accent4>
      <a:accent5>
        <a:srgbClr val="E72A29"/>
      </a:accent5>
      <a:accent6>
        <a:srgbClr val="D51765"/>
      </a:accent6>
      <a:hlink>
        <a:srgbClr val="BF553F"/>
      </a:hlink>
      <a:folHlink>
        <a:srgbClr val="7F7F7F"/>
      </a:folHlink>
    </a:clrScheme>
    <a:fontScheme name="Dividend">
      <a:majorFont>
        <a:latin typeface="Arial Nova Ligh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ova Ligh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9B0F2AC-8567-4D03-BFFC-653DB596C528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350455F8-10A0-4EEF-9BB1-9035E295B16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C2F7BF6-CD39-4568-B8BD-EA8D252E100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0</TotalTime>
  <Words>1</Words>
  <Application>Microsoft Office PowerPoint</Application>
  <PresentationFormat>Widescreen</PresentationFormat>
  <Paragraphs>1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DividendVTI</vt:lpstr>
      <vt:lpstr>Customer Segmentation</vt:lpstr>
      <vt:lpstr>Customer Segmentation</vt:lpstr>
      <vt:lpstr>ExEmple</vt:lpstr>
      <vt:lpstr>ObJectiFes de LA Segementation de Clients</vt:lpstr>
      <vt:lpstr>ObJectiFes de LA Segementation de Clients</vt:lpstr>
      <vt:lpstr>Nature de VariabLes</vt:lpstr>
      <vt:lpstr>MAchInE LEaRnING?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354</cp:revision>
  <dcterms:created xsi:type="dcterms:W3CDTF">2023-10-07T11:09:32Z</dcterms:created>
  <dcterms:modified xsi:type="dcterms:W3CDTF">2023-10-08T10:42:39Z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