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5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2" r:id="rId13"/>
    <p:sldId id="271" r:id="rId14"/>
    <p:sldId id="272" r:id="rId15"/>
    <p:sldId id="263" r:id="rId16"/>
    <p:sldId id="264" r:id="rId17"/>
  </p:sldIdLst>
  <p:sldSz cx="14630400" cy="8229600"/>
  <p:notesSz cx="8229600" cy="14630400"/>
  <p:embeddedFontLst>
    <p:embeddedFont>
      <p:font typeface="Arial Black" panose="020B0A04020102020204" pitchFamily="34" charset="0"/>
      <p:bold r:id="rId19"/>
    </p:embeddedFont>
    <p:embeddedFont>
      <p:font typeface="DM Sans Medium" pitchFamily="2" charset="0"/>
      <p:regular r:id="rId20"/>
    </p:embeddedFont>
    <p:embeddedFont>
      <p:font typeface="Inter" panose="020B0604020202020204" charset="0"/>
      <p:regular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88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5FE18-D2EB-01CB-7464-9D94E6896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A206D-ADE2-3115-DE9C-BE6C0836E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3ABD6-AD1D-891B-4DBD-D19F83EFB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1C907-7C7B-1F4C-7E04-4F864B5ED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0CD5D-ED23-4FF8-51F9-B6E96586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E49CEF-EF06-5A0E-77A6-2907D5FFD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78F6D9-EC9A-E66E-6A09-1B16D5CA9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C4ED8-5991-53BD-52FF-54A93674A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6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BC0DF-A641-E418-2BF4-F394DDF5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078AA-0607-07A4-8206-1346DC9A9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71C54-2DE2-61D5-5F7E-84EA8841C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3151B-5827-59D9-5A35-F144CCA77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9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7D43-96D9-AF62-93F4-7F59B864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EDE0C-215D-47FF-0C7B-6E25B98B8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151B96-48A3-19E3-C60E-0C79A2A7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3200-BE52-A5A4-CF97-04BEA0895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6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1DF0-74A6-A108-7411-DBF0D140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928E39-9791-07E9-67E9-5AAFA5881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E3A5B-4056-BF62-6C08-F905E4C87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E7F82-2633-2CED-1057-FAD2BFA0A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86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74799-4795-2258-C17F-83CEF552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325C3E-8D3A-D506-7FB7-C3F30F3BF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C3754-5626-522E-8F04-BFD05B15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890BD-B657-F951-099A-2E38CBBDF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D0E0-5741-69CC-A6FF-760AB3728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140BB-7D4F-C5B2-E865-CA6D3C8A3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7F66AC-5E13-D89F-5B1C-584D31406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4D3D-40EA-4B86-610C-E24261F29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9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8754D-62C4-CB89-A0B1-76B47AAC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F1249-A54B-B5CF-3435-073358F09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0B926-B462-4D88-5B1F-BFA54176F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98E9E-4D02-2B59-01E2-E63B36A56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66B39-FE90-C2D0-4C9B-E3DDFFDE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C7969B4-B754-2CEA-F8F8-4E20DBB9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1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ABF70-D70E-0B1A-B8DB-BCB13E162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409F7558-B325-9F3A-6F23-8D0675E35CE3}"/>
              </a:ext>
            </a:extLst>
          </p:cNvPr>
          <p:cNvSpPr txBox="1"/>
          <p:nvPr/>
        </p:nvSpPr>
        <p:spPr>
          <a:xfrm>
            <a:off x="3119437" y="1139309"/>
            <a:ext cx="8391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u="heavy" spc="-250" dirty="0" err="1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Dia</a:t>
            </a:r>
            <a:r>
              <a:rPr lang="en-GB" sz="4000" b="0" spc="-250" dirty="0" err="1">
                <a:solidFill>
                  <a:srgbClr val="1A1D44"/>
                </a:solidFill>
                <a:latin typeface="Arial Black"/>
                <a:cs typeface="Arial Black"/>
              </a:rPr>
              <a:t>g</a:t>
            </a:r>
            <a:r>
              <a:rPr lang="en-GB" sz="4000" b="0" u="heavy" spc="-250" dirty="0" err="1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ramme</a:t>
            </a:r>
            <a:r>
              <a:rPr lang="en-GB" sz="4000" b="0" u="heavy" spc="-37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en-GB" sz="4000" b="0" u="heavy" spc="-30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de</a:t>
            </a:r>
            <a:r>
              <a:rPr lang="en-GB" sz="4000" b="0" u="heavy" spc="-37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en-GB" sz="4000" b="0" u="heavy" spc="-375" dirty="0" err="1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séquence</a:t>
            </a:r>
            <a:r>
              <a:rPr lang="en-GB" sz="4000" b="0" u="heavy" spc="-37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en-GB" sz="4000" b="0" u="heavy" spc="-2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:</a:t>
            </a:r>
            <a:r>
              <a:rPr lang="en-GB" sz="4000" b="0" u="heavy" spc="-37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en-GB" sz="4000" b="0" u="heavy" spc="-18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inscription:</a:t>
            </a:r>
            <a:endParaRPr lang="en-GB"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31C0CA-25AC-8CE2-AE9C-95C7B6C9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2462748"/>
            <a:ext cx="7343776" cy="54447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4C42A9-05D1-6354-8C9E-B7E9C76DC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0" y="7353300"/>
            <a:ext cx="2533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E5EEA-9308-97A9-8826-4B310CAE5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F5B97606-F21B-5F8B-1647-E7230BC32AED}"/>
              </a:ext>
            </a:extLst>
          </p:cNvPr>
          <p:cNvSpPr txBox="1"/>
          <p:nvPr/>
        </p:nvSpPr>
        <p:spPr>
          <a:xfrm>
            <a:off x="3119437" y="1139309"/>
            <a:ext cx="8391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u="heavy" spc="-250" dirty="0" err="1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Dia</a:t>
            </a:r>
            <a:r>
              <a:rPr lang="en-GB" sz="4000" b="0" spc="-250" dirty="0" err="1">
                <a:solidFill>
                  <a:srgbClr val="1A1D44"/>
                </a:solidFill>
                <a:latin typeface="Arial Black"/>
                <a:cs typeface="Arial Black"/>
              </a:rPr>
              <a:t>g</a:t>
            </a:r>
            <a:r>
              <a:rPr lang="en-GB" sz="4000" b="0" u="heavy" spc="-250" dirty="0" err="1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ramme</a:t>
            </a:r>
            <a:r>
              <a:rPr lang="en-GB" sz="4000" b="0" u="heavy" spc="-37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en-GB" sz="4000" b="0" u="heavy" spc="-30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de</a:t>
            </a:r>
            <a:r>
              <a:rPr lang="en-GB" sz="4000" b="0" u="heavy" spc="-37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en-GB" sz="4000" b="0" u="heavy" spc="-375" dirty="0" err="1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séquence</a:t>
            </a:r>
            <a:r>
              <a:rPr lang="en-GB" sz="4000" b="0" u="heavy" spc="-37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en-GB" sz="4000" b="0" u="heavy" spc="-2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:</a:t>
            </a:r>
            <a:r>
              <a:rPr lang="en-GB" sz="4000" b="0" u="heavy" spc="-37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en-GB" sz="4000" b="0" u="heavy" spc="-160" dirty="0" err="1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authentification</a:t>
            </a:r>
            <a:r>
              <a:rPr lang="en-GB" sz="4000" b="0" u="heavy" spc="-16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en-GB" sz="4000" b="0" u="heavy" spc="-18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:</a:t>
            </a:r>
            <a:endParaRPr lang="en-GB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10F54A-C749-C43F-EA41-76742149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2673954"/>
            <a:ext cx="6391275" cy="52317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E8BBE6-C6D9-AD5C-085C-BD78E4FB9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0" y="7448550"/>
            <a:ext cx="2533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7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848201" y="883682"/>
            <a:ext cx="29339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Réalisation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0" y="234303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4740" y="3193495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Authentification / Inscription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336126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280189" y="3122653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Gestion des zones et projets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6795" y="2343031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506795" y="3193495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Formulaires dynamiques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866084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280190" y="5659874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Dashboard Administrateur</a:t>
            </a:r>
            <a:endParaRPr lang="en-US" sz="22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7BFE881-8B32-A529-5CCF-5F0811C80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0" y="7372350"/>
            <a:ext cx="25336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BD8E2-0AF4-722A-18FD-1505A1508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1A08044-0613-B916-A6AB-4AB2650D77C6}"/>
              </a:ext>
            </a:extLst>
          </p:cNvPr>
          <p:cNvSpPr/>
          <p:nvPr/>
        </p:nvSpPr>
        <p:spPr>
          <a:xfrm>
            <a:off x="4692296" y="883682"/>
            <a:ext cx="55055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GB" sz="4800" b="0" i="0" dirty="0">
                <a:solidFill>
                  <a:srgbClr val="000000"/>
                </a:solidFill>
                <a:effectLst/>
              </a:rPr>
              <a:t>Technologies </a:t>
            </a:r>
            <a:r>
              <a:rPr lang="en-GB" sz="4800" b="0" i="0" dirty="0" err="1">
                <a:solidFill>
                  <a:srgbClr val="000000"/>
                </a:solidFill>
                <a:effectLst/>
              </a:rPr>
              <a:t>utilisées</a:t>
            </a:r>
            <a:endParaRPr lang="en-US" sz="4450" dirty="0"/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FAEB05EC-C134-B596-5F25-BDB77CC320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226" y="1948241"/>
            <a:ext cx="2624926" cy="1888213"/>
          </a:xfrm>
          <a:prstGeom prst="rect">
            <a:avLst/>
          </a:prstGeom>
        </p:spPr>
      </p:pic>
      <p:pic>
        <p:nvPicPr>
          <p:cNvPr id="16" name="Image 15" descr="Une image contenant Graphique, vert, clipart, conception&#10;&#10;Le contenu généré par l’IA peut être incorrect.">
            <a:extLst>
              <a:ext uri="{FF2B5EF4-FFF2-40B4-BE49-F238E27FC236}">
                <a16:creationId xmlns:a16="http://schemas.microsoft.com/office/drawing/2014/main" id="{F74D1FBE-8CCF-A224-622F-B5F384CE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5" y="2114550"/>
            <a:ext cx="2000250" cy="2000250"/>
          </a:xfrm>
          <a:prstGeom prst="rect">
            <a:avLst/>
          </a:prstGeom>
        </p:spPr>
      </p:pic>
      <p:pic>
        <p:nvPicPr>
          <p:cNvPr id="18" name="Image 17" descr="Une image contenant symbole, Graphique&#10;&#10;Le contenu généré par l’IA peut être incorrect.">
            <a:extLst>
              <a:ext uri="{FF2B5EF4-FFF2-40B4-BE49-F238E27FC236}">
                <a16:creationId xmlns:a16="http://schemas.microsoft.com/office/drawing/2014/main" id="{B1E8F8DA-D08A-904E-AE51-DC06D611A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545" y="1390471"/>
            <a:ext cx="3003755" cy="3003755"/>
          </a:xfrm>
          <a:prstGeom prst="rect">
            <a:avLst/>
          </a:prstGeom>
        </p:spPr>
      </p:pic>
      <p:pic>
        <p:nvPicPr>
          <p:cNvPr id="20" name="Image 19" descr="Une image contenant Graphique, cercle, créativité, conception&#10;&#10;Le contenu généré par l’IA peut être incorrect.">
            <a:extLst>
              <a:ext uri="{FF2B5EF4-FFF2-40B4-BE49-F238E27FC236}">
                <a16:creationId xmlns:a16="http://schemas.microsoft.com/office/drawing/2014/main" id="{C7A40CB4-4796-B24E-AA60-278179A8E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226" y="4791075"/>
            <a:ext cx="2747584" cy="2747584"/>
          </a:xfrm>
          <a:prstGeom prst="rect">
            <a:avLst/>
          </a:prstGeom>
        </p:spPr>
      </p:pic>
      <p:pic>
        <p:nvPicPr>
          <p:cNvPr id="22" name="Image 21" descr="Une image contenant clipart, Graphique, symbole, conception&#10;&#10;Le contenu généré par l’IA peut être incorrect.">
            <a:extLst>
              <a:ext uri="{FF2B5EF4-FFF2-40B4-BE49-F238E27FC236}">
                <a16:creationId xmlns:a16="http://schemas.microsoft.com/office/drawing/2014/main" id="{60961408-A154-FAE8-F1FF-C639D6E89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500" y="5093304"/>
            <a:ext cx="2133600" cy="2143125"/>
          </a:xfrm>
          <a:prstGeom prst="rect">
            <a:avLst/>
          </a:prstGeom>
        </p:spPr>
      </p:pic>
      <p:pic>
        <p:nvPicPr>
          <p:cNvPr id="24" name="Image 23" descr="Une image contenant cercle, clipart, Graphique, logo&#10;&#10;Le contenu généré par l’IA peut être incorrect.">
            <a:extLst>
              <a:ext uri="{FF2B5EF4-FFF2-40B4-BE49-F238E27FC236}">
                <a16:creationId xmlns:a16="http://schemas.microsoft.com/office/drawing/2014/main" id="{374797DA-1C75-0DEE-E9FB-A68DD8DD1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1862" y="5093303"/>
            <a:ext cx="2143125" cy="21431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D945FF6-D199-F5B1-64A8-F2071C3B94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96750" y="7439025"/>
            <a:ext cx="2533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9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A74C-1B6B-FEA7-390E-BD4556509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9E5EB8B-682B-45E7-2080-3F95EA3ECE9C}"/>
              </a:ext>
            </a:extLst>
          </p:cNvPr>
          <p:cNvSpPr txBox="1"/>
          <p:nvPr/>
        </p:nvSpPr>
        <p:spPr>
          <a:xfrm>
            <a:off x="3724275" y="3514635"/>
            <a:ext cx="7029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de Test du projet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CDEA00-00EB-C8E9-02DB-A1431E795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0" y="7448550"/>
            <a:ext cx="2533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133713"/>
            <a:ext cx="72726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 et Perspectives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8265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4094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Projet réussi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89988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 robuste et évolutive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54353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7703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Compétences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26077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Maîtrise complète du full-stack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04423"/>
            <a:ext cx="1134070" cy="21913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1312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Perspectives futures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62165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Géolocalisation parcelles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2268022" y="606385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Notifications intelligentes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2268022" y="650605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Version mobile &amp; déploiement</a:t>
            </a:r>
            <a:endParaRPr lang="en-US" sz="175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ECBFCA6-9901-B2FC-0CFB-6A2BFBCCF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6750" y="7381875"/>
            <a:ext cx="25336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>
              <a:alpha val="8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793790" y="3099792"/>
            <a:ext cx="70288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Merci pour votre attention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148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Nous espérons que cette présentation vous a été utile.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N'hésitez pas à poser vos questions ou partager vos commentaires.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703E95D2-8CBC-FE7F-BD78-EE1AAE037C67}"/>
              </a:ext>
            </a:extLst>
          </p:cNvPr>
          <p:cNvGrpSpPr/>
          <p:nvPr/>
        </p:nvGrpSpPr>
        <p:grpSpPr>
          <a:xfrm>
            <a:off x="2567583" y="387191"/>
            <a:ext cx="3508653" cy="7455218"/>
            <a:chOff x="491133" y="387191"/>
            <a:chExt cx="3508653" cy="7455218"/>
          </a:xfrm>
        </p:grpSpPr>
        <p:sp>
          <p:nvSpPr>
            <p:cNvPr id="2" name="Text 0"/>
            <p:cNvSpPr/>
            <p:nvPr/>
          </p:nvSpPr>
          <p:spPr>
            <a:xfrm>
              <a:off x="491133" y="387191"/>
              <a:ext cx="3508653" cy="43850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450"/>
                </a:lnSpc>
                <a:buNone/>
              </a:pPr>
              <a:r>
                <a:rPr lang="en-US" sz="2750" dirty="0">
                  <a:solidFill>
                    <a:srgbClr val="161613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Sommaire</a:t>
              </a:r>
              <a:endParaRPr lang="en-US" sz="2750" dirty="0"/>
            </a:p>
          </p:txBody>
        </p:sp>
        <p:pic>
          <p:nvPicPr>
            <p:cNvPr id="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33" y="1106329"/>
              <a:ext cx="701635" cy="842010"/>
            </a:xfrm>
            <a:prstGeom prst="rect">
              <a:avLst/>
            </a:prstGeom>
          </p:spPr>
        </p:pic>
        <p:sp>
          <p:nvSpPr>
            <p:cNvPr id="4" name="Text 1"/>
            <p:cNvSpPr/>
            <p:nvPr/>
          </p:nvSpPr>
          <p:spPr>
            <a:xfrm>
              <a:off x="1403271" y="1246584"/>
              <a:ext cx="1754267" cy="21919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700"/>
                </a:lnSpc>
                <a:buNone/>
              </a:pPr>
              <a:r>
                <a:rPr lang="en-US" sz="1350" dirty="0">
                  <a:solidFill>
                    <a:srgbClr val="161613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Présentation globale</a:t>
              </a:r>
              <a:endParaRPr lang="en-US" sz="1350" dirty="0"/>
            </a:p>
          </p:txBody>
        </p:sp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133" y="1948339"/>
              <a:ext cx="701635" cy="842010"/>
            </a:xfrm>
            <a:prstGeom prst="rect">
              <a:avLst/>
            </a:prstGeom>
          </p:spPr>
        </p:pic>
        <p:sp>
          <p:nvSpPr>
            <p:cNvPr id="6" name="Text 2"/>
            <p:cNvSpPr/>
            <p:nvPr/>
          </p:nvSpPr>
          <p:spPr>
            <a:xfrm>
              <a:off x="1403271" y="2088594"/>
              <a:ext cx="1754267" cy="21919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700"/>
                </a:lnSpc>
                <a:buNone/>
              </a:pPr>
              <a:r>
                <a:rPr lang="en-US" sz="1350" dirty="0">
                  <a:solidFill>
                    <a:srgbClr val="161613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Objectif</a:t>
              </a:r>
              <a:endParaRPr lang="en-US" sz="1350" dirty="0"/>
            </a:p>
          </p:txBody>
        </p:sp>
        <p:pic>
          <p:nvPicPr>
            <p:cNvPr id="7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133" y="2790349"/>
              <a:ext cx="701635" cy="842010"/>
            </a:xfrm>
            <a:prstGeom prst="rect">
              <a:avLst/>
            </a:prstGeom>
          </p:spPr>
        </p:pic>
        <p:sp>
          <p:nvSpPr>
            <p:cNvPr id="8" name="Text 3"/>
            <p:cNvSpPr/>
            <p:nvPr/>
          </p:nvSpPr>
          <p:spPr>
            <a:xfrm>
              <a:off x="1403271" y="2930604"/>
              <a:ext cx="1754267" cy="21919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700"/>
                </a:lnSpc>
                <a:buNone/>
              </a:pPr>
              <a:r>
                <a:rPr lang="en-US" sz="1350" dirty="0">
                  <a:solidFill>
                    <a:srgbClr val="161613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Problématique</a:t>
              </a:r>
              <a:endParaRPr lang="en-US" sz="1350" dirty="0"/>
            </a:p>
          </p:txBody>
        </p:sp>
        <p:pic>
          <p:nvPicPr>
            <p:cNvPr id="9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133" y="3632359"/>
              <a:ext cx="701635" cy="842010"/>
            </a:xfrm>
            <a:prstGeom prst="rect">
              <a:avLst/>
            </a:prstGeom>
          </p:spPr>
        </p:pic>
        <p:sp>
          <p:nvSpPr>
            <p:cNvPr id="10" name="Text 4"/>
            <p:cNvSpPr/>
            <p:nvPr/>
          </p:nvSpPr>
          <p:spPr>
            <a:xfrm>
              <a:off x="1403271" y="3772614"/>
              <a:ext cx="1754267" cy="21919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700"/>
                </a:lnSpc>
                <a:buNone/>
              </a:pPr>
              <a:r>
                <a:rPr lang="en-US" sz="1350" dirty="0">
                  <a:solidFill>
                    <a:srgbClr val="161613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Solution optée</a:t>
              </a:r>
              <a:endParaRPr lang="en-US" sz="1350" dirty="0"/>
            </a:p>
          </p:txBody>
        </p:sp>
        <p:pic>
          <p:nvPicPr>
            <p:cNvPr id="11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1133" y="4474369"/>
              <a:ext cx="701635" cy="842010"/>
            </a:xfrm>
            <a:prstGeom prst="rect">
              <a:avLst/>
            </a:prstGeom>
          </p:spPr>
        </p:pic>
        <p:sp>
          <p:nvSpPr>
            <p:cNvPr id="12" name="Text 5"/>
            <p:cNvSpPr/>
            <p:nvPr/>
          </p:nvSpPr>
          <p:spPr>
            <a:xfrm>
              <a:off x="1403271" y="4614624"/>
              <a:ext cx="1852374" cy="21919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700"/>
                </a:lnSpc>
                <a:buNone/>
              </a:pPr>
              <a:r>
                <a:rPr lang="en-US" sz="1350" dirty="0">
                  <a:solidFill>
                    <a:srgbClr val="161613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Analyse et conception</a:t>
              </a:r>
              <a:endParaRPr lang="en-US" sz="1350" dirty="0"/>
            </a:p>
          </p:txBody>
        </p:sp>
        <p:pic>
          <p:nvPicPr>
            <p:cNvPr id="13" name="Image 5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1133" y="5316379"/>
              <a:ext cx="701635" cy="842010"/>
            </a:xfrm>
            <a:prstGeom prst="rect">
              <a:avLst/>
            </a:prstGeom>
          </p:spPr>
        </p:pic>
        <p:sp>
          <p:nvSpPr>
            <p:cNvPr id="14" name="Text 6"/>
            <p:cNvSpPr/>
            <p:nvPr/>
          </p:nvSpPr>
          <p:spPr>
            <a:xfrm>
              <a:off x="1403271" y="5456634"/>
              <a:ext cx="1754267" cy="21919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700"/>
                </a:lnSpc>
                <a:buNone/>
              </a:pPr>
              <a:r>
                <a:rPr lang="en-US" sz="1350" dirty="0">
                  <a:solidFill>
                    <a:srgbClr val="161613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Réalisation</a:t>
              </a:r>
              <a:endParaRPr lang="en-US" sz="1350" dirty="0"/>
            </a:p>
          </p:txBody>
        </p:sp>
        <p:pic>
          <p:nvPicPr>
            <p:cNvPr id="15" name="Image 6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1133" y="6158389"/>
              <a:ext cx="701635" cy="842010"/>
            </a:xfrm>
            <a:prstGeom prst="rect">
              <a:avLst/>
            </a:prstGeom>
          </p:spPr>
        </p:pic>
        <p:sp>
          <p:nvSpPr>
            <p:cNvPr id="16" name="Text 7"/>
            <p:cNvSpPr/>
            <p:nvPr/>
          </p:nvSpPr>
          <p:spPr>
            <a:xfrm>
              <a:off x="1403271" y="6298644"/>
              <a:ext cx="1754267" cy="21919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700"/>
                </a:lnSpc>
                <a:buNone/>
              </a:pPr>
              <a:r>
                <a:rPr lang="en-US" sz="1350" dirty="0">
                  <a:solidFill>
                    <a:srgbClr val="161613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Conclusion</a:t>
              </a:r>
              <a:endParaRPr lang="en-US" sz="1350" dirty="0"/>
            </a:p>
          </p:txBody>
        </p:sp>
        <p:pic>
          <p:nvPicPr>
            <p:cNvPr id="17" name="Image 7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133" y="7000399"/>
              <a:ext cx="701635" cy="842010"/>
            </a:xfrm>
            <a:prstGeom prst="rect">
              <a:avLst/>
            </a:prstGeom>
          </p:spPr>
        </p:pic>
        <p:sp>
          <p:nvSpPr>
            <p:cNvPr id="18" name="Text 8"/>
            <p:cNvSpPr/>
            <p:nvPr/>
          </p:nvSpPr>
          <p:spPr>
            <a:xfrm>
              <a:off x="1403271" y="7140654"/>
              <a:ext cx="1754267" cy="21919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700"/>
                </a:lnSpc>
                <a:buNone/>
              </a:pPr>
              <a:r>
                <a:rPr lang="en-US" sz="1350" dirty="0">
                  <a:solidFill>
                    <a:srgbClr val="161613"/>
                  </a:solidFill>
                  <a:latin typeface="DM Sans Medium" pitchFamily="34" charset="0"/>
                  <a:ea typeface="DM Sans Medium" pitchFamily="34" charset="-122"/>
                  <a:cs typeface="DM Sans Medium" pitchFamily="34" charset="-120"/>
                </a:rPr>
                <a:t>Perspectives</a:t>
              </a:r>
              <a:endParaRPr lang="en-US" sz="1350" dirty="0"/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5F5D29A4-FC75-374C-2C7B-3B521436EF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96750" y="7359848"/>
            <a:ext cx="25336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0694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Objectif du Projet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60" y="316087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Centralisation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 intégrée des ressources et opérations agricoles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274" y="316087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Interface intuitive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68665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Faciliter la prise de décision rapide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2289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5271492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Productivité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Amélioration de la traçabilité et efficacité</a:t>
            </a:r>
            <a:endParaRPr lang="en-US" sz="175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0787B38-62D6-067A-3640-19E7E3F01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69425"/>
            <a:ext cx="6195120" cy="490381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9DC013B-A88C-6EFB-078F-9976DE260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6750" y="7431524"/>
            <a:ext cx="25336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Problématique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7176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Gestion manuelle dispersée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Processus lourds et inefficaces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32123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Sécurité et accessibilité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Centraliser sans compromettre les données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39765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Optimisation sans complexité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Fluidité pour utilisateurs finaux</a:t>
            </a:r>
            <a:endParaRPr lang="en-US" sz="175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07EE459-AF8D-96C0-8303-3D62523A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50" y="7362825"/>
            <a:ext cx="25336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Solution Optée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Architecture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web full-stack moderne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Techniques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backend, Angular frontend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Sécurité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Accès renforcés et base de données centralisée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Modularité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Modules connectés pour RH, projets, salaires, etc.</a:t>
            </a:r>
            <a:endParaRPr lang="en-US" sz="175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C1E8D46-30A6-9FB3-588B-02283E98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475" y="130612"/>
            <a:ext cx="3209925" cy="374171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B433225-ABFF-5E03-46AB-7371EEE58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210" y="3872329"/>
            <a:ext cx="6280189" cy="435727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C8D9561-373D-FC18-C48A-1A7FCC52F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211" y="0"/>
            <a:ext cx="3070265" cy="38723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87385"/>
            <a:ext cx="60683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Analyse et Conception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56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Diagrammes de cas d’utilisation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Diagramme de classes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000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Diagrammes de séquence et d’activité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0156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Outils : StarUML, IntelliJ IDEA, VS Code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Modélisation précise et collaborative</a:t>
            </a:r>
            <a:endParaRPr lang="en-US" sz="17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0969246-E00E-36F5-99CB-E05EF8B2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7372350"/>
            <a:ext cx="25336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8E5D5-6897-0AA8-802D-4CCD489BF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2EDAD5F-1F25-3701-F556-448ADECCCB35}"/>
              </a:ext>
            </a:extLst>
          </p:cNvPr>
          <p:cNvSpPr txBox="1"/>
          <p:nvPr/>
        </p:nvSpPr>
        <p:spPr>
          <a:xfrm>
            <a:off x="3119437" y="1139309"/>
            <a:ext cx="8391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0" u="heavy" spc="-25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Dia</a:t>
            </a:r>
            <a:r>
              <a:rPr lang="fr-FR" sz="4000" b="0" spc="-250" dirty="0">
                <a:solidFill>
                  <a:srgbClr val="1A1D44"/>
                </a:solidFill>
                <a:latin typeface="Arial Black"/>
                <a:cs typeface="Arial Black"/>
              </a:rPr>
              <a:t>g</a:t>
            </a:r>
            <a:r>
              <a:rPr lang="fr-FR" sz="4000" b="0" u="heavy" spc="-25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ramme</a:t>
            </a:r>
            <a:r>
              <a:rPr lang="fr-FR" sz="4000" b="0" u="heavy" spc="-3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30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de</a:t>
            </a:r>
            <a:r>
              <a:rPr lang="fr-FR" sz="4000" b="0" u="heavy" spc="-36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59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cas</a:t>
            </a:r>
            <a:r>
              <a:rPr lang="fr-FR" sz="4000" b="0" u="heavy" spc="-3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21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d’utilisation</a:t>
            </a:r>
            <a:r>
              <a:rPr lang="fr-FR" sz="4000" b="0" u="heavy" spc="-36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2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:</a:t>
            </a:r>
            <a:r>
              <a:rPr lang="fr-FR" sz="4000" b="0" u="heavy" spc="-36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6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Authentification </a:t>
            </a:r>
            <a:endParaRPr lang="en-GB" sz="4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C48819F-1A54-EB12-F4EC-033131E0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2462748"/>
            <a:ext cx="8092624" cy="4905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8E67-7C6A-B897-55EE-D8778947B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0" y="7368123"/>
            <a:ext cx="2533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C38C-0EFB-7F15-C21E-DDB178A2B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6E09530-DE75-C313-94C3-2C8EEA10866D}"/>
              </a:ext>
            </a:extLst>
          </p:cNvPr>
          <p:cNvSpPr txBox="1"/>
          <p:nvPr/>
        </p:nvSpPr>
        <p:spPr>
          <a:xfrm>
            <a:off x="3119437" y="1139309"/>
            <a:ext cx="8391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0" u="heavy" spc="-25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Dia</a:t>
            </a:r>
            <a:r>
              <a:rPr lang="fr-FR" sz="4000" b="0" spc="-250" dirty="0">
                <a:solidFill>
                  <a:srgbClr val="1A1D44"/>
                </a:solidFill>
                <a:latin typeface="Arial Black"/>
                <a:cs typeface="Arial Black"/>
              </a:rPr>
              <a:t>g</a:t>
            </a:r>
            <a:r>
              <a:rPr lang="fr-FR" sz="4000" b="0" u="heavy" spc="-25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ramme</a:t>
            </a:r>
            <a:r>
              <a:rPr lang="fr-FR" sz="4000" b="0" u="heavy" spc="-3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30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de</a:t>
            </a:r>
            <a:r>
              <a:rPr lang="fr-FR" sz="4000" b="0" u="heavy" spc="-36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59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cas</a:t>
            </a:r>
            <a:r>
              <a:rPr lang="fr-FR" sz="4000" b="0" u="heavy" spc="-3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21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d’utilisation</a:t>
            </a:r>
            <a:r>
              <a:rPr lang="fr-FR" sz="4000" b="0" u="heavy" spc="-36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2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:</a:t>
            </a:r>
            <a:r>
              <a:rPr lang="fr-FR" sz="4000" b="0" u="heavy" spc="-36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6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Authentification </a:t>
            </a:r>
            <a:endParaRPr lang="en-GB"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823824-1B8E-0495-8687-313D73FE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294" y="2605087"/>
            <a:ext cx="9037812" cy="4409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56F9C2-9B50-BC57-3B87-CCF3534C6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0075" y="7448550"/>
            <a:ext cx="2533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0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10554-41AC-86FE-CBE8-A2BAEBB5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76C9325F-6EDC-5003-A3D8-74111DFAAF23}"/>
              </a:ext>
            </a:extLst>
          </p:cNvPr>
          <p:cNvSpPr txBox="1"/>
          <p:nvPr/>
        </p:nvSpPr>
        <p:spPr>
          <a:xfrm>
            <a:off x="3119437" y="1139309"/>
            <a:ext cx="8391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0" u="heavy" spc="-25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Dia</a:t>
            </a:r>
            <a:r>
              <a:rPr lang="fr-FR" sz="4000" b="0" spc="-250" dirty="0">
                <a:solidFill>
                  <a:srgbClr val="1A1D44"/>
                </a:solidFill>
                <a:latin typeface="Arial Black"/>
                <a:cs typeface="Arial Black"/>
              </a:rPr>
              <a:t>g</a:t>
            </a:r>
            <a:r>
              <a:rPr lang="fr-FR" sz="4000" b="0" u="heavy" spc="-25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ramme</a:t>
            </a:r>
            <a:r>
              <a:rPr lang="fr-FR" sz="4000" b="0" u="heavy" spc="-37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30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de</a:t>
            </a:r>
            <a:r>
              <a:rPr lang="fr-FR" sz="4000" b="0" u="heavy" spc="-3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30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de</a:t>
            </a:r>
            <a:r>
              <a:rPr lang="fr-FR" sz="4000" b="0" u="heavy" spc="-37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49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classe</a:t>
            </a:r>
            <a:r>
              <a:rPr lang="fr-FR" sz="4000" b="0" u="heavy" spc="-3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13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du</a:t>
            </a:r>
            <a:r>
              <a:rPr lang="fr-FR" sz="4000" b="0" u="heavy" spc="-36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35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système</a:t>
            </a:r>
            <a:r>
              <a:rPr lang="fr-FR" sz="4000" b="0" u="heavy" spc="-370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r>
              <a:rPr lang="fr-FR" sz="4000" b="0" u="heavy" spc="-315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:</a:t>
            </a:r>
            <a:r>
              <a:rPr lang="fr-FR" sz="4000" b="0" u="heavy" dirty="0">
                <a:solidFill>
                  <a:srgbClr val="1A1D44"/>
                </a:solidFill>
                <a:uFill>
                  <a:solidFill>
                    <a:srgbClr val="1A1D44"/>
                  </a:solidFill>
                </a:uFill>
                <a:latin typeface="Arial Black"/>
                <a:cs typeface="Arial Black"/>
              </a:rPr>
              <a:t> </a:t>
            </a:r>
            <a:endParaRPr lang="en-GB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9BBF05-772A-B0A7-D352-E3A409F3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011" y="2562225"/>
            <a:ext cx="7470414" cy="5352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2E21A3-C0A9-8151-6645-EF6E273BA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0" y="7448550"/>
            <a:ext cx="2533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3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240</Words>
  <Application>Microsoft Office PowerPoint</Application>
  <PresentationFormat>Personnalisé</PresentationFormat>
  <Paragraphs>78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 Black</vt:lpstr>
      <vt:lpstr>Arial</vt:lpstr>
      <vt:lpstr>Segoe UI</vt:lpstr>
      <vt:lpstr>DM Sans Medium</vt:lpstr>
      <vt:lpstr>Inter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Hossam Ahouzi</cp:lastModifiedBy>
  <cp:revision>3</cp:revision>
  <dcterms:created xsi:type="dcterms:W3CDTF">2025-05-27T23:36:18Z</dcterms:created>
  <dcterms:modified xsi:type="dcterms:W3CDTF">2025-05-28T01:42:33Z</dcterms:modified>
</cp:coreProperties>
</file>