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handoutMasterIdLst>
    <p:handoutMasterId r:id="rId14"/>
  </p:handoutMasterIdLst>
  <p:sldIdLst>
    <p:sldId id="256" r:id="rId2"/>
    <p:sldId id="366" r:id="rId3"/>
    <p:sldId id="367" r:id="rId4"/>
    <p:sldId id="370" r:id="rId5"/>
    <p:sldId id="368" r:id="rId6"/>
    <p:sldId id="376" r:id="rId7"/>
    <p:sldId id="369" r:id="rId8"/>
    <p:sldId id="372" r:id="rId9"/>
    <p:sldId id="373" r:id="rId10"/>
    <p:sldId id="374" r:id="rId11"/>
    <p:sldId id="375" r:id="rId1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4444BC"/>
    <a:srgbClr val="CC0000"/>
    <a:srgbClr val="5353FF"/>
    <a:srgbClr val="7878CE"/>
    <a:srgbClr val="339933"/>
    <a:srgbClr val="3366FF"/>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86" autoAdjust="0"/>
    <p:restoredTop sz="79476" autoAdjust="0"/>
  </p:normalViewPr>
  <p:slideViewPr>
    <p:cSldViewPr>
      <p:cViewPr varScale="1">
        <p:scale>
          <a:sx n="78" d="100"/>
          <a:sy n="78" d="100"/>
        </p:scale>
        <p:origin x="1901"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6" d="100"/>
          <a:sy n="96" d="100"/>
        </p:scale>
        <p:origin x="-3564"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smtClean="0"/>
            </a:lvl1pPr>
          </a:lstStyle>
          <a:p>
            <a:pPr>
              <a:defRPr/>
            </a:pPr>
            <a:fld id="{31155E8D-0BA4-452B-8EDB-07A7BC61EC61}" type="datetimeFigureOut">
              <a:rPr lang="en-US"/>
              <a:pPr>
                <a:defRPr/>
              </a:pPr>
              <a:t>8/7/2018</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smtClean="0"/>
            </a:lvl1pPr>
          </a:lstStyle>
          <a:p>
            <a:pPr>
              <a:defRPr/>
            </a:pPr>
            <a:fld id="{39892210-BE35-4A26-8523-71E669893B7B}" type="slidenum">
              <a:rPr lang="en-US"/>
              <a:pPr>
                <a:defRPr/>
              </a:pPr>
              <a:t>‹#›</a:t>
            </a:fld>
            <a:endParaRPr lang="en-US"/>
          </a:p>
        </p:txBody>
      </p:sp>
    </p:spTree>
    <p:extLst>
      <p:ext uri="{BB962C8B-B14F-4D97-AF65-F5344CB8AC3E}">
        <p14:creationId xmlns:p14="http://schemas.microsoft.com/office/powerpoint/2010/main" val="16914267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31D7AA6C-3DEF-4DD2-A62F-1859B2C2B030}" type="datetimeFigureOut">
              <a:rPr lang="en-US"/>
              <a:pPr>
                <a:defRPr/>
              </a:pPr>
              <a:t>8/7/2018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1F6B3159-B396-4F1D-8D6C-858A85A1524C}" type="slidenum">
              <a:rPr lang="en-US"/>
              <a:pPr>
                <a:defRPr/>
              </a:pPr>
              <a:t>‹#›</a:t>
            </a:fld>
            <a:endParaRPr lang="en-US" dirty="0"/>
          </a:p>
        </p:txBody>
      </p:sp>
    </p:spTree>
    <p:extLst>
      <p:ext uri="{BB962C8B-B14F-4D97-AF65-F5344CB8AC3E}">
        <p14:creationId xmlns:p14="http://schemas.microsoft.com/office/powerpoint/2010/main" val="29913194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p:cNvSpPr>
          <p:nvPr>
            <p:ph type="sldImg"/>
          </p:nvPr>
        </p:nvSpPr>
        <p:spPr bwMode="auto">
          <a:noFill/>
          <a:ln>
            <a:solidFill>
              <a:srgbClr val="000000"/>
            </a:solidFill>
            <a:miter lim="800000"/>
            <a:headEnd/>
            <a:tailEnd/>
          </a:ln>
        </p:spPr>
      </p:sp>
      <p:sp>
        <p:nvSpPr>
          <p:cNvPr id="819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BE9DB06A-C872-4CD1-8717-EF2A7E823F5F}" type="slidenum">
              <a:rPr lang="en-US" smtClean="0"/>
              <a:pPr>
                <a:defRPr/>
              </a:pPr>
              <a:t>1</a:t>
            </a:fld>
            <a:endParaRPr lang="en-US" dirty="0"/>
          </a:p>
        </p:txBody>
      </p:sp>
    </p:spTree>
    <p:extLst>
      <p:ext uri="{BB962C8B-B14F-4D97-AF65-F5344CB8AC3E}">
        <p14:creationId xmlns:p14="http://schemas.microsoft.com/office/powerpoint/2010/main" val="85307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secondary goal pertains to my thesis project because I will be doing a foil activation analysis on the proton and deuteron beam at MURR to measure their energy</a:t>
            </a:r>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3</a:t>
            </a:fld>
            <a:endParaRPr lang="en-US" dirty="0"/>
          </a:p>
        </p:txBody>
      </p:sp>
    </p:spTree>
    <p:extLst>
      <p:ext uri="{BB962C8B-B14F-4D97-AF65-F5344CB8AC3E}">
        <p14:creationId xmlns:p14="http://schemas.microsoft.com/office/powerpoint/2010/main" val="2568985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original research plan (will go into more detail on each component later on)</a:t>
            </a:r>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4</a:t>
            </a:fld>
            <a:endParaRPr lang="en-US" dirty="0"/>
          </a:p>
        </p:txBody>
      </p:sp>
    </p:spTree>
    <p:extLst>
      <p:ext uri="{BB962C8B-B14F-4D97-AF65-F5344CB8AC3E}">
        <p14:creationId xmlns:p14="http://schemas.microsoft.com/office/powerpoint/2010/main" val="1702755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HPGe</a:t>
            </a:r>
            <a:r>
              <a:rPr lang="en-US" dirty="0"/>
              <a:t> detectors have excellent energy resolution when it comes to gamma ray </a:t>
            </a:r>
            <a:r>
              <a:rPr lang="en-US" dirty="0" err="1"/>
              <a:t>spectropscopy</a:t>
            </a:r>
            <a:endParaRPr lang="en-US" dirty="0"/>
          </a:p>
          <a:p>
            <a:endParaRPr lang="en-US" dirty="0"/>
          </a:p>
          <a:p>
            <a:r>
              <a:rPr lang="en-US" dirty="0"/>
              <a:t>Could draw on board:</a:t>
            </a:r>
          </a:p>
          <a:p>
            <a:r>
              <a:rPr lang="en-US" dirty="0"/>
              <a:t>Where scintillators have oscillating energy peaks where peaks can’t be separated out easily, </a:t>
            </a:r>
            <a:r>
              <a:rPr lang="en-US" dirty="0" err="1"/>
              <a:t>HPGes</a:t>
            </a:r>
            <a:r>
              <a:rPr lang="en-US" dirty="0"/>
              <a:t> have sharp defined peaks</a:t>
            </a:r>
          </a:p>
          <a:p>
            <a:endParaRPr lang="en-US" dirty="0"/>
          </a:p>
          <a:p>
            <a:r>
              <a:rPr lang="en-US" dirty="0"/>
              <a:t>Energy calibration is done by calibrating peaks from a known sample (with known isotopes) to their corresponding known energies so then when unknown samples are measured, the detector is calibrated so the correct energy is measured for the unknown sample peaks</a:t>
            </a:r>
          </a:p>
          <a:p>
            <a:endParaRPr lang="en-US" dirty="0"/>
          </a:p>
          <a:p>
            <a:r>
              <a:rPr lang="en-US" dirty="0"/>
              <a:t>Efficiency calibration you have to take into account the distance from the detector, ideally it would be like a point source…</a:t>
            </a:r>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5</a:t>
            </a:fld>
            <a:endParaRPr lang="en-US" dirty="0"/>
          </a:p>
        </p:txBody>
      </p:sp>
    </p:spTree>
    <p:extLst>
      <p:ext uri="{BB962C8B-B14F-4D97-AF65-F5344CB8AC3E}">
        <p14:creationId xmlns:p14="http://schemas.microsoft.com/office/powerpoint/2010/main" val="3220875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get an increased sensitivity for neutron measurements, materials for foils must be chosen that have large cross sections for neutron induced reactions</a:t>
            </a:r>
          </a:p>
          <a:p>
            <a:endParaRPr lang="en-US" dirty="0"/>
          </a:p>
          <a:p>
            <a:r>
              <a:rPr lang="en-US" dirty="0"/>
              <a:t>Foils used to keep thickness small to avoid perturbing the neutron flux in the foil </a:t>
            </a:r>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6</a:t>
            </a:fld>
            <a:endParaRPr lang="en-US" dirty="0"/>
          </a:p>
        </p:txBody>
      </p:sp>
    </p:spTree>
    <p:extLst>
      <p:ext uri="{BB962C8B-B14F-4D97-AF65-F5344CB8AC3E}">
        <p14:creationId xmlns:p14="http://schemas.microsoft.com/office/powerpoint/2010/main" val="1443726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0000"/>
                </a:solidFill>
              </a:rPr>
              <a:t>we almost finished the first part, so pretend we finished and then do the post-processing</a:t>
            </a:r>
          </a:p>
          <a:p>
            <a:r>
              <a:rPr lang="en-US" dirty="0">
                <a:solidFill>
                  <a:srgbClr val="FF0000"/>
                </a:solidFill>
              </a:rPr>
              <a:t>Peak easy, STAYSL, etc.</a:t>
            </a:r>
          </a:p>
          <a:p>
            <a:endParaRPr lang="en-US" dirty="0">
              <a:solidFill>
                <a:srgbClr val="FF0000"/>
              </a:solidFill>
            </a:endParaRPr>
          </a:p>
          <a:p>
            <a:r>
              <a:rPr lang="en-US" dirty="0">
                <a:solidFill>
                  <a:srgbClr val="FF0000"/>
                </a:solidFill>
              </a:rPr>
              <a:t>Honestly haven’t looked at the data yet because I’ve been working on this presentation and with the field trip and all</a:t>
            </a:r>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8</a:t>
            </a:fld>
            <a:endParaRPr lang="en-US" dirty="0"/>
          </a:p>
        </p:txBody>
      </p:sp>
    </p:spTree>
    <p:extLst>
      <p:ext uri="{BB962C8B-B14F-4D97-AF65-F5344CB8AC3E}">
        <p14:creationId xmlns:p14="http://schemas.microsoft.com/office/powerpoint/2010/main" val="3083714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uncertainty in detector inherent response function  - some energies may not have experimental basis to compare to in order to validate </a:t>
            </a:r>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9</a:t>
            </a:fld>
            <a:endParaRPr lang="en-US" dirty="0"/>
          </a:p>
        </p:txBody>
      </p:sp>
    </p:spTree>
    <p:extLst>
      <p:ext uri="{BB962C8B-B14F-4D97-AF65-F5344CB8AC3E}">
        <p14:creationId xmlns:p14="http://schemas.microsoft.com/office/powerpoint/2010/main" val="3211532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 still get to complete energy and efficiency calibrations with new data so not too much was lost (other than a lot of time and frustration… but still learned from that)</a:t>
            </a:r>
          </a:p>
          <a:p>
            <a:r>
              <a:rPr lang="en-US" dirty="0"/>
              <a:t>Post-processing to be completed next w/ STAYSL. Which is applicable and helpful for my thesis</a:t>
            </a:r>
          </a:p>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10</a:t>
            </a:fld>
            <a:endParaRPr lang="en-US" dirty="0"/>
          </a:p>
        </p:txBody>
      </p:sp>
    </p:spTree>
    <p:extLst>
      <p:ext uri="{BB962C8B-B14F-4D97-AF65-F5344CB8AC3E}">
        <p14:creationId xmlns:p14="http://schemas.microsoft.com/office/powerpoint/2010/main" val="728541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p:cNvSpPr>
          <p:nvPr>
            <p:ph type="sldImg"/>
          </p:nvPr>
        </p:nvSpPr>
        <p:spPr bwMode="auto">
          <a:noFill/>
          <a:ln>
            <a:solidFill>
              <a:srgbClr val="000000"/>
            </a:solidFill>
            <a:miter lim="800000"/>
            <a:headEnd/>
            <a:tailEnd/>
          </a:ln>
        </p:spPr>
      </p:sp>
      <p:sp>
        <p:nvSpPr>
          <p:cNvPr id="819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Great Barrier Reef – Cairns, Queensland, Australia</a:t>
            </a:r>
          </a:p>
        </p:txBody>
      </p:sp>
      <p:sp>
        <p:nvSpPr>
          <p:cNvPr id="4" name="Slide Number Placeholder 3"/>
          <p:cNvSpPr>
            <a:spLocks noGrp="1"/>
          </p:cNvSpPr>
          <p:nvPr>
            <p:ph type="sldNum" sz="quarter" idx="5"/>
          </p:nvPr>
        </p:nvSpPr>
        <p:spPr/>
        <p:txBody>
          <a:bodyPr/>
          <a:lstStyle/>
          <a:p>
            <a:pPr>
              <a:defRPr/>
            </a:pPr>
            <a:fld id="{BE9DB06A-C872-4CD1-8717-EF2A7E823F5F}" type="slidenum">
              <a:rPr lang="en-US" smtClean="0"/>
              <a:pPr>
                <a:defRPr/>
              </a:pPr>
              <a:t>11</a:t>
            </a:fld>
            <a:endParaRPr lang="en-US" dirty="0"/>
          </a:p>
        </p:txBody>
      </p:sp>
    </p:spTree>
    <p:extLst>
      <p:ext uri="{BB962C8B-B14F-4D97-AF65-F5344CB8AC3E}">
        <p14:creationId xmlns:p14="http://schemas.microsoft.com/office/powerpoint/2010/main" val="294022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FIT">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print"/>
          <a:srcRect l="1755" r="-2106" b="-21826"/>
          <a:stretch>
            <a:fillRect/>
          </a:stretch>
        </p:blipFill>
        <p:spPr bwMode="auto">
          <a:xfrm>
            <a:off x="990600" y="2819400"/>
            <a:ext cx="3276600" cy="3100388"/>
          </a:xfrm>
          <a:prstGeom prst="rect">
            <a:avLst/>
          </a:prstGeom>
          <a:noFill/>
          <a:ln w="9525">
            <a:noFill/>
            <a:miter lim="800000"/>
            <a:headEnd/>
            <a:tailEnd/>
          </a:ln>
        </p:spPr>
      </p:pic>
      <p:pic>
        <p:nvPicPr>
          <p:cNvPr id="3" name="Picture 12" descr="shield"/>
          <p:cNvPicPr>
            <a:picLocks noChangeAspect="1" noChangeArrowheads="1"/>
          </p:cNvPicPr>
          <p:nvPr userDrawn="1"/>
        </p:nvPicPr>
        <p:blipFill>
          <a:blip r:embed="rId3" cstate="print"/>
          <a:srcRect/>
          <a:stretch>
            <a:fillRect/>
          </a:stretch>
        </p:blipFill>
        <p:spPr bwMode="auto">
          <a:xfrm>
            <a:off x="1954213" y="1981200"/>
            <a:ext cx="1246187" cy="1371600"/>
          </a:xfrm>
          <a:prstGeom prst="rect">
            <a:avLst/>
          </a:prstGeom>
          <a:noFill/>
          <a:ln w="9525">
            <a:noFill/>
            <a:miter lim="800000"/>
            <a:headEnd/>
            <a:tailEnd/>
          </a:ln>
        </p:spPr>
      </p:pic>
      <p:sp>
        <p:nvSpPr>
          <p:cNvPr id="4" name="Text Box 3"/>
          <p:cNvSpPr txBox="1">
            <a:spLocks noChangeArrowheads="1"/>
          </p:cNvSpPr>
          <p:nvPr userDrawn="1"/>
        </p:nvSpPr>
        <p:spPr bwMode="auto">
          <a:xfrm>
            <a:off x="990600" y="0"/>
            <a:ext cx="6629400" cy="990600"/>
          </a:xfrm>
          <a:prstGeom prst="rect">
            <a:avLst/>
          </a:prstGeom>
          <a:noFill/>
          <a:ln w="9525">
            <a:noFill/>
            <a:miter lim="800000"/>
            <a:headEnd/>
            <a:tailEnd/>
          </a:ln>
          <a:effectLst/>
        </p:spPr>
        <p:txBody>
          <a:bodyPr lIns="0" tIns="45636" rIns="0" bIns="45636" anchor="ctr"/>
          <a:lstStyle/>
          <a:p>
            <a:pPr algn="ctr" defTabSz="914408">
              <a:defRPr/>
            </a:pPr>
            <a:r>
              <a:rPr lang="en-US" sz="3300" b="1" kern="700" spc="-30" dirty="0">
                <a:solidFill>
                  <a:srgbClr val="000066"/>
                </a:solidFill>
                <a:effectLst>
                  <a:outerShdw blurRad="38100" dist="38100" dir="2700000" algn="tl">
                    <a:srgbClr val="C0C0C0"/>
                  </a:outerShdw>
                </a:effectLst>
                <a:cs typeface="+mn-cs"/>
              </a:rPr>
              <a:t>Air Force Institute of Technology</a:t>
            </a:r>
            <a:endParaRPr lang="en-US" sz="3300" b="1" kern="700" spc="-30" dirty="0">
              <a:effectLst>
                <a:outerShdw blurRad="38100" dist="38100" dir="2700000" algn="tl">
                  <a:srgbClr val="C0C0C0"/>
                </a:outerShdw>
              </a:effectLst>
              <a:cs typeface="+mn-cs"/>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6629400" cy="990600"/>
          </a:xfrm>
        </p:spPr>
        <p:txBody>
          <a:bodyPr/>
          <a:lstStyle/>
          <a:p>
            <a:r>
              <a:rPr lang="en-US"/>
              <a:t>Click to edit Master title style</a:t>
            </a:r>
          </a:p>
        </p:txBody>
      </p:sp>
      <p:sp>
        <p:nvSpPr>
          <p:cNvPr id="7" name="Content Placeholder 2"/>
          <p:cNvSpPr>
            <a:spLocks noGrp="1"/>
          </p:cNvSpPr>
          <p:nvPr>
            <p:ph idx="1"/>
          </p:nvPr>
        </p:nvSpPr>
        <p:spPr>
          <a:xfrm>
            <a:off x="304800" y="1295400"/>
            <a:ext cx="8534400" cy="4876800"/>
          </a:xfrm>
          <a:prstGeom prst="rect">
            <a:avLst/>
          </a:prstGeom>
        </p:spPr>
        <p:txBody>
          <a:bodyPr/>
          <a:lstStyle>
            <a:lvl2pPr>
              <a:buFont typeface="Wingdings" pitchFamily="2" charset="2"/>
              <a:buChar char="§"/>
              <a:defRPr/>
            </a:lvl2pPr>
            <a:lvl4pPr>
              <a:buFont typeface="Wingdings"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p:txBody>
          <a:bodyPr/>
          <a:lstStyle>
            <a:lvl1pPr>
              <a:defRPr/>
            </a:lvl1pPr>
          </a:lstStyle>
          <a:p>
            <a:pPr>
              <a:defRPr/>
            </a:pPr>
            <a:fld id="{19845459-3F1B-4F43-8FC0-35ADCE8623CC}"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990600" y="0"/>
            <a:ext cx="6629400" cy="990600"/>
          </a:xfrm>
        </p:spPr>
        <p:txBody>
          <a:bodyPr/>
          <a:lstStyle/>
          <a:p>
            <a:r>
              <a:rPr lang="en-US"/>
              <a:t>Click to edit Master title style</a:t>
            </a:r>
          </a:p>
        </p:txBody>
      </p:sp>
      <p:sp>
        <p:nvSpPr>
          <p:cNvPr id="3" name="Slide Number Placeholder 15"/>
          <p:cNvSpPr>
            <a:spLocks noGrp="1"/>
          </p:cNvSpPr>
          <p:nvPr>
            <p:ph type="sldNum" sz="quarter" idx="10"/>
          </p:nvPr>
        </p:nvSpPr>
        <p:spPr/>
        <p:txBody>
          <a:bodyPr/>
          <a:lstStyle>
            <a:lvl1pPr>
              <a:defRPr/>
            </a:lvl1pPr>
          </a:lstStyle>
          <a:p>
            <a:pPr>
              <a:defRPr/>
            </a:pPr>
            <a:fld id="{885B20FE-D153-41F1-99DD-DE79FAF1A095}"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Picture 2"/>
          <p:cNvPicPr>
            <a:picLocks noChangeAspect="1" noChangeArrowheads="1"/>
          </p:cNvPicPr>
          <p:nvPr userDrawn="1"/>
        </p:nvPicPr>
        <p:blipFill>
          <a:blip r:embed="rId5" cstate="print">
            <a:lum bright="10000"/>
          </a:blip>
          <a:srcRect/>
          <a:stretch>
            <a:fillRect/>
          </a:stretch>
        </p:blipFill>
        <p:spPr bwMode="auto">
          <a:xfrm>
            <a:off x="0" y="0"/>
            <a:ext cx="9144000" cy="6858000"/>
          </a:xfrm>
          <a:prstGeom prst="rect">
            <a:avLst/>
          </a:prstGeom>
          <a:noFill/>
          <a:ln w="9525">
            <a:noFill/>
            <a:miter lim="800000"/>
            <a:headEnd/>
            <a:tailEnd/>
          </a:ln>
          <a:effectLst>
            <a:outerShdw blurRad="50800" dist="50800" dir="5400000" algn="ctr" rotWithShape="0">
              <a:srgbClr val="000000"/>
            </a:outerShdw>
          </a:effectLst>
        </p:spPr>
      </p:pic>
      <p:sp>
        <p:nvSpPr>
          <p:cNvPr id="972803" name="Rectangle 3"/>
          <p:cNvSpPr>
            <a:spLocks noChangeArrowheads="1"/>
          </p:cNvSpPr>
          <p:nvPr/>
        </p:nvSpPr>
        <p:spPr bwMode="auto">
          <a:xfrm flipV="1">
            <a:off x="1588" y="6489700"/>
            <a:ext cx="1811337" cy="60325"/>
          </a:xfrm>
          <a:prstGeom prst="rect">
            <a:avLst/>
          </a:prstGeom>
          <a:gradFill rotWithShape="0">
            <a:gsLst>
              <a:gs pos="0">
                <a:srgbClr val="000099">
                  <a:alpha val="50000"/>
                </a:srgbClr>
              </a:gs>
              <a:gs pos="100000">
                <a:schemeClr val="accent2">
                  <a:alpha val="50000"/>
                </a:schemeClr>
              </a:gs>
            </a:gsLst>
            <a:lin ang="0" scaled="1"/>
          </a:gradFill>
          <a:ln w="9525">
            <a:noFill/>
            <a:miter lim="800000"/>
            <a:headEnd/>
            <a:tailEnd/>
          </a:ln>
          <a:effectLst/>
        </p:spPr>
        <p:txBody>
          <a:bodyPr wrap="none" lIns="91043" tIns="45520" rIns="91043" bIns="45520" anchor="ctr"/>
          <a:lstStyle/>
          <a:p>
            <a:pPr fontAlgn="auto">
              <a:spcBef>
                <a:spcPts val="0"/>
              </a:spcBef>
              <a:spcAft>
                <a:spcPts val="0"/>
              </a:spcAft>
              <a:defRPr/>
            </a:pPr>
            <a:endParaRPr lang="en-US" dirty="0">
              <a:solidFill>
                <a:srgbClr val="000000"/>
              </a:solidFill>
              <a:latin typeface="+mn-lt"/>
              <a:cs typeface="+mn-cs"/>
            </a:endParaRPr>
          </a:p>
        </p:txBody>
      </p:sp>
      <p:sp>
        <p:nvSpPr>
          <p:cNvPr id="972804" name="Rectangle 4"/>
          <p:cNvSpPr>
            <a:spLocks noChangeArrowheads="1"/>
          </p:cNvSpPr>
          <p:nvPr/>
        </p:nvSpPr>
        <p:spPr bwMode="auto">
          <a:xfrm flipV="1">
            <a:off x="7107238" y="6500813"/>
            <a:ext cx="2022475" cy="61912"/>
          </a:xfrm>
          <a:prstGeom prst="rect">
            <a:avLst/>
          </a:prstGeom>
          <a:gradFill rotWithShape="0">
            <a:gsLst>
              <a:gs pos="0">
                <a:schemeClr val="accent2">
                  <a:alpha val="50000"/>
                </a:schemeClr>
              </a:gs>
              <a:gs pos="100000">
                <a:srgbClr val="DDDDDD">
                  <a:alpha val="50000"/>
                </a:srgbClr>
              </a:gs>
            </a:gsLst>
            <a:lin ang="0" scaled="1"/>
          </a:gradFill>
          <a:ln w="9525">
            <a:noFill/>
            <a:miter lim="800000"/>
            <a:headEnd/>
            <a:tailEnd/>
          </a:ln>
          <a:effectLst/>
        </p:spPr>
        <p:txBody>
          <a:bodyPr rot="10800000" wrap="none" lIns="82981" tIns="41493" rIns="82981" bIns="41493" anchor="ctr"/>
          <a:lstStyle/>
          <a:p>
            <a:pPr algn="ctr" defTabSz="827088" fontAlgn="auto">
              <a:spcBef>
                <a:spcPts val="0"/>
              </a:spcBef>
              <a:spcAft>
                <a:spcPts val="0"/>
              </a:spcAft>
              <a:defRPr/>
            </a:pPr>
            <a:endParaRPr lang="en-US" sz="2000" dirty="0">
              <a:solidFill>
                <a:srgbClr val="000000"/>
              </a:solidFill>
              <a:latin typeface="+mn-lt"/>
              <a:cs typeface="+mn-cs"/>
            </a:endParaRPr>
          </a:p>
        </p:txBody>
      </p:sp>
      <p:sp>
        <p:nvSpPr>
          <p:cNvPr id="972805" name="Text Box 5"/>
          <p:cNvSpPr txBox="1">
            <a:spLocks noChangeArrowheads="1"/>
          </p:cNvSpPr>
          <p:nvPr/>
        </p:nvSpPr>
        <p:spPr bwMode="auto">
          <a:xfrm>
            <a:off x="1844675" y="6386513"/>
            <a:ext cx="5270500" cy="268287"/>
          </a:xfrm>
          <a:prstGeom prst="rect">
            <a:avLst/>
          </a:prstGeom>
          <a:noFill/>
          <a:ln w="9525">
            <a:noFill/>
            <a:miter lim="800000"/>
            <a:headEnd/>
            <a:tailEnd/>
          </a:ln>
          <a:effectLst/>
        </p:spPr>
        <p:txBody>
          <a:bodyPr wrap="none" lIns="82981" tIns="41493" rIns="82981" bIns="41493">
            <a:spAutoFit/>
          </a:bodyPr>
          <a:lstStyle/>
          <a:p>
            <a:pPr defTabSz="829923" fontAlgn="auto">
              <a:spcBef>
                <a:spcPts val="0"/>
              </a:spcBef>
              <a:spcAft>
                <a:spcPts val="0"/>
              </a:spcAft>
              <a:defRPr/>
            </a:pPr>
            <a:r>
              <a:rPr lang="en-US" sz="1200" b="1" i="1" dirty="0">
                <a:solidFill>
                  <a:srgbClr val="7878CE"/>
                </a:solidFill>
                <a:latin typeface="+mn-lt"/>
                <a:cs typeface="+mn-cs"/>
              </a:rPr>
              <a:t>Air University: The Intellectual and Leadership Center of the Air Force</a:t>
            </a:r>
          </a:p>
        </p:txBody>
      </p:sp>
      <p:sp>
        <p:nvSpPr>
          <p:cNvPr id="972808" name="Rectangle 8"/>
          <p:cNvSpPr>
            <a:spLocks noChangeArrowheads="1"/>
          </p:cNvSpPr>
          <p:nvPr/>
        </p:nvSpPr>
        <p:spPr bwMode="auto">
          <a:xfrm flipV="1">
            <a:off x="6324600" y="989013"/>
            <a:ext cx="2819400" cy="77787"/>
          </a:xfrm>
          <a:prstGeom prst="rect">
            <a:avLst/>
          </a:prstGeom>
          <a:gradFill rotWithShape="0">
            <a:gsLst>
              <a:gs pos="0">
                <a:schemeClr val="accent2">
                  <a:alpha val="50000"/>
                </a:schemeClr>
              </a:gs>
              <a:gs pos="100000">
                <a:srgbClr val="DDDDDD">
                  <a:alpha val="50000"/>
                </a:srgbClr>
              </a:gs>
            </a:gsLst>
            <a:lin ang="0" scaled="1"/>
          </a:gradFill>
          <a:ln w="9525">
            <a:noFill/>
            <a:miter lim="800000"/>
            <a:headEnd/>
            <a:tailEnd/>
          </a:ln>
          <a:effectLst/>
        </p:spPr>
        <p:txBody>
          <a:bodyPr rot="10800000" wrap="none" lIns="82981" tIns="41493" rIns="82981" bIns="41493" anchor="ctr"/>
          <a:lstStyle/>
          <a:p>
            <a:pPr algn="ctr" defTabSz="827088" fontAlgn="auto">
              <a:spcBef>
                <a:spcPts val="0"/>
              </a:spcBef>
              <a:spcAft>
                <a:spcPts val="0"/>
              </a:spcAft>
              <a:defRPr/>
            </a:pPr>
            <a:endParaRPr lang="en-US" sz="2000" dirty="0">
              <a:solidFill>
                <a:srgbClr val="000000"/>
              </a:solidFill>
              <a:latin typeface="+mn-lt"/>
              <a:cs typeface="+mn-cs"/>
            </a:endParaRPr>
          </a:p>
        </p:txBody>
      </p:sp>
      <p:sp>
        <p:nvSpPr>
          <p:cNvPr id="1031" name="Rectangle 9"/>
          <p:cNvSpPr>
            <a:spLocks noGrp="1" noChangeArrowheads="1"/>
          </p:cNvSpPr>
          <p:nvPr>
            <p:ph type="title"/>
          </p:nvPr>
        </p:nvSpPr>
        <p:spPr bwMode="auto">
          <a:xfrm>
            <a:off x="990600" y="0"/>
            <a:ext cx="6629400" cy="990600"/>
          </a:xfrm>
          <a:prstGeom prst="rect">
            <a:avLst/>
          </a:prstGeom>
          <a:noFill/>
          <a:ln w="9525">
            <a:noFill/>
            <a:miter lim="800000"/>
            <a:headEnd/>
            <a:tailEnd/>
          </a:ln>
        </p:spPr>
        <p:txBody>
          <a:bodyPr vert="horz" wrap="square" lIns="91021" tIns="45511" rIns="91021" bIns="45511" numCol="1" anchor="ctr" anchorCtr="0" compatLnSpc="1">
            <a:prstTxWarp prst="textNoShape">
              <a:avLst/>
            </a:prstTxWarp>
          </a:bodyPr>
          <a:lstStyle/>
          <a:p>
            <a:pPr lvl="0"/>
            <a:r>
              <a:rPr lang="en-US"/>
              <a:t>Click to edit Master title style</a:t>
            </a:r>
          </a:p>
        </p:txBody>
      </p:sp>
      <p:sp>
        <p:nvSpPr>
          <p:cNvPr id="972810" name="Rectangle 10"/>
          <p:cNvSpPr>
            <a:spLocks noChangeArrowheads="1"/>
          </p:cNvSpPr>
          <p:nvPr/>
        </p:nvSpPr>
        <p:spPr bwMode="auto">
          <a:xfrm flipV="1">
            <a:off x="0" y="989013"/>
            <a:ext cx="2478088" cy="74612"/>
          </a:xfrm>
          <a:prstGeom prst="rect">
            <a:avLst/>
          </a:prstGeom>
          <a:gradFill rotWithShape="0">
            <a:gsLst>
              <a:gs pos="0">
                <a:srgbClr val="000099">
                  <a:alpha val="50000"/>
                </a:srgbClr>
              </a:gs>
              <a:gs pos="100000">
                <a:schemeClr val="accent2">
                  <a:alpha val="50000"/>
                </a:schemeClr>
              </a:gs>
            </a:gsLst>
            <a:lin ang="0" scaled="1"/>
          </a:gradFill>
          <a:ln w="9525">
            <a:noFill/>
            <a:miter lim="800000"/>
            <a:headEnd/>
            <a:tailEnd/>
          </a:ln>
          <a:effectLst/>
        </p:spPr>
        <p:txBody>
          <a:bodyPr wrap="none" lIns="91043" tIns="45520" rIns="91043" bIns="45520" anchor="ctr"/>
          <a:lstStyle/>
          <a:p>
            <a:pPr fontAlgn="auto">
              <a:spcBef>
                <a:spcPts val="0"/>
              </a:spcBef>
              <a:spcAft>
                <a:spcPts val="0"/>
              </a:spcAft>
              <a:defRPr/>
            </a:pPr>
            <a:endParaRPr lang="en-US" dirty="0">
              <a:solidFill>
                <a:srgbClr val="000000"/>
              </a:solidFill>
              <a:latin typeface="+mn-lt"/>
              <a:cs typeface="+mn-cs"/>
            </a:endParaRPr>
          </a:p>
        </p:txBody>
      </p:sp>
      <p:pic>
        <p:nvPicPr>
          <p:cNvPr id="1033" name="Picture 11" descr="chrmblue_std small"/>
          <p:cNvPicPr>
            <a:picLocks noChangeAspect="1" noChangeArrowheads="1"/>
          </p:cNvPicPr>
          <p:nvPr/>
        </p:nvPicPr>
        <p:blipFill>
          <a:blip r:embed="rId6" cstate="print"/>
          <a:srcRect/>
          <a:stretch>
            <a:fillRect/>
          </a:stretch>
        </p:blipFill>
        <p:spPr bwMode="auto">
          <a:xfrm>
            <a:off x="196850" y="128588"/>
            <a:ext cx="803275" cy="741362"/>
          </a:xfrm>
          <a:prstGeom prst="rect">
            <a:avLst/>
          </a:prstGeom>
          <a:noFill/>
          <a:ln w="9525">
            <a:noFill/>
            <a:miter lim="800000"/>
            <a:headEnd/>
            <a:tailEnd/>
          </a:ln>
        </p:spPr>
      </p:pic>
      <p:sp>
        <p:nvSpPr>
          <p:cNvPr id="13" name="Text Box 13"/>
          <p:cNvSpPr txBox="1">
            <a:spLocks noChangeArrowheads="1"/>
          </p:cNvSpPr>
          <p:nvPr/>
        </p:nvSpPr>
        <p:spPr bwMode="auto">
          <a:xfrm>
            <a:off x="3505200" y="6589713"/>
            <a:ext cx="2155825" cy="268287"/>
          </a:xfrm>
          <a:prstGeom prst="rect">
            <a:avLst/>
          </a:prstGeom>
          <a:noFill/>
          <a:ln w="9525">
            <a:noFill/>
            <a:miter lim="800000"/>
            <a:headEnd/>
            <a:tailEnd/>
          </a:ln>
          <a:effectLst/>
        </p:spPr>
        <p:txBody>
          <a:bodyPr wrap="none" lIns="82225" tIns="41121" rIns="82225" bIns="41121">
            <a:spAutoFit/>
          </a:bodyPr>
          <a:lstStyle/>
          <a:p>
            <a:pPr defTabSz="820738" fontAlgn="auto">
              <a:spcBef>
                <a:spcPts val="0"/>
              </a:spcBef>
              <a:spcAft>
                <a:spcPts val="0"/>
              </a:spcAft>
              <a:defRPr/>
            </a:pPr>
            <a:r>
              <a:rPr lang="en-US" sz="1200" b="1" i="1" dirty="0">
                <a:solidFill>
                  <a:srgbClr val="7878CE"/>
                </a:solidFill>
                <a:latin typeface="+mn-lt"/>
                <a:cs typeface="+mn-cs"/>
              </a:rPr>
              <a:t>Aim High…Fly - Fight - Win</a:t>
            </a:r>
            <a:endParaRPr lang="en-US" sz="1200" i="1" dirty="0">
              <a:solidFill>
                <a:srgbClr val="7878CE"/>
              </a:solidFill>
              <a:latin typeface="+mn-lt"/>
              <a:cs typeface="+mn-cs"/>
            </a:endParaRPr>
          </a:p>
        </p:txBody>
      </p:sp>
      <p:pic>
        <p:nvPicPr>
          <p:cNvPr id="14" name="Picture 17" descr="AFIT(good)"/>
          <p:cNvPicPr>
            <a:picLocks noChangeAspect="1" noChangeArrowheads="1"/>
          </p:cNvPicPr>
          <p:nvPr/>
        </p:nvPicPr>
        <p:blipFill>
          <a:blip r:embed="rId7" cstate="print">
            <a:duotone>
              <a:prstClr val="black"/>
              <a:schemeClr val="accent2">
                <a:tint val="45000"/>
                <a:satMod val="400000"/>
              </a:schemeClr>
            </a:duotone>
          </a:blip>
          <a:srcRect/>
          <a:stretch>
            <a:fillRect/>
          </a:stretch>
        </p:blipFill>
        <p:spPr bwMode="auto">
          <a:xfrm>
            <a:off x="7620000" y="152400"/>
            <a:ext cx="1447800" cy="694493"/>
          </a:xfrm>
          <a:prstGeom prst="rect">
            <a:avLst/>
          </a:prstGeom>
          <a:noFill/>
          <a:ln w="9525">
            <a:noFill/>
            <a:miter lim="800000"/>
            <a:headEnd/>
            <a:tailEnd/>
          </a:ln>
        </p:spPr>
      </p:pic>
      <p:sp>
        <p:nvSpPr>
          <p:cNvPr id="15" name="Text Box 7"/>
          <p:cNvSpPr txBox="1">
            <a:spLocks noChangeArrowheads="1"/>
          </p:cNvSpPr>
          <p:nvPr/>
        </p:nvSpPr>
        <p:spPr bwMode="auto">
          <a:xfrm>
            <a:off x="2438400" y="901700"/>
            <a:ext cx="3976688" cy="284163"/>
          </a:xfrm>
          <a:prstGeom prst="rect">
            <a:avLst/>
          </a:prstGeom>
          <a:noFill/>
          <a:ln w="9525">
            <a:noFill/>
            <a:miter lim="800000"/>
            <a:headEnd/>
            <a:tailEnd/>
          </a:ln>
          <a:effectLst/>
        </p:spPr>
        <p:txBody>
          <a:bodyPr wrap="none" lIns="83302" tIns="41652" rIns="83302" bIns="41652">
            <a:spAutoFit/>
          </a:bodyPr>
          <a:lstStyle/>
          <a:p>
            <a:pPr defTabSz="833180" eaLnBrk="0" fontAlgn="auto" hangingPunct="0">
              <a:spcBef>
                <a:spcPts val="0"/>
              </a:spcBef>
              <a:spcAft>
                <a:spcPts val="0"/>
              </a:spcAft>
              <a:defRPr/>
            </a:pPr>
            <a:r>
              <a:rPr lang="en-US" sz="1300" b="1" i="1" dirty="0">
                <a:solidFill>
                  <a:srgbClr val="7878CE"/>
                </a:solidFill>
                <a:latin typeface="+mn-lt"/>
                <a:cs typeface="+mn-cs"/>
              </a:rPr>
              <a:t>The AFIT of Today is the Air Force of Tomorrow.</a:t>
            </a:r>
          </a:p>
        </p:txBody>
      </p:sp>
      <p:sp>
        <p:nvSpPr>
          <p:cNvPr id="16" name="Slide Number Placeholder 1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DC0EFEE-7953-486B-B408-E9BCE7E6F82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3" r:id="rId3"/>
  </p:sldLayoutIdLst>
  <p:transition/>
  <p:hf hdr="0" ftr="0" dt="0"/>
  <p:txStyles>
    <p:titleStyle>
      <a:lvl1pPr algn="ctr" rtl="0" eaLnBrk="0" fontAlgn="base" hangingPunct="0">
        <a:spcBef>
          <a:spcPct val="0"/>
        </a:spcBef>
        <a:spcAft>
          <a:spcPct val="0"/>
        </a:spcAft>
        <a:defRPr sz="3600" b="1">
          <a:solidFill>
            <a:schemeClr val="folHlink"/>
          </a:solidFill>
          <a:latin typeface="+mj-lt"/>
          <a:ea typeface="+mj-ea"/>
          <a:cs typeface="+mj-cs"/>
        </a:defRPr>
      </a:lvl1pPr>
      <a:lvl2pPr algn="ctr" rtl="0" eaLnBrk="0" fontAlgn="base" hangingPunct="0">
        <a:spcBef>
          <a:spcPct val="0"/>
        </a:spcBef>
        <a:spcAft>
          <a:spcPct val="0"/>
        </a:spcAft>
        <a:defRPr sz="3600" b="1">
          <a:solidFill>
            <a:schemeClr val="folHlink"/>
          </a:solidFill>
          <a:latin typeface="Arial" charset="0"/>
        </a:defRPr>
      </a:lvl2pPr>
      <a:lvl3pPr algn="ctr" rtl="0" eaLnBrk="0" fontAlgn="base" hangingPunct="0">
        <a:spcBef>
          <a:spcPct val="0"/>
        </a:spcBef>
        <a:spcAft>
          <a:spcPct val="0"/>
        </a:spcAft>
        <a:defRPr sz="3600" b="1">
          <a:solidFill>
            <a:schemeClr val="folHlink"/>
          </a:solidFill>
          <a:latin typeface="Arial" charset="0"/>
        </a:defRPr>
      </a:lvl3pPr>
      <a:lvl4pPr algn="ctr" rtl="0" eaLnBrk="0" fontAlgn="base" hangingPunct="0">
        <a:spcBef>
          <a:spcPct val="0"/>
        </a:spcBef>
        <a:spcAft>
          <a:spcPct val="0"/>
        </a:spcAft>
        <a:defRPr sz="3600" b="1">
          <a:solidFill>
            <a:schemeClr val="folHlink"/>
          </a:solidFill>
          <a:latin typeface="Arial" charset="0"/>
        </a:defRPr>
      </a:lvl4pPr>
      <a:lvl5pPr algn="ctr" rtl="0" eaLnBrk="0" fontAlgn="base" hangingPunct="0">
        <a:spcBef>
          <a:spcPct val="0"/>
        </a:spcBef>
        <a:spcAft>
          <a:spcPct val="0"/>
        </a:spcAft>
        <a:defRPr sz="3600" b="1">
          <a:solidFill>
            <a:schemeClr val="folHlink"/>
          </a:solidFill>
          <a:latin typeface="Arial" charset="0"/>
        </a:defRPr>
      </a:lvl5pPr>
      <a:lvl6pPr marL="455272" algn="ctr" rtl="0" fontAlgn="base">
        <a:spcBef>
          <a:spcPct val="0"/>
        </a:spcBef>
        <a:spcAft>
          <a:spcPct val="0"/>
        </a:spcAft>
        <a:defRPr sz="3600" b="1">
          <a:solidFill>
            <a:schemeClr val="folHlink"/>
          </a:solidFill>
          <a:latin typeface="Arial" charset="0"/>
        </a:defRPr>
      </a:lvl6pPr>
      <a:lvl7pPr marL="910544" algn="ctr" rtl="0" fontAlgn="base">
        <a:spcBef>
          <a:spcPct val="0"/>
        </a:spcBef>
        <a:spcAft>
          <a:spcPct val="0"/>
        </a:spcAft>
        <a:defRPr sz="3600" b="1">
          <a:solidFill>
            <a:schemeClr val="folHlink"/>
          </a:solidFill>
          <a:latin typeface="Arial" charset="0"/>
        </a:defRPr>
      </a:lvl7pPr>
      <a:lvl8pPr marL="1365819" algn="ctr" rtl="0" fontAlgn="base">
        <a:spcBef>
          <a:spcPct val="0"/>
        </a:spcBef>
        <a:spcAft>
          <a:spcPct val="0"/>
        </a:spcAft>
        <a:defRPr sz="3600" b="1">
          <a:solidFill>
            <a:schemeClr val="folHlink"/>
          </a:solidFill>
          <a:latin typeface="Arial" charset="0"/>
        </a:defRPr>
      </a:lvl8pPr>
      <a:lvl9pPr marL="1821090" algn="ctr" rtl="0" fontAlgn="base">
        <a:spcBef>
          <a:spcPct val="0"/>
        </a:spcBef>
        <a:spcAft>
          <a:spcPct val="0"/>
        </a:spcAft>
        <a:defRPr sz="3600" b="1">
          <a:solidFill>
            <a:schemeClr val="folHlink"/>
          </a:solidFill>
          <a:latin typeface="Arial" charset="0"/>
        </a:defRPr>
      </a:lvl9pPr>
    </p:titleStyle>
    <p:bodyStyle>
      <a:lvl1pPr marL="331788" indent="-331788" algn="l" rtl="0" eaLnBrk="0" fontAlgn="base" hangingPunct="0">
        <a:spcBef>
          <a:spcPct val="20000"/>
        </a:spcBef>
        <a:spcAft>
          <a:spcPct val="0"/>
        </a:spcAft>
        <a:buChar char="•"/>
        <a:defRPr sz="2400">
          <a:solidFill>
            <a:schemeClr val="tx1"/>
          </a:solidFill>
          <a:latin typeface="+mn-lt"/>
          <a:ea typeface="+mn-ea"/>
          <a:cs typeface="+mn-cs"/>
        </a:defRPr>
      </a:lvl1pPr>
      <a:lvl2pPr marL="730250" indent="-274638" algn="l" rtl="0" eaLnBrk="0" fontAlgn="base" hangingPunct="0">
        <a:spcBef>
          <a:spcPct val="20000"/>
        </a:spcBef>
        <a:spcAft>
          <a:spcPct val="0"/>
        </a:spcAft>
        <a:buChar char="•"/>
        <a:defRPr sz="2200">
          <a:solidFill>
            <a:schemeClr val="tx1"/>
          </a:solidFill>
          <a:latin typeface="+mn-lt"/>
        </a:defRPr>
      </a:lvl2pPr>
      <a:lvl3pPr marL="1130300" indent="-217488" algn="l" rtl="0" eaLnBrk="0" fontAlgn="base" hangingPunct="0">
        <a:spcBef>
          <a:spcPct val="20000"/>
        </a:spcBef>
        <a:spcAft>
          <a:spcPct val="0"/>
        </a:spcAft>
        <a:buChar char="•"/>
        <a:defRPr>
          <a:solidFill>
            <a:schemeClr val="tx1"/>
          </a:solidFill>
          <a:latin typeface="+mn-lt"/>
        </a:defRPr>
      </a:lvl3pPr>
      <a:lvl4pPr marL="1585913" indent="-217488" algn="l" rtl="0" eaLnBrk="0" fontAlgn="base" hangingPunct="0">
        <a:spcBef>
          <a:spcPct val="20000"/>
        </a:spcBef>
        <a:spcAft>
          <a:spcPct val="0"/>
        </a:spcAft>
        <a:defRPr>
          <a:solidFill>
            <a:schemeClr val="tx1"/>
          </a:solidFill>
          <a:latin typeface="+mn-lt"/>
        </a:defRPr>
      </a:lvl4pPr>
      <a:lvl5pPr marL="2041525" indent="-217488" algn="l" rtl="0" eaLnBrk="0" fontAlgn="base" hangingPunct="0">
        <a:spcBef>
          <a:spcPct val="20000"/>
        </a:spcBef>
        <a:spcAft>
          <a:spcPct val="0"/>
        </a:spcAft>
        <a:buChar char="»"/>
        <a:defRPr>
          <a:solidFill>
            <a:schemeClr val="tx1"/>
          </a:solidFill>
          <a:latin typeface="+mn-lt"/>
        </a:defRPr>
      </a:lvl5pPr>
      <a:lvl6pPr marL="2503999" indent="-227637" algn="l" rtl="0" fontAlgn="base">
        <a:spcBef>
          <a:spcPct val="20000"/>
        </a:spcBef>
        <a:spcAft>
          <a:spcPct val="0"/>
        </a:spcAft>
        <a:buChar char="»"/>
        <a:defRPr>
          <a:solidFill>
            <a:schemeClr val="tx1"/>
          </a:solidFill>
          <a:latin typeface="+mn-lt"/>
        </a:defRPr>
      </a:lvl6pPr>
      <a:lvl7pPr marL="2959268" indent="-227637" algn="l" rtl="0" fontAlgn="base">
        <a:spcBef>
          <a:spcPct val="20000"/>
        </a:spcBef>
        <a:spcAft>
          <a:spcPct val="0"/>
        </a:spcAft>
        <a:buChar char="»"/>
        <a:defRPr>
          <a:solidFill>
            <a:schemeClr val="tx1"/>
          </a:solidFill>
          <a:latin typeface="+mn-lt"/>
        </a:defRPr>
      </a:lvl7pPr>
      <a:lvl8pPr marL="3414540" indent="-227637" algn="l" rtl="0" fontAlgn="base">
        <a:spcBef>
          <a:spcPct val="20000"/>
        </a:spcBef>
        <a:spcAft>
          <a:spcPct val="0"/>
        </a:spcAft>
        <a:buChar char="»"/>
        <a:defRPr>
          <a:solidFill>
            <a:schemeClr val="tx1"/>
          </a:solidFill>
          <a:latin typeface="+mn-lt"/>
        </a:defRPr>
      </a:lvl8pPr>
      <a:lvl9pPr marL="3869808" indent="-227637" algn="l" rtl="0" fontAlgn="base">
        <a:spcBef>
          <a:spcPct val="20000"/>
        </a:spcBef>
        <a:spcAft>
          <a:spcPct val="0"/>
        </a:spcAft>
        <a:buChar char="»"/>
        <a:defRPr>
          <a:solidFill>
            <a:schemeClr val="tx1"/>
          </a:solidFill>
          <a:latin typeface="+mn-lt"/>
        </a:defRPr>
      </a:lvl9pPr>
    </p:bodyStyle>
    <p:otherStyle>
      <a:defPPr>
        <a:defRPr lang="en-US"/>
      </a:defPPr>
      <a:lvl1pPr marL="0" algn="l" defTabSz="910544" rtl="0" eaLnBrk="1" latinLnBrk="0" hangingPunct="1">
        <a:defRPr sz="1800" kern="1200">
          <a:solidFill>
            <a:schemeClr val="tx1"/>
          </a:solidFill>
          <a:latin typeface="+mn-lt"/>
          <a:ea typeface="+mn-ea"/>
          <a:cs typeface="+mn-cs"/>
        </a:defRPr>
      </a:lvl1pPr>
      <a:lvl2pPr marL="455272" algn="l" defTabSz="910544" rtl="0" eaLnBrk="1" latinLnBrk="0" hangingPunct="1">
        <a:defRPr sz="1800" kern="1200">
          <a:solidFill>
            <a:schemeClr val="tx1"/>
          </a:solidFill>
          <a:latin typeface="+mn-lt"/>
          <a:ea typeface="+mn-ea"/>
          <a:cs typeface="+mn-cs"/>
        </a:defRPr>
      </a:lvl2pPr>
      <a:lvl3pPr marL="910544" algn="l" defTabSz="910544" rtl="0" eaLnBrk="1" latinLnBrk="0" hangingPunct="1">
        <a:defRPr sz="1800" kern="1200">
          <a:solidFill>
            <a:schemeClr val="tx1"/>
          </a:solidFill>
          <a:latin typeface="+mn-lt"/>
          <a:ea typeface="+mn-ea"/>
          <a:cs typeface="+mn-cs"/>
        </a:defRPr>
      </a:lvl3pPr>
      <a:lvl4pPr marL="1365819" algn="l" defTabSz="910544" rtl="0" eaLnBrk="1" latinLnBrk="0" hangingPunct="1">
        <a:defRPr sz="1800" kern="1200">
          <a:solidFill>
            <a:schemeClr val="tx1"/>
          </a:solidFill>
          <a:latin typeface="+mn-lt"/>
          <a:ea typeface="+mn-ea"/>
          <a:cs typeface="+mn-cs"/>
        </a:defRPr>
      </a:lvl4pPr>
      <a:lvl5pPr marL="1821090" algn="l" defTabSz="910544" rtl="0" eaLnBrk="1" latinLnBrk="0" hangingPunct="1">
        <a:defRPr sz="1800" kern="1200">
          <a:solidFill>
            <a:schemeClr val="tx1"/>
          </a:solidFill>
          <a:latin typeface="+mn-lt"/>
          <a:ea typeface="+mn-ea"/>
          <a:cs typeface="+mn-cs"/>
        </a:defRPr>
      </a:lvl5pPr>
      <a:lvl6pPr marL="2276357" algn="l" defTabSz="910544" rtl="0" eaLnBrk="1" latinLnBrk="0" hangingPunct="1">
        <a:defRPr sz="1800" kern="1200">
          <a:solidFill>
            <a:schemeClr val="tx1"/>
          </a:solidFill>
          <a:latin typeface="+mn-lt"/>
          <a:ea typeface="+mn-ea"/>
          <a:cs typeface="+mn-cs"/>
        </a:defRPr>
      </a:lvl6pPr>
      <a:lvl7pPr marL="2731633" algn="l" defTabSz="910544" rtl="0" eaLnBrk="1" latinLnBrk="0" hangingPunct="1">
        <a:defRPr sz="1800" kern="1200">
          <a:solidFill>
            <a:schemeClr val="tx1"/>
          </a:solidFill>
          <a:latin typeface="+mn-lt"/>
          <a:ea typeface="+mn-ea"/>
          <a:cs typeface="+mn-cs"/>
        </a:defRPr>
      </a:lvl7pPr>
      <a:lvl8pPr marL="3186905" algn="l" defTabSz="910544" rtl="0" eaLnBrk="1" latinLnBrk="0" hangingPunct="1">
        <a:defRPr sz="1800" kern="1200">
          <a:solidFill>
            <a:schemeClr val="tx1"/>
          </a:solidFill>
          <a:latin typeface="+mn-lt"/>
          <a:ea typeface="+mn-ea"/>
          <a:cs typeface="+mn-cs"/>
        </a:defRPr>
      </a:lvl8pPr>
      <a:lvl9pPr marL="3642180" algn="l" defTabSz="91054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8"/>
          <p:cNvSpPr>
            <a:spLocks noChangeArrowheads="1"/>
          </p:cNvSpPr>
          <p:nvPr/>
        </p:nvSpPr>
        <p:spPr bwMode="auto">
          <a:xfrm>
            <a:off x="4055707" y="1591731"/>
            <a:ext cx="4453817" cy="1752600"/>
          </a:xfrm>
          <a:prstGeom prst="rect">
            <a:avLst/>
          </a:prstGeom>
          <a:noFill/>
          <a:ln w="9525">
            <a:noFill/>
            <a:miter lim="800000"/>
            <a:headEnd/>
            <a:tailEnd/>
          </a:ln>
        </p:spPr>
        <p:txBody>
          <a:bodyPr lIns="91271" tIns="45636" rIns="91271" bIns="45636" anchor="ctr"/>
          <a:lstStyle/>
          <a:p>
            <a:pPr algn="ctr"/>
            <a:r>
              <a:rPr lang="en-US" sz="3600" dirty="0">
                <a:solidFill>
                  <a:srgbClr val="000066"/>
                </a:solidFill>
              </a:rPr>
              <a:t>AFIT Building 470 Graphite Pile </a:t>
            </a:r>
          </a:p>
          <a:p>
            <a:pPr algn="ctr"/>
            <a:r>
              <a:rPr lang="en-US" sz="3600" dirty="0">
                <a:solidFill>
                  <a:srgbClr val="000066"/>
                </a:solidFill>
              </a:rPr>
              <a:t>Foil Activation</a:t>
            </a:r>
          </a:p>
        </p:txBody>
      </p:sp>
      <p:sp>
        <p:nvSpPr>
          <p:cNvPr id="7170" name="Text Box 9"/>
          <p:cNvSpPr txBox="1">
            <a:spLocks noChangeArrowheads="1"/>
          </p:cNvSpPr>
          <p:nvPr/>
        </p:nvSpPr>
        <p:spPr bwMode="auto">
          <a:xfrm>
            <a:off x="4682416" y="4275669"/>
            <a:ext cx="3200400" cy="1524000"/>
          </a:xfrm>
          <a:prstGeom prst="rect">
            <a:avLst/>
          </a:prstGeom>
          <a:noFill/>
          <a:ln w="12700">
            <a:noFill/>
            <a:miter lim="800000"/>
            <a:headEnd/>
            <a:tailEnd/>
          </a:ln>
        </p:spPr>
        <p:txBody>
          <a:bodyPr lIns="91271" tIns="45636" rIns="91271" bIns="45636" anchor="ctr"/>
          <a:lstStyle/>
          <a:p>
            <a:pPr algn="ctr" eaLnBrk="0" hangingPunct="0">
              <a:spcBef>
                <a:spcPct val="20000"/>
              </a:spcBef>
            </a:pPr>
            <a:r>
              <a:rPr lang="en-US" dirty="0">
                <a:solidFill>
                  <a:srgbClr val="000066"/>
                </a:solidFill>
                <a:latin typeface="Times New Roman" pitchFamily="18" charset="0"/>
                <a:cs typeface="Times New Roman" pitchFamily="18" charset="0"/>
              </a:rPr>
              <a:t>Captain Amy Hall</a:t>
            </a:r>
          </a:p>
          <a:p>
            <a:pPr algn="ctr" eaLnBrk="0" hangingPunct="0">
              <a:spcBef>
                <a:spcPct val="20000"/>
              </a:spcBef>
            </a:pPr>
            <a:r>
              <a:rPr lang="en-US" sz="1600" i="1" dirty="0">
                <a:solidFill>
                  <a:srgbClr val="000066"/>
                </a:solidFill>
                <a:latin typeface="Times New Roman" pitchFamily="18" charset="0"/>
                <a:cs typeface="Times New Roman" pitchFamily="18" charset="0"/>
              </a:rPr>
              <a:t>Air Force Institute of Technology</a:t>
            </a:r>
          </a:p>
          <a:p>
            <a:pPr algn="ctr" eaLnBrk="0" hangingPunct="0">
              <a:spcBef>
                <a:spcPct val="20000"/>
              </a:spcBef>
            </a:pPr>
            <a:r>
              <a:rPr lang="en-US" dirty="0">
                <a:solidFill>
                  <a:srgbClr val="000066"/>
                </a:solidFill>
                <a:latin typeface="Times New Roman" pitchFamily="18" charset="0"/>
                <a:cs typeface="Times New Roman" pitchFamily="18" charset="0"/>
              </a:rPr>
              <a:t>16 Aug 2018</a:t>
            </a:r>
            <a:endParaRPr lang="en-US" sz="1600" dirty="0">
              <a:solidFill>
                <a:srgbClr val="002060"/>
              </a:solidFill>
              <a:latin typeface="Times New Roman" pitchFamily="18" charset="0"/>
              <a:cs typeface="Times New Roman" pitchFamily="18" charset="0"/>
            </a:endParaRPr>
          </a:p>
        </p:txBody>
      </p:sp>
      <p:sp>
        <p:nvSpPr>
          <p:cNvPr id="4" name="Rectangle 8"/>
          <p:cNvSpPr>
            <a:spLocks noChangeArrowheads="1"/>
          </p:cNvSpPr>
          <p:nvPr/>
        </p:nvSpPr>
        <p:spPr bwMode="auto">
          <a:xfrm>
            <a:off x="4171949" y="3513669"/>
            <a:ext cx="4221335" cy="762000"/>
          </a:xfrm>
          <a:prstGeom prst="rect">
            <a:avLst/>
          </a:prstGeom>
          <a:noFill/>
          <a:ln w="9525">
            <a:noFill/>
            <a:miter lim="800000"/>
            <a:headEnd/>
            <a:tailEnd/>
          </a:ln>
        </p:spPr>
        <p:txBody>
          <a:bodyPr lIns="91271" tIns="45636" rIns="91271" bIns="45636" anchor="ctr"/>
          <a:lstStyle/>
          <a:p>
            <a:pPr algn="ctr"/>
            <a:r>
              <a:rPr lang="en-US" sz="2000" dirty="0">
                <a:solidFill>
                  <a:srgbClr val="000066"/>
                </a:solidFill>
              </a:rPr>
              <a:t>NENG 612 – Summer 2018</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8739-CF08-4AC6-A038-6BF8608CEDC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06E1A11-3BD4-49DB-9F92-D6C2F297272A}"/>
              </a:ext>
            </a:extLst>
          </p:cNvPr>
          <p:cNvSpPr>
            <a:spLocks noGrp="1"/>
          </p:cNvSpPr>
          <p:nvPr>
            <p:ph idx="1"/>
          </p:nvPr>
        </p:nvSpPr>
        <p:spPr>
          <a:xfrm>
            <a:off x="304800" y="1295400"/>
            <a:ext cx="8534400" cy="4953000"/>
          </a:xfrm>
        </p:spPr>
        <p:txBody>
          <a:bodyPr/>
          <a:lstStyle/>
          <a:p>
            <a:r>
              <a:rPr lang="en-US" dirty="0"/>
              <a:t>Gained familiarization with foil activation process, although unable to count foils post-irradiation</a:t>
            </a:r>
          </a:p>
          <a:p>
            <a:r>
              <a:rPr lang="en-US" dirty="0"/>
              <a:t>Better understanding of </a:t>
            </a:r>
            <a:r>
              <a:rPr lang="en-US" dirty="0" err="1"/>
              <a:t>HPGe</a:t>
            </a:r>
            <a:r>
              <a:rPr lang="en-US" dirty="0"/>
              <a:t> (and other) detectors through experimental issues that arose</a:t>
            </a:r>
          </a:p>
          <a:p>
            <a:r>
              <a:rPr lang="en-US" dirty="0"/>
              <a:t>Energy and efficiency calibrations with new data</a:t>
            </a:r>
          </a:p>
          <a:p>
            <a:r>
              <a:rPr lang="en-US" dirty="0"/>
              <a:t>Post-processing with Peak Easy and STAYSL on new data</a:t>
            </a:r>
          </a:p>
          <a:p>
            <a:endParaRPr lang="en-US" sz="1400" dirty="0"/>
          </a:p>
          <a:p>
            <a:r>
              <a:rPr lang="en-US" dirty="0"/>
              <a:t>Motivation and Goals met?</a:t>
            </a:r>
          </a:p>
          <a:p>
            <a:pPr lvl="1"/>
            <a:r>
              <a:rPr lang="en-US" dirty="0"/>
              <a:t>Unable to measure AFIT pile </a:t>
            </a:r>
            <a:r>
              <a:rPr lang="en-US" dirty="0" err="1"/>
              <a:t>PuBe</a:t>
            </a:r>
            <a:r>
              <a:rPr lang="en-US" dirty="0"/>
              <a:t> neutron source…</a:t>
            </a:r>
          </a:p>
          <a:p>
            <a:pPr lvl="1"/>
            <a:r>
              <a:rPr lang="en-US" dirty="0"/>
              <a:t>Overall, the integrity of the experiment will be maintained for the course objectives (gaining familiarization with the overall foil activation process and post-processing)</a:t>
            </a:r>
          </a:p>
        </p:txBody>
      </p:sp>
      <p:sp>
        <p:nvSpPr>
          <p:cNvPr id="4" name="Slide Number Placeholder 3">
            <a:extLst>
              <a:ext uri="{FF2B5EF4-FFF2-40B4-BE49-F238E27FC236}">
                <a16:creationId xmlns:a16="http://schemas.microsoft.com/office/drawing/2014/main" id="{C9623AEA-73BC-47A2-BEAB-F0FBE62F51E1}"/>
              </a:ext>
            </a:extLst>
          </p:cNvPr>
          <p:cNvSpPr>
            <a:spLocks noGrp="1"/>
          </p:cNvSpPr>
          <p:nvPr>
            <p:ph type="sldNum" sz="quarter" idx="10"/>
          </p:nvPr>
        </p:nvSpPr>
        <p:spPr/>
        <p:txBody>
          <a:bodyPr/>
          <a:lstStyle/>
          <a:p>
            <a:pPr>
              <a:defRPr/>
            </a:pPr>
            <a:fld id="{19845459-3F1B-4F43-8FC0-35ADCE8623CC}" type="slidenum">
              <a:rPr lang="en-US" smtClean="0"/>
              <a:pPr>
                <a:defRPr/>
              </a:pPr>
              <a:t>10</a:t>
            </a:fld>
            <a:endParaRPr lang="en-US"/>
          </a:p>
        </p:txBody>
      </p:sp>
    </p:spTree>
    <p:extLst>
      <p:ext uri="{BB962C8B-B14F-4D97-AF65-F5344CB8AC3E}">
        <p14:creationId xmlns:p14="http://schemas.microsoft.com/office/powerpoint/2010/main" val="208069102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8"/>
          <p:cNvSpPr>
            <a:spLocks noChangeArrowheads="1"/>
          </p:cNvSpPr>
          <p:nvPr/>
        </p:nvSpPr>
        <p:spPr bwMode="auto">
          <a:xfrm>
            <a:off x="3539417" y="1600200"/>
            <a:ext cx="5486400" cy="1752600"/>
          </a:xfrm>
          <a:prstGeom prst="rect">
            <a:avLst/>
          </a:prstGeom>
          <a:noFill/>
          <a:ln w="9525">
            <a:noFill/>
            <a:miter lim="800000"/>
            <a:headEnd/>
            <a:tailEnd/>
          </a:ln>
        </p:spPr>
        <p:txBody>
          <a:bodyPr lIns="91271" tIns="45636" rIns="91271" bIns="45636" anchor="ctr"/>
          <a:lstStyle/>
          <a:p>
            <a:pPr algn="ctr"/>
            <a:r>
              <a:rPr lang="en-US" sz="3600" dirty="0">
                <a:solidFill>
                  <a:srgbClr val="000066"/>
                </a:solidFill>
              </a:rPr>
              <a:t>AFIT Building 470 Graphite Pile Foil Activation</a:t>
            </a:r>
          </a:p>
        </p:txBody>
      </p:sp>
      <p:pic>
        <p:nvPicPr>
          <p:cNvPr id="3" name="Picture 2" descr="A body of water next to the ocean&#10;&#10;Description generated with very high confidence">
            <a:extLst>
              <a:ext uri="{FF2B5EF4-FFF2-40B4-BE49-F238E27FC236}">
                <a16:creationId xmlns:a16="http://schemas.microsoft.com/office/drawing/2014/main" id="{CA0A34B3-1244-4191-B2D7-7AF3E1E96A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077"/>
            <a:ext cx="9142564" cy="6859077"/>
          </a:xfrm>
          <a:prstGeom prst="rect">
            <a:avLst/>
          </a:prstGeom>
        </p:spPr>
      </p:pic>
      <p:sp>
        <p:nvSpPr>
          <p:cNvPr id="7" name="Title 1">
            <a:extLst>
              <a:ext uri="{FF2B5EF4-FFF2-40B4-BE49-F238E27FC236}">
                <a16:creationId xmlns:a16="http://schemas.microsoft.com/office/drawing/2014/main" id="{6EF4C8F1-27B3-437D-8DC3-3F98EBD83511}"/>
              </a:ext>
            </a:extLst>
          </p:cNvPr>
          <p:cNvSpPr txBox="1">
            <a:spLocks/>
          </p:cNvSpPr>
          <p:nvPr/>
        </p:nvSpPr>
        <p:spPr>
          <a:xfrm>
            <a:off x="1256582" y="1477433"/>
            <a:ext cx="6629400" cy="990600"/>
          </a:xfrm>
          <a:prstGeom prst="rect">
            <a:avLst/>
          </a:prstGeom>
        </p:spPr>
        <p:txBody>
          <a:bodyPr anchor="ctr"/>
          <a:lstStyle>
            <a:lvl1pPr algn="ctr" rtl="0" eaLnBrk="0" fontAlgn="base" hangingPunct="0">
              <a:spcBef>
                <a:spcPct val="0"/>
              </a:spcBef>
              <a:spcAft>
                <a:spcPct val="0"/>
              </a:spcAft>
              <a:defRPr sz="3600" b="1">
                <a:solidFill>
                  <a:schemeClr val="folHlink"/>
                </a:solidFill>
                <a:latin typeface="+mj-lt"/>
                <a:ea typeface="+mj-ea"/>
                <a:cs typeface="+mj-cs"/>
              </a:defRPr>
            </a:lvl1pPr>
            <a:lvl2pPr algn="ctr" rtl="0" eaLnBrk="0" fontAlgn="base" hangingPunct="0">
              <a:spcBef>
                <a:spcPct val="0"/>
              </a:spcBef>
              <a:spcAft>
                <a:spcPct val="0"/>
              </a:spcAft>
              <a:defRPr sz="3600" b="1">
                <a:solidFill>
                  <a:schemeClr val="folHlink"/>
                </a:solidFill>
                <a:latin typeface="Arial" charset="0"/>
              </a:defRPr>
            </a:lvl2pPr>
            <a:lvl3pPr algn="ctr" rtl="0" eaLnBrk="0" fontAlgn="base" hangingPunct="0">
              <a:spcBef>
                <a:spcPct val="0"/>
              </a:spcBef>
              <a:spcAft>
                <a:spcPct val="0"/>
              </a:spcAft>
              <a:defRPr sz="3600" b="1">
                <a:solidFill>
                  <a:schemeClr val="folHlink"/>
                </a:solidFill>
                <a:latin typeface="Arial" charset="0"/>
              </a:defRPr>
            </a:lvl3pPr>
            <a:lvl4pPr algn="ctr" rtl="0" eaLnBrk="0" fontAlgn="base" hangingPunct="0">
              <a:spcBef>
                <a:spcPct val="0"/>
              </a:spcBef>
              <a:spcAft>
                <a:spcPct val="0"/>
              </a:spcAft>
              <a:defRPr sz="3600" b="1">
                <a:solidFill>
                  <a:schemeClr val="folHlink"/>
                </a:solidFill>
                <a:latin typeface="Arial" charset="0"/>
              </a:defRPr>
            </a:lvl4pPr>
            <a:lvl5pPr algn="ctr" rtl="0" eaLnBrk="0" fontAlgn="base" hangingPunct="0">
              <a:spcBef>
                <a:spcPct val="0"/>
              </a:spcBef>
              <a:spcAft>
                <a:spcPct val="0"/>
              </a:spcAft>
              <a:defRPr sz="3600" b="1">
                <a:solidFill>
                  <a:schemeClr val="folHlink"/>
                </a:solidFill>
                <a:latin typeface="Arial" charset="0"/>
              </a:defRPr>
            </a:lvl5pPr>
            <a:lvl6pPr marL="455272" algn="ctr" rtl="0" fontAlgn="base">
              <a:spcBef>
                <a:spcPct val="0"/>
              </a:spcBef>
              <a:spcAft>
                <a:spcPct val="0"/>
              </a:spcAft>
              <a:defRPr sz="3600" b="1">
                <a:solidFill>
                  <a:schemeClr val="folHlink"/>
                </a:solidFill>
                <a:latin typeface="Arial" charset="0"/>
              </a:defRPr>
            </a:lvl6pPr>
            <a:lvl7pPr marL="910544" algn="ctr" rtl="0" fontAlgn="base">
              <a:spcBef>
                <a:spcPct val="0"/>
              </a:spcBef>
              <a:spcAft>
                <a:spcPct val="0"/>
              </a:spcAft>
              <a:defRPr sz="3600" b="1">
                <a:solidFill>
                  <a:schemeClr val="folHlink"/>
                </a:solidFill>
                <a:latin typeface="Arial" charset="0"/>
              </a:defRPr>
            </a:lvl7pPr>
            <a:lvl8pPr marL="1365819" algn="ctr" rtl="0" fontAlgn="base">
              <a:spcBef>
                <a:spcPct val="0"/>
              </a:spcBef>
              <a:spcAft>
                <a:spcPct val="0"/>
              </a:spcAft>
              <a:defRPr sz="3600" b="1">
                <a:solidFill>
                  <a:schemeClr val="folHlink"/>
                </a:solidFill>
                <a:latin typeface="Arial" charset="0"/>
              </a:defRPr>
            </a:lvl8pPr>
            <a:lvl9pPr marL="1821090" algn="ctr" rtl="0" fontAlgn="base">
              <a:spcBef>
                <a:spcPct val="0"/>
              </a:spcBef>
              <a:spcAft>
                <a:spcPct val="0"/>
              </a:spcAft>
              <a:defRPr sz="3600" b="1">
                <a:solidFill>
                  <a:schemeClr val="folHlink"/>
                </a:solidFill>
                <a:latin typeface="Arial" charset="0"/>
              </a:defRPr>
            </a:lvl9pPr>
          </a:lstStyle>
          <a:p>
            <a:r>
              <a:rPr lang="en-US" sz="6600" kern="0" dirty="0">
                <a:solidFill>
                  <a:srgbClr val="000066"/>
                </a:solidFill>
              </a:rPr>
              <a:t>Questions?</a:t>
            </a:r>
          </a:p>
        </p:txBody>
      </p:sp>
    </p:spTree>
    <p:extLst>
      <p:ext uri="{BB962C8B-B14F-4D97-AF65-F5344CB8AC3E}">
        <p14:creationId xmlns:p14="http://schemas.microsoft.com/office/powerpoint/2010/main" val="49572527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Overview</a:t>
            </a:r>
            <a:endParaRPr lang="en-US" dirty="0"/>
          </a:p>
        </p:txBody>
      </p:sp>
      <p:sp>
        <p:nvSpPr>
          <p:cNvPr id="3" name="Content Placeholder 2"/>
          <p:cNvSpPr>
            <a:spLocks noGrp="1"/>
          </p:cNvSpPr>
          <p:nvPr>
            <p:ph idx="1"/>
          </p:nvPr>
        </p:nvSpPr>
        <p:spPr>
          <a:xfrm>
            <a:off x="304800" y="1219200"/>
            <a:ext cx="8534400" cy="4953000"/>
          </a:xfrm>
        </p:spPr>
        <p:txBody>
          <a:bodyPr/>
          <a:lstStyle/>
          <a:p>
            <a:r>
              <a:rPr lang="en-US" dirty="0"/>
              <a:t>Project introduction</a:t>
            </a:r>
          </a:p>
          <a:p>
            <a:endParaRPr lang="en-US" sz="1400" dirty="0"/>
          </a:p>
          <a:p>
            <a:r>
              <a:rPr lang="en-US" dirty="0"/>
              <a:t>Original research plan</a:t>
            </a:r>
          </a:p>
          <a:p>
            <a:endParaRPr lang="en-US" sz="1400" dirty="0"/>
          </a:p>
          <a:p>
            <a:r>
              <a:rPr lang="en-US" dirty="0"/>
              <a:t>HPGe energy and efficiency calibration</a:t>
            </a:r>
          </a:p>
          <a:p>
            <a:endParaRPr lang="en-US" sz="1400" dirty="0"/>
          </a:p>
          <a:p>
            <a:r>
              <a:rPr lang="en-US" dirty="0"/>
              <a:t>Foil Activation</a:t>
            </a:r>
          </a:p>
          <a:p>
            <a:endParaRPr lang="en-US" sz="1400" dirty="0"/>
          </a:p>
          <a:p>
            <a:r>
              <a:rPr lang="en-US" dirty="0"/>
              <a:t>Research difficulties </a:t>
            </a:r>
          </a:p>
          <a:p>
            <a:endParaRPr lang="en-US" sz="1400" dirty="0"/>
          </a:p>
          <a:p>
            <a:r>
              <a:rPr lang="en-US" dirty="0"/>
              <a:t>Updated research plan</a:t>
            </a:r>
          </a:p>
          <a:p>
            <a:endParaRPr lang="en-US" sz="1400" dirty="0"/>
          </a:p>
          <a:p>
            <a:r>
              <a:rPr lang="en-US" dirty="0"/>
              <a:t>Overview of post-processing and STASYL</a:t>
            </a:r>
          </a:p>
        </p:txBody>
      </p:sp>
      <p:sp>
        <p:nvSpPr>
          <p:cNvPr id="4" name="Slide Number Placeholder 3"/>
          <p:cNvSpPr>
            <a:spLocks noGrp="1"/>
          </p:cNvSpPr>
          <p:nvPr>
            <p:ph type="sldNum" sz="quarter" idx="10"/>
          </p:nvPr>
        </p:nvSpPr>
        <p:spPr/>
        <p:txBody>
          <a:bodyPr/>
          <a:lstStyle/>
          <a:p>
            <a:pPr>
              <a:defRPr/>
            </a:pPr>
            <a:fld id="{19845459-3F1B-4F43-8FC0-35ADCE8623CC}" type="slidenum">
              <a:rPr lang="en-US" smtClean="0"/>
              <a:pPr>
                <a:defRPr/>
              </a:pPr>
              <a:t>2</a:t>
            </a:fld>
            <a:endParaRPr lang="en-US"/>
          </a:p>
        </p:txBody>
      </p:sp>
    </p:spTree>
    <p:extLst>
      <p:ext uri="{BB962C8B-B14F-4D97-AF65-F5344CB8AC3E}">
        <p14:creationId xmlns:p14="http://schemas.microsoft.com/office/powerpoint/2010/main" val="318965282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8A09A-01F3-4D27-809E-674B1D4CEE96}"/>
              </a:ext>
            </a:extLst>
          </p:cNvPr>
          <p:cNvSpPr>
            <a:spLocks noGrp="1"/>
          </p:cNvSpPr>
          <p:nvPr>
            <p:ph type="title"/>
          </p:nvPr>
        </p:nvSpPr>
        <p:spPr/>
        <p:txBody>
          <a:bodyPr/>
          <a:lstStyle/>
          <a:p>
            <a:r>
              <a:rPr lang="en-US" dirty="0"/>
              <a:t>Project Introduction</a:t>
            </a:r>
          </a:p>
        </p:txBody>
      </p:sp>
      <p:sp>
        <p:nvSpPr>
          <p:cNvPr id="3" name="Content Placeholder 2">
            <a:extLst>
              <a:ext uri="{FF2B5EF4-FFF2-40B4-BE49-F238E27FC236}">
                <a16:creationId xmlns:a16="http://schemas.microsoft.com/office/drawing/2014/main" id="{3D4D6AF5-EB87-4D90-8364-724B2D367D6F}"/>
              </a:ext>
            </a:extLst>
          </p:cNvPr>
          <p:cNvSpPr>
            <a:spLocks noGrp="1"/>
          </p:cNvSpPr>
          <p:nvPr>
            <p:ph idx="1"/>
          </p:nvPr>
        </p:nvSpPr>
        <p:spPr>
          <a:xfrm>
            <a:off x="304800" y="1143000"/>
            <a:ext cx="8534400" cy="5312780"/>
          </a:xfrm>
        </p:spPr>
        <p:txBody>
          <a:bodyPr/>
          <a:lstStyle/>
          <a:p>
            <a:r>
              <a:rPr lang="en-US" dirty="0"/>
              <a:t>The goal of this project is to measure the neutron energy spectrum of the AFIT graphite pile with </a:t>
            </a:r>
            <a:r>
              <a:rPr lang="en-US" dirty="0" err="1"/>
              <a:t>PuBe</a:t>
            </a:r>
            <a:r>
              <a:rPr lang="en-US" dirty="0"/>
              <a:t> source</a:t>
            </a:r>
          </a:p>
          <a:p>
            <a:r>
              <a:rPr lang="en-US" dirty="0"/>
              <a:t>A secondary goal that pertains to my thesis project is to perform a foil activation and become familiar with the associated post-processing</a:t>
            </a:r>
          </a:p>
        </p:txBody>
      </p:sp>
      <p:sp>
        <p:nvSpPr>
          <p:cNvPr id="4" name="Slide Number Placeholder 3">
            <a:extLst>
              <a:ext uri="{FF2B5EF4-FFF2-40B4-BE49-F238E27FC236}">
                <a16:creationId xmlns:a16="http://schemas.microsoft.com/office/drawing/2014/main" id="{A6F689EA-F099-4329-8966-B91DC597A942}"/>
              </a:ext>
            </a:extLst>
          </p:cNvPr>
          <p:cNvSpPr>
            <a:spLocks noGrp="1"/>
          </p:cNvSpPr>
          <p:nvPr>
            <p:ph type="sldNum" sz="quarter" idx="10"/>
          </p:nvPr>
        </p:nvSpPr>
        <p:spPr/>
        <p:txBody>
          <a:bodyPr/>
          <a:lstStyle/>
          <a:p>
            <a:pPr>
              <a:defRPr/>
            </a:pPr>
            <a:fld id="{19845459-3F1B-4F43-8FC0-35ADCE8623CC}" type="slidenum">
              <a:rPr lang="en-US" smtClean="0"/>
              <a:pPr>
                <a:defRPr/>
              </a:pPr>
              <a:t>3</a:t>
            </a:fld>
            <a:endParaRPr lang="en-US"/>
          </a:p>
        </p:txBody>
      </p:sp>
      <p:grpSp>
        <p:nvGrpSpPr>
          <p:cNvPr id="5" name="Group 4">
            <a:extLst>
              <a:ext uri="{FF2B5EF4-FFF2-40B4-BE49-F238E27FC236}">
                <a16:creationId xmlns:a16="http://schemas.microsoft.com/office/drawing/2014/main" id="{370A8745-0A13-4C91-8881-04038BD5239F}"/>
              </a:ext>
            </a:extLst>
          </p:cNvPr>
          <p:cNvGrpSpPr/>
          <p:nvPr/>
        </p:nvGrpSpPr>
        <p:grpSpPr>
          <a:xfrm>
            <a:off x="3324162" y="3125523"/>
            <a:ext cx="2563828" cy="3279986"/>
            <a:chOff x="3406744" y="0"/>
            <a:chExt cx="5357878" cy="6916366"/>
          </a:xfrm>
        </p:grpSpPr>
        <p:grpSp>
          <p:nvGrpSpPr>
            <p:cNvPr id="6" name="Group 5">
              <a:extLst>
                <a:ext uri="{FF2B5EF4-FFF2-40B4-BE49-F238E27FC236}">
                  <a16:creationId xmlns:a16="http://schemas.microsoft.com/office/drawing/2014/main" id="{C38FA459-7AA4-47C5-989C-86087AF713E4}"/>
                </a:ext>
              </a:extLst>
            </p:cNvPr>
            <p:cNvGrpSpPr/>
            <p:nvPr/>
          </p:nvGrpSpPr>
          <p:grpSpPr>
            <a:xfrm>
              <a:off x="3406744" y="0"/>
              <a:ext cx="5357878" cy="6916366"/>
              <a:chOff x="3406744" y="0"/>
              <a:chExt cx="5357878" cy="6916366"/>
            </a:xfrm>
          </p:grpSpPr>
          <p:grpSp>
            <p:nvGrpSpPr>
              <p:cNvPr id="8" name="Group 7">
                <a:extLst>
                  <a:ext uri="{FF2B5EF4-FFF2-40B4-BE49-F238E27FC236}">
                    <a16:creationId xmlns:a16="http://schemas.microsoft.com/office/drawing/2014/main" id="{88F6BE54-EB9F-41DD-ABCD-02A820BF6BC3}"/>
                  </a:ext>
                </a:extLst>
              </p:cNvPr>
              <p:cNvGrpSpPr/>
              <p:nvPr/>
            </p:nvGrpSpPr>
            <p:grpSpPr>
              <a:xfrm>
                <a:off x="3406744" y="0"/>
                <a:ext cx="5357878" cy="6916366"/>
                <a:chOff x="3406744" y="0"/>
                <a:chExt cx="5357878" cy="6916366"/>
              </a:xfrm>
            </p:grpSpPr>
            <p:pic>
              <p:nvPicPr>
                <p:cNvPr id="21" name="Picture 1" descr="page22image3822144">
                  <a:extLst>
                    <a:ext uri="{FF2B5EF4-FFF2-40B4-BE49-F238E27FC236}">
                      <a16:creationId xmlns:a16="http://schemas.microsoft.com/office/drawing/2014/main" id="{DC2C25A4-7E7D-4B09-A15B-BE6D51E2A70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077" t="5126" r="9968" b="22341"/>
                <a:stretch/>
              </p:blipFill>
              <p:spPr bwMode="auto">
                <a:xfrm>
                  <a:off x="3406744" y="0"/>
                  <a:ext cx="5357878" cy="691636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342E346A-7C12-4118-ABFB-201FF1E749E1}"/>
                    </a:ext>
                  </a:extLst>
                </p:cNvPr>
                <p:cNvSpPr txBox="1"/>
                <p:nvPr/>
              </p:nvSpPr>
              <p:spPr>
                <a:xfrm rot="1728008">
                  <a:off x="5510180" y="4384187"/>
                  <a:ext cx="386250" cy="153888"/>
                </a:xfrm>
                <a:prstGeom prst="rect">
                  <a:avLst/>
                </a:prstGeom>
                <a:solidFill>
                  <a:schemeClr val="bg1"/>
                </a:solidFill>
              </p:spPr>
              <p:txBody>
                <a:bodyPr wrap="square" rtlCol="0">
                  <a:spAutoFit/>
                </a:bodyPr>
                <a:lstStyle/>
                <a:p>
                  <a:endParaRPr lang="en-US" sz="400" dirty="0"/>
                </a:p>
              </p:txBody>
            </p:sp>
          </p:grpSp>
          <p:sp>
            <p:nvSpPr>
              <p:cNvPr id="11" name="TextBox 10">
                <a:extLst>
                  <a:ext uri="{FF2B5EF4-FFF2-40B4-BE49-F238E27FC236}">
                    <a16:creationId xmlns:a16="http://schemas.microsoft.com/office/drawing/2014/main" id="{6796A5CA-F87E-4617-8362-7A81CBD1F381}"/>
                  </a:ext>
                </a:extLst>
              </p:cNvPr>
              <p:cNvSpPr txBox="1"/>
              <p:nvPr/>
            </p:nvSpPr>
            <p:spPr>
              <a:xfrm>
                <a:off x="6981372" y="4579259"/>
                <a:ext cx="312057" cy="519196"/>
              </a:xfrm>
              <a:prstGeom prst="rect">
                <a:avLst/>
              </a:prstGeom>
              <a:noFill/>
            </p:spPr>
            <p:txBody>
              <a:bodyPr wrap="square" rtlCol="0">
                <a:spAutoFit/>
              </a:bodyPr>
              <a:lstStyle/>
              <a:p>
                <a:endParaRPr lang="en-US" sz="1000" b="1" dirty="0"/>
              </a:p>
            </p:txBody>
          </p:sp>
          <p:sp>
            <p:nvSpPr>
              <p:cNvPr id="12" name="TextBox 11">
                <a:extLst>
                  <a:ext uri="{FF2B5EF4-FFF2-40B4-BE49-F238E27FC236}">
                    <a16:creationId xmlns:a16="http://schemas.microsoft.com/office/drawing/2014/main" id="{C0BED4BD-B2D4-41B0-8546-18328DB1EED6}"/>
                  </a:ext>
                </a:extLst>
              </p:cNvPr>
              <p:cNvSpPr txBox="1"/>
              <p:nvPr/>
            </p:nvSpPr>
            <p:spPr>
              <a:xfrm>
                <a:off x="6974116" y="4158605"/>
                <a:ext cx="312057" cy="519196"/>
              </a:xfrm>
              <a:prstGeom prst="rect">
                <a:avLst/>
              </a:prstGeom>
              <a:noFill/>
            </p:spPr>
            <p:txBody>
              <a:bodyPr wrap="square" rtlCol="0">
                <a:spAutoFit/>
              </a:bodyPr>
              <a:lstStyle/>
              <a:p>
                <a:endParaRPr lang="en-US" sz="1000" b="1" dirty="0"/>
              </a:p>
            </p:txBody>
          </p:sp>
          <p:sp>
            <p:nvSpPr>
              <p:cNvPr id="13" name="TextBox 12">
                <a:extLst>
                  <a:ext uri="{FF2B5EF4-FFF2-40B4-BE49-F238E27FC236}">
                    <a16:creationId xmlns:a16="http://schemas.microsoft.com/office/drawing/2014/main" id="{DCEB658D-036F-416F-A48B-A5B6E3624AFC}"/>
                  </a:ext>
                </a:extLst>
              </p:cNvPr>
              <p:cNvSpPr txBox="1"/>
              <p:nvPr/>
            </p:nvSpPr>
            <p:spPr>
              <a:xfrm>
                <a:off x="6966858" y="3730174"/>
                <a:ext cx="312057" cy="519196"/>
              </a:xfrm>
              <a:prstGeom prst="rect">
                <a:avLst/>
              </a:prstGeom>
              <a:noFill/>
            </p:spPr>
            <p:txBody>
              <a:bodyPr wrap="square" rtlCol="0">
                <a:spAutoFit/>
              </a:bodyPr>
              <a:lstStyle/>
              <a:p>
                <a:endParaRPr lang="en-US" sz="1000" b="1" dirty="0"/>
              </a:p>
            </p:txBody>
          </p:sp>
          <p:sp>
            <p:nvSpPr>
              <p:cNvPr id="14" name="TextBox 13">
                <a:extLst>
                  <a:ext uri="{FF2B5EF4-FFF2-40B4-BE49-F238E27FC236}">
                    <a16:creationId xmlns:a16="http://schemas.microsoft.com/office/drawing/2014/main" id="{7931E3C3-EFA9-4B9B-9689-2BE7AF6D9022}"/>
                  </a:ext>
                </a:extLst>
              </p:cNvPr>
              <p:cNvSpPr txBox="1"/>
              <p:nvPr/>
            </p:nvSpPr>
            <p:spPr>
              <a:xfrm>
                <a:off x="6966858" y="3295009"/>
                <a:ext cx="312057" cy="519196"/>
              </a:xfrm>
              <a:prstGeom prst="rect">
                <a:avLst/>
              </a:prstGeom>
              <a:noFill/>
            </p:spPr>
            <p:txBody>
              <a:bodyPr wrap="square" rtlCol="0">
                <a:spAutoFit/>
              </a:bodyPr>
              <a:lstStyle/>
              <a:p>
                <a:endParaRPr lang="en-US" sz="1000" b="1" dirty="0"/>
              </a:p>
            </p:txBody>
          </p:sp>
          <p:sp>
            <p:nvSpPr>
              <p:cNvPr id="19" name="TextBox 18">
                <a:extLst>
                  <a:ext uri="{FF2B5EF4-FFF2-40B4-BE49-F238E27FC236}">
                    <a16:creationId xmlns:a16="http://schemas.microsoft.com/office/drawing/2014/main" id="{2F24BC21-FE9F-491E-96CF-472D19CE13C3}"/>
                  </a:ext>
                </a:extLst>
              </p:cNvPr>
              <p:cNvSpPr txBox="1"/>
              <p:nvPr/>
            </p:nvSpPr>
            <p:spPr>
              <a:xfrm>
                <a:off x="5495665" y="4337215"/>
                <a:ext cx="377369" cy="519196"/>
              </a:xfrm>
              <a:prstGeom prst="rect">
                <a:avLst/>
              </a:prstGeom>
              <a:noFill/>
            </p:spPr>
            <p:txBody>
              <a:bodyPr wrap="square" rtlCol="0">
                <a:spAutoFit/>
              </a:bodyPr>
              <a:lstStyle/>
              <a:p>
                <a:endParaRPr lang="en-US" sz="1000" b="1" dirty="0"/>
              </a:p>
            </p:txBody>
          </p:sp>
        </p:grpSp>
        <p:sp>
          <p:nvSpPr>
            <p:cNvPr id="7" name="TextBox 6">
              <a:extLst>
                <a:ext uri="{FF2B5EF4-FFF2-40B4-BE49-F238E27FC236}">
                  <a16:creationId xmlns:a16="http://schemas.microsoft.com/office/drawing/2014/main" id="{F95F6F67-A50E-477E-963D-09848C73E7B2}"/>
                </a:ext>
              </a:extLst>
            </p:cNvPr>
            <p:cNvSpPr txBox="1"/>
            <p:nvPr/>
          </p:nvSpPr>
          <p:spPr>
            <a:xfrm>
              <a:off x="4907834" y="4825478"/>
              <a:ext cx="377369" cy="519196"/>
            </a:xfrm>
            <a:prstGeom prst="rect">
              <a:avLst/>
            </a:prstGeom>
            <a:noFill/>
          </p:spPr>
          <p:txBody>
            <a:bodyPr wrap="square" rtlCol="0">
              <a:spAutoFit/>
            </a:bodyPr>
            <a:lstStyle/>
            <a:p>
              <a:endParaRPr lang="en-US" sz="1000" b="1" dirty="0"/>
            </a:p>
          </p:txBody>
        </p:sp>
      </p:grpSp>
      <p:sp>
        <p:nvSpPr>
          <p:cNvPr id="23" name="Rectangle 22">
            <a:extLst>
              <a:ext uri="{FF2B5EF4-FFF2-40B4-BE49-F238E27FC236}">
                <a16:creationId xmlns:a16="http://schemas.microsoft.com/office/drawing/2014/main" id="{A3803BB4-23D8-4A7E-A96A-8093EA319F00}"/>
              </a:ext>
            </a:extLst>
          </p:cNvPr>
          <p:cNvSpPr/>
          <p:nvPr/>
        </p:nvSpPr>
        <p:spPr bwMode="auto">
          <a:xfrm>
            <a:off x="4007247" y="5387796"/>
            <a:ext cx="180577" cy="182806"/>
          </a:xfrm>
          <a:prstGeom prst="rect">
            <a:avLst/>
          </a:prstGeom>
          <a:noFill/>
          <a:ln w="2857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4" name="Rectangle 23">
            <a:extLst>
              <a:ext uri="{FF2B5EF4-FFF2-40B4-BE49-F238E27FC236}">
                <a16:creationId xmlns:a16="http://schemas.microsoft.com/office/drawing/2014/main" id="{D28F6DCB-8823-40D6-9934-72CBA2CB3DD8}"/>
              </a:ext>
            </a:extLst>
          </p:cNvPr>
          <p:cNvSpPr/>
          <p:nvPr/>
        </p:nvSpPr>
        <p:spPr bwMode="auto">
          <a:xfrm>
            <a:off x="4994437" y="5274390"/>
            <a:ext cx="182619" cy="191699"/>
          </a:xfrm>
          <a:prstGeom prst="rect">
            <a:avLst/>
          </a:prstGeom>
          <a:noFill/>
          <a:ln w="28575"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6" name="Straight Connector 25">
            <a:extLst>
              <a:ext uri="{FF2B5EF4-FFF2-40B4-BE49-F238E27FC236}">
                <a16:creationId xmlns:a16="http://schemas.microsoft.com/office/drawing/2014/main" id="{2CBCDF99-8561-4EB3-BF79-B3422C1E4036}"/>
              </a:ext>
            </a:extLst>
          </p:cNvPr>
          <p:cNvCxnSpPr>
            <a:cxnSpLocks/>
            <a:stCxn id="24" idx="3"/>
            <a:endCxn id="36" idx="2"/>
          </p:cNvCxnSpPr>
          <p:nvPr/>
        </p:nvCxnSpPr>
        <p:spPr bwMode="auto">
          <a:xfrm flipV="1">
            <a:off x="5177056" y="4468000"/>
            <a:ext cx="1191720" cy="902240"/>
          </a:xfrm>
          <a:prstGeom prst="line">
            <a:avLst/>
          </a:prstGeom>
          <a:solidFill>
            <a:schemeClr val="accent1"/>
          </a:solidFill>
          <a:ln w="28575" cap="flat" cmpd="sng" algn="ctr">
            <a:solidFill>
              <a:srgbClr val="CC0000"/>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B4630E5E-E68D-4404-AF18-8D5FBB5C73E9}"/>
              </a:ext>
            </a:extLst>
          </p:cNvPr>
          <p:cNvCxnSpPr>
            <a:cxnSpLocks/>
            <a:stCxn id="32" idx="2"/>
            <a:endCxn id="23" idx="1"/>
          </p:cNvCxnSpPr>
          <p:nvPr/>
        </p:nvCxnSpPr>
        <p:spPr bwMode="auto">
          <a:xfrm>
            <a:off x="2573028" y="5077240"/>
            <a:ext cx="1434219" cy="401959"/>
          </a:xfrm>
          <a:prstGeom prst="line">
            <a:avLst/>
          </a:prstGeom>
          <a:solidFill>
            <a:schemeClr val="accent1"/>
          </a:solidFill>
          <a:ln w="28575" cap="flat" cmpd="sng" algn="ctr">
            <a:solidFill>
              <a:srgbClr val="CC0000"/>
            </a:solidFill>
            <a:prstDash val="solid"/>
            <a:round/>
            <a:headEnd type="none" w="med" len="med"/>
            <a:tailEnd type="none" w="med" len="med"/>
          </a:ln>
          <a:effectLst/>
        </p:spPr>
      </p:cxnSp>
      <p:sp>
        <p:nvSpPr>
          <p:cNvPr id="32" name="TextBox 31">
            <a:extLst>
              <a:ext uri="{FF2B5EF4-FFF2-40B4-BE49-F238E27FC236}">
                <a16:creationId xmlns:a16="http://schemas.microsoft.com/office/drawing/2014/main" id="{F9E5D37C-7C64-48ED-A30E-D7EBEF939C17}"/>
              </a:ext>
            </a:extLst>
          </p:cNvPr>
          <p:cNvSpPr txBox="1"/>
          <p:nvPr/>
        </p:nvSpPr>
        <p:spPr>
          <a:xfrm>
            <a:off x="1828800" y="4800241"/>
            <a:ext cx="1488456" cy="276999"/>
          </a:xfrm>
          <a:prstGeom prst="rect">
            <a:avLst/>
          </a:prstGeom>
          <a:noFill/>
          <a:ln>
            <a:solidFill>
              <a:schemeClr val="tx1"/>
            </a:solidFill>
          </a:ln>
        </p:spPr>
        <p:txBody>
          <a:bodyPr wrap="square" rtlCol="0">
            <a:spAutoFit/>
          </a:bodyPr>
          <a:lstStyle/>
          <a:p>
            <a:pPr algn="ctr"/>
            <a:r>
              <a:rPr lang="en-US" sz="1200" b="1" dirty="0"/>
              <a:t>Foils in Stringer 2</a:t>
            </a:r>
          </a:p>
        </p:txBody>
      </p:sp>
      <p:sp>
        <p:nvSpPr>
          <p:cNvPr id="36" name="TextBox 35">
            <a:extLst>
              <a:ext uri="{FF2B5EF4-FFF2-40B4-BE49-F238E27FC236}">
                <a16:creationId xmlns:a16="http://schemas.microsoft.com/office/drawing/2014/main" id="{5069D79F-03FD-47FF-9670-E729D66A032F}"/>
              </a:ext>
            </a:extLst>
          </p:cNvPr>
          <p:cNvSpPr txBox="1"/>
          <p:nvPr/>
        </p:nvSpPr>
        <p:spPr>
          <a:xfrm>
            <a:off x="5803352" y="4191001"/>
            <a:ext cx="1130848" cy="276999"/>
          </a:xfrm>
          <a:prstGeom prst="rect">
            <a:avLst/>
          </a:prstGeom>
          <a:noFill/>
          <a:ln>
            <a:solidFill>
              <a:schemeClr val="tx1"/>
            </a:solidFill>
          </a:ln>
        </p:spPr>
        <p:txBody>
          <a:bodyPr wrap="square" rtlCol="0">
            <a:spAutoFit/>
          </a:bodyPr>
          <a:lstStyle/>
          <a:p>
            <a:pPr algn="ctr"/>
            <a:r>
              <a:rPr lang="en-US" sz="1200" b="1" dirty="0" err="1"/>
              <a:t>PuBe</a:t>
            </a:r>
            <a:r>
              <a:rPr lang="en-US" sz="1200" b="1" dirty="0"/>
              <a:t> Source</a:t>
            </a:r>
          </a:p>
        </p:txBody>
      </p:sp>
      <p:sp>
        <p:nvSpPr>
          <p:cNvPr id="43" name="TextBox 42">
            <a:extLst>
              <a:ext uri="{FF2B5EF4-FFF2-40B4-BE49-F238E27FC236}">
                <a16:creationId xmlns:a16="http://schemas.microsoft.com/office/drawing/2014/main" id="{90F6CD56-4C87-43FB-8F8C-62C7B9CCE45E}"/>
              </a:ext>
            </a:extLst>
          </p:cNvPr>
          <p:cNvSpPr txBox="1"/>
          <p:nvPr/>
        </p:nvSpPr>
        <p:spPr>
          <a:xfrm>
            <a:off x="3882176" y="3139467"/>
            <a:ext cx="1447800" cy="338554"/>
          </a:xfrm>
          <a:prstGeom prst="rect">
            <a:avLst/>
          </a:prstGeom>
          <a:solidFill>
            <a:schemeClr val="bg1"/>
          </a:solidFill>
          <a:ln>
            <a:solidFill>
              <a:schemeClr val="tx1"/>
            </a:solidFill>
          </a:ln>
        </p:spPr>
        <p:txBody>
          <a:bodyPr wrap="square" rtlCol="0">
            <a:spAutoFit/>
          </a:bodyPr>
          <a:lstStyle/>
          <a:p>
            <a:pPr algn="ctr"/>
            <a:r>
              <a:rPr lang="en-US" sz="1600" b="1" dirty="0"/>
              <a:t>Graphite Pile</a:t>
            </a:r>
          </a:p>
        </p:txBody>
      </p:sp>
    </p:spTree>
    <p:extLst>
      <p:ext uri="{BB962C8B-B14F-4D97-AF65-F5344CB8AC3E}">
        <p14:creationId xmlns:p14="http://schemas.microsoft.com/office/powerpoint/2010/main" val="86939681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5163-4134-4804-80C7-4E320F7DEBD7}"/>
              </a:ext>
            </a:extLst>
          </p:cNvPr>
          <p:cNvSpPr>
            <a:spLocks noGrp="1"/>
          </p:cNvSpPr>
          <p:nvPr>
            <p:ph type="title"/>
          </p:nvPr>
        </p:nvSpPr>
        <p:spPr/>
        <p:txBody>
          <a:bodyPr/>
          <a:lstStyle/>
          <a:p>
            <a:r>
              <a:rPr lang="en-US" dirty="0"/>
              <a:t>Research Plan</a:t>
            </a:r>
          </a:p>
        </p:txBody>
      </p:sp>
      <p:sp>
        <p:nvSpPr>
          <p:cNvPr id="3" name="Content Placeholder 2">
            <a:extLst>
              <a:ext uri="{FF2B5EF4-FFF2-40B4-BE49-F238E27FC236}">
                <a16:creationId xmlns:a16="http://schemas.microsoft.com/office/drawing/2014/main" id="{106935DC-D4DC-4615-8452-120A3F511DD8}"/>
              </a:ext>
            </a:extLst>
          </p:cNvPr>
          <p:cNvSpPr>
            <a:spLocks noGrp="1"/>
          </p:cNvSpPr>
          <p:nvPr>
            <p:ph idx="1"/>
          </p:nvPr>
        </p:nvSpPr>
        <p:spPr>
          <a:xfrm>
            <a:off x="304800" y="1371600"/>
            <a:ext cx="5486400" cy="4800600"/>
          </a:xfrm>
        </p:spPr>
        <p:txBody>
          <a:bodyPr/>
          <a:lstStyle/>
          <a:p>
            <a:r>
              <a:rPr lang="en-US" dirty="0"/>
              <a:t>Stacked foils placed into stringer 2 of the graphite pile and irradiated</a:t>
            </a:r>
          </a:p>
          <a:p>
            <a:r>
              <a:rPr lang="en-US" dirty="0"/>
              <a:t>Irradiation set for 7 days, then increased to 10 days</a:t>
            </a:r>
          </a:p>
          <a:p>
            <a:r>
              <a:rPr lang="en-US" dirty="0"/>
              <a:t>Perform </a:t>
            </a:r>
            <a:r>
              <a:rPr lang="en-US" dirty="0" err="1"/>
              <a:t>HPGe</a:t>
            </a:r>
            <a:r>
              <a:rPr lang="en-US" dirty="0"/>
              <a:t> energy calibration and efficiency calculations</a:t>
            </a:r>
          </a:p>
          <a:p>
            <a:r>
              <a:rPr lang="en-US" dirty="0"/>
              <a:t>Foils counted on calibrated HPGe to determine their activity</a:t>
            </a:r>
          </a:p>
          <a:p>
            <a:r>
              <a:rPr lang="en-US" dirty="0"/>
              <a:t>Foil data used to unfold incident neutron spectra of graphite pile </a:t>
            </a:r>
            <a:r>
              <a:rPr lang="en-US" dirty="0" err="1"/>
              <a:t>PuBe</a:t>
            </a:r>
            <a:r>
              <a:rPr lang="en-US" dirty="0"/>
              <a:t> source using STAYSL</a:t>
            </a:r>
          </a:p>
        </p:txBody>
      </p:sp>
      <p:sp>
        <p:nvSpPr>
          <p:cNvPr id="4" name="Slide Number Placeholder 3">
            <a:extLst>
              <a:ext uri="{FF2B5EF4-FFF2-40B4-BE49-F238E27FC236}">
                <a16:creationId xmlns:a16="http://schemas.microsoft.com/office/drawing/2014/main" id="{3300D73F-BB5C-4C87-8275-7B78291E73E7}"/>
              </a:ext>
            </a:extLst>
          </p:cNvPr>
          <p:cNvSpPr>
            <a:spLocks noGrp="1"/>
          </p:cNvSpPr>
          <p:nvPr>
            <p:ph type="sldNum" sz="quarter" idx="10"/>
          </p:nvPr>
        </p:nvSpPr>
        <p:spPr/>
        <p:txBody>
          <a:bodyPr/>
          <a:lstStyle/>
          <a:p>
            <a:pPr>
              <a:defRPr/>
            </a:pPr>
            <a:fld id="{19845459-3F1B-4F43-8FC0-35ADCE8623CC}" type="slidenum">
              <a:rPr lang="en-US" smtClean="0"/>
              <a:pPr>
                <a:defRPr/>
              </a:pPr>
              <a:t>4</a:t>
            </a:fld>
            <a:endParaRPr lang="en-US"/>
          </a:p>
        </p:txBody>
      </p:sp>
      <p:pic>
        <p:nvPicPr>
          <p:cNvPr id="6" name="Picture 5" descr="A picture containing indoor, building, wall&#10;&#10;Description generated with very high confidence">
            <a:extLst>
              <a:ext uri="{FF2B5EF4-FFF2-40B4-BE49-F238E27FC236}">
                <a16:creationId xmlns:a16="http://schemas.microsoft.com/office/drawing/2014/main" id="{41E2679D-198E-4669-9AA4-AEDFE695CB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294983" y="2283249"/>
            <a:ext cx="3969735" cy="2977301"/>
          </a:xfrm>
          <a:prstGeom prst="rect">
            <a:avLst/>
          </a:prstGeom>
        </p:spPr>
      </p:pic>
    </p:spTree>
    <p:extLst>
      <p:ext uri="{BB962C8B-B14F-4D97-AF65-F5344CB8AC3E}">
        <p14:creationId xmlns:p14="http://schemas.microsoft.com/office/powerpoint/2010/main" val="285406714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9CA2D-F7F9-4307-B60F-77E65116C28D}"/>
              </a:ext>
            </a:extLst>
          </p:cNvPr>
          <p:cNvSpPr>
            <a:spLocks noGrp="1"/>
          </p:cNvSpPr>
          <p:nvPr>
            <p:ph type="title"/>
          </p:nvPr>
        </p:nvSpPr>
        <p:spPr/>
        <p:txBody>
          <a:bodyPr/>
          <a:lstStyle/>
          <a:p>
            <a:r>
              <a:rPr lang="en-US" sz="3200" dirty="0"/>
              <a:t>HPGe Energy Characterization</a:t>
            </a:r>
          </a:p>
        </p:txBody>
      </p:sp>
      <p:sp>
        <p:nvSpPr>
          <p:cNvPr id="3" name="Content Placeholder 2">
            <a:extLst>
              <a:ext uri="{FF2B5EF4-FFF2-40B4-BE49-F238E27FC236}">
                <a16:creationId xmlns:a16="http://schemas.microsoft.com/office/drawing/2014/main" id="{CE356F90-8FB8-4D30-8E82-27F282A32858}"/>
              </a:ext>
            </a:extLst>
          </p:cNvPr>
          <p:cNvSpPr>
            <a:spLocks noGrp="1"/>
          </p:cNvSpPr>
          <p:nvPr>
            <p:ph idx="1"/>
          </p:nvPr>
        </p:nvSpPr>
        <p:spPr>
          <a:xfrm>
            <a:off x="3276600" y="1328380"/>
            <a:ext cx="5638799" cy="4876800"/>
          </a:xfrm>
        </p:spPr>
        <p:txBody>
          <a:bodyPr/>
          <a:lstStyle/>
          <a:p>
            <a:r>
              <a:rPr lang="en-US" dirty="0"/>
              <a:t>Multi-nuclide source at 4in from detector face measured with HPGe</a:t>
            </a:r>
          </a:p>
          <a:p>
            <a:r>
              <a:rPr lang="en-US" dirty="0"/>
              <a:t>The known peaks from the source were used to perform a detector energy calibration</a:t>
            </a:r>
          </a:p>
          <a:p>
            <a:endParaRPr lang="en-US" sz="1400" dirty="0"/>
          </a:p>
          <a:p>
            <a:r>
              <a:rPr lang="en-US" dirty="0"/>
              <a:t>Steps intended to complete:</a:t>
            </a:r>
          </a:p>
          <a:p>
            <a:pPr lvl="1"/>
            <a:r>
              <a:rPr lang="en-US" dirty="0"/>
              <a:t>Process repeated at a distance of 2in from the detector</a:t>
            </a:r>
          </a:p>
          <a:p>
            <a:pPr lvl="1"/>
            <a:r>
              <a:rPr lang="en-US" dirty="0"/>
              <a:t>Efficiency calculation</a:t>
            </a:r>
          </a:p>
          <a:p>
            <a:pPr lvl="1"/>
            <a:r>
              <a:rPr lang="en-US" dirty="0"/>
              <a:t>Measure foil activity and determine the neutron flux of pile</a:t>
            </a:r>
          </a:p>
          <a:p>
            <a:endParaRPr lang="en-US" dirty="0"/>
          </a:p>
        </p:txBody>
      </p:sp>
      <p:sp>
        <p:nvSpPr>
          <p:cNvPr id="4" name="Slide Number Placeholder 3">
            <a:extLst>
              <a:ext uri="{FF2B5EF4-FFF2-40B4-BE49-F238E27FC236}">
                <a16:creationId xmlns:a16="http://schemas.microsoft.com/office/drawing/2014/main" id="{CA281963-F695-4A10-A283-62BDA967A8B2}"/>
              </a:ext>
            </a:extLst>
          </p:cNvPr>
          <p:cNvSpPr>
            <a:spLocks noGrp="1"/>
          </p:cNvSpPr>
          <p:nvPr>
            <p:ph type="sldNum" sz="quarter" idx="10"/>
          </p:nvPr>
        </p:nvSpPr>
        <p:spPr/>
        <p:txBody>
          <a:bodyPr/>
          <a:lstStyle/>
          <a:p>
            <a:pPr>
              <a:defRPr/>
            </a:pPr>
            <a:fld id="{19845459-3F1B-4F43-8FC0-35ADCE8623CC}" type="slidenum">
              <a:rPr lang="en-US" smtClean="0"/>
              <a:pPr>
                <a:defRPr/>
              </a:pPr>
              <a:t>5</a:t>
            </a:fld>
            <a:endParaRPr lang="en-US"/>
          </a:p>
        </p:txBody>
      </p:sp>
      <p:pic>
        <p:nvPicPr>
          <p:cNvPr id="12" name="Picture 11" descr="A picture containing indoor, floor&#10;&#10;Description generated with high confidence">
            <a:extLst>
              <a:ext uri="{FF2B5EF4-FFF2-40B4-BE49-F238E27FC236}">
                <a16:creationId xmlns:a16="http://schemas.microsoft.com/office/drawing/2014/main" id="{AA052B94-60EA-429B-AAFF-6FD172F2B13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6918" r="16981" b="7547"/>
          <a:stretch/>
        </p:blipFill>
        <p:spPr>
          <a:xfrm rot="5400000">
            <a:off x="-229272" y="2261829"/>
            <a:ext cx="3895165" cy="3009900"/>
          </a:xfrm>
          <a:prstGeom prst="rect">
            <a:avLst/>
          </a:prstGeom>
          <a:ln>
            <a:solidFill>
              <a:schemeClr val="bg1">
                <a:lumMod val="75000"/>
              </a:schemeClr>
            </a:solidFill>
          </a:ln>
        </p:spPr>
      </p:pic>
    </p:spTree>
    <p:extLst>
      <p:ext uri="{BB962C8B-B14F-4D97-AF65-F5344CB8AC3E}">
        <p14:creationId xmlns:p14="http://schemas.microsoft.com/office/powerpoint/2010/main" val="186852253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3B5B9-4055-44A8-AEC3-2CBEBFE09611}"/>
              </a:ext>
            </a:extLst>
          </p:cNvPr>
          <p:cNvSpPr>
            <a:spLocks noGrp="1"/>
          </p:cNvSpPr>
          <p:nvPr>
            <p:ph type="title"/>
          </p:nvPr>
        </p:nvSpPr>
        <p:spPr/>
        <p:txBody>
          <a:bodyPr/>
          <a:lstStyle/>
          <a:p>
            <a:r>
              <a:rPr lang="en-US" dirty="0"/>
              <a:t>Neutron Foil Activation</a:t>
            </a:r>
          </a:p>
        </p:txBody>
      </p:sp>
      <p:sp>
        <p:nvSpPr>
          <p:cNvPr id="3" name="Content Placeholder 2">
            <a:extLst>
              <a:ext uri="{FF2B5EF4-FFF2-40B4-BE49-F238E27FC236}">
                <a16:creationId xmlns:a16="http://schemas.microsoft.com/office/drawing/2014/main" id="{19B3CA2F-66E1-4FB7-A08C-E95025DC4F85}"/>
              </a:ext>
            </a:extLst>
          </p:cNvPr>
          <p:cNvSpPr>
            <a:spLocks noGrp="1"/>
          </p:cNvSpPr>
          <p:nvPr>
            <p:ph idx="1"/>
          </p:nvPr>
        </p:nvSpPr>
        <p:spPr>
          <a:xfrm>
            <a:off x="228600" y="1219200"/>
            <a:ext cx="8686800" cy="2667000"/>
          </a:xfrm>
        </p:spPr>
        <p:txBody>
          <a:bodyPr/>
          <a:lstStyle/>
          <a:p>
            <a:r>
              <a:rPr lang="en-US" dirty="0"/>
              <a:t>A method of indirect neutron measurement</a:t>
            </a:r>
          </a:p>
          <a:p>
            <a:r>
              <a:rPr lang="en-US" dirty="0"/>
              <a:t>Neutrons from a source irradiate atomic nuclei of sample</a:t>
            </a:r>
          </a:p>
          <a:p>
            <a:r>
              <a:rPr lang="en-US" dirty="0"/>
              <a:t>Irradiation causes some nuclei to become radioactive</a:t>
            </a:r>
          </a:p>
          <a:p>
            <a:r>
              <a:rPr lang="en-US" dirty="0"/>
              <a:t>Gamma rays emitted from activated nuclei are measured</a:t>
            </a:r>
          </a:p>
          <a:p>
            <a:r>
              <a:rPr lang="en-US" dirty="0"/>
              <a:t>The gamma ray spectra can be unfolded in order to determine the neutron spectra</a:t>
            </a:r>
          </a:p>
          <a:p>
            <a:endParaRPr lang="en-US" dirty="0"/>
          </a:p>
        </p:txBody>
      </p:sp>
      <p:sp>
        <p:nvSpPr>
          <p:cNvPr id="4" name="Slide Number Placeholder 3">
            <a:extLst>
              <a:ext uri="{FF2B5EF4-FFF2-40B4-BE49-F238E27FC236}">
                <a16:creationId xmlns:a16="http://schemas.microsoft.com/office/drawing/2014/main" id="{4CDEF74A-41F9-4454-85C5-428A29030F76}"/>
              </a:ext>
            </a:extLst>
          </p:cNvPr>
          <p:cNvSpPr>
            <a:spLocks noGrp="1"/>
          </p:cNvSpPr>
          <p:nvPr>
            <p:ph type="sldNum" sz="quarter" idx="10"/>
          </p:nvPr>
        </p:nvSpPr>
        <p:spPr/>
        <p:txBody>
          <a:bodyPr/>
          <a:lstStyle/>
          <a:p>
            <a:pPr>
              <a:defRPr/>
            </a:pPr>
            <a:fld id="{19845459-3F1B-4F43-8FC0-35ADCE8623CC}" type="slidenum">
              <a:rPr lang="en-US" smtClean="0"/>
              <a:pPr>
                <a:defRPr/>
              </a:pPr>
              <a:t>6</a:t>
            </a:fld>
            <a:endParaRPr lang="en-US"/>
          </a:p>
        </p:txBody>
      </p:sp>
      <p:pic>
        <p:nvPicPr>
          <p:cNvPr id="7" name="Picture 6">
            <a:extLst>
              <a:ext uri="{FF2B5EF4-FFF2-40B4-BE49-F238E27FC236}">
                <a16:creationId xmlns:a16="http://schemas.microsoft.com/office/drawing/2014/main" id="{37B3B6CB-6583-4190-9736-1FE804934D80}"/>
              </a:ext>
            </a:extLst>
          </p:cNvPr>
          <p:cNvPicPr>
            <a:picLocks noChangeAspect="1"/>
          </p:cNvPicPr>
          <p:nvPr/>
        </p:nvPicPr>
        <p:blipFill>
          <a:blip r:embed="rId3"/>
          <a:stretch>
            <a:fillRect/>
          </a:stretch>
        </p:blipFill>
        <p:spPr>
          <a:xfrm>
            <a:off x="2933700" y="3874625"/>
            <a:ext cx="3276600" cy="2393785"/>
          </a:xfrm>
          <a:prstGeom prst="rect">
            <a:avLst/>
          </a:prstGeom>
          <a:ln>
            <a:solidFill>
              <a:schemeClr val="bg1">
                <a:lumMod val="75000"/>
              </a:schemeClr>
            </a:solidFill>
          </a:ln>
        </p:spPr>
      </p:pic>
    </p:spTree>
    <p:extLst>
      <p:ext uri="{BB962C8B-B14F-4D97-AF65-F5344CB8AC3E}">
        <p14:creationId xmlns:p14="http://schemas.microsoft.com/office/powerpoint/2010/main" val="192223256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67E49-0CDE-4CA2-B2B0-C39FA6CBEA33}"/>
              </a:ext>
            </a:extLst>
          </p:cNvPr>
          <p:cNvSpPr>
            <a:spLocks noGrp="1"/>
          </p:cNvSpPr>
          <p:nvPr>
            <p:ph type="title"/>
          </p:nvPr>
        </p:nvSpPr>
        <p:spPr/>
        <p:txBody>
          <a:bodyPr/>
          <a:lstStyle/>
          <a:p>
            <a:r>
              <a:rPr lang="en-US" dirty="0"/>
              <a:t>Research Difficulties</a:t>
            </a:r>
          </a:p>
        </p:txBody>
      </p:sp>
      <p:sp>
        <p:nvSpPr>
          <p:cNvPr id="3" name="Content Placeholder 2">
            <a:extLst>
              <a:ext uri="{FF2B5EF4-FFF2-40B4-BE49-F238E27FC236}">
                <a16:creationId xmlns:a16="http://schemas.microsoft.com/office/drawing/2014/main" id="{9DF1DAEA-EDAA-4DCE-8789-57F91368FE1A}"/>
              </a:ext>
            </a:extLst>
          </p:cNvPr>
          <p:cNvSpPr>
            <a:spLocks noGrp="1"/>
          </p:cNvSpPr>
          <p:nvPr>
            <p:ph idx="1"/>
          </p:nvPr>
        </p:nvSpPr>
        <p:spPr>
          <a:xfrm>
            <a:off x="304800" y="1295400"/>
            <a:ext cx="8534400" cy="5029200"/>
          </a:xfrm>
        </p:spPr>
        <p:txBody>
          <a:bodyPr/>
          <a:lstStyle/>
          <a:p>
            <a:r>
              <a:rPr lang="en-US" dirty="0"/>
              <a:t>Energy calibration was completed based on 4in multi-nuclide source (run for ~2 days)</a:t>
            </a:r>
          </a:p>
          <a:p>
            <a:r>
              <a:rPr lang="en-US" dirty="0"/>
              <a:t>Started running the sample 2in from HPGe, then when we came back everything was broken…</a:t>
            </a:r>
          </a:p>
          <a:p>
            <a:endParaRPr lang="en-US" sz="1400" dirty="0"/>
          </a:p>
          <a:p>
            <a:r>
              <a:rPr lang="en-US" dirty="0"/>
              <a:t>None of the backup plans for measuring the foils were feasible (within course time constraints)</a:t>
            </a:r>
          </a:p>
          <a:p>
            <a:pPr lvl="1"/>
            <a:r>
              <a:rPr lang="en-US" dirty="0"/>
              <a:t>None of the HPGe detectors were working</a:t>
            </a:r>
          </a:p>
          <a:p>
            <a:pPr lvl="1"/>
            <a:r>
              <a:rPr lang="en-US" dirty="0" err="1"/>
              <a:t>LaBr</a:t>
            </a:r>
            <a:r>
              <a:rPr lang="en-US" dirty="0"/>
              <a:t> and </a:t>
            </a:r>
            <a:r>
              <a:rPr lang="en-US" dirty="0" err="1"/>
              <a:t>NaI</a:t>
            </a:r>
            <a:r>
              <a:rPr lang="en-US" dirty="0"/>
              <a:t> – do not have sufficient gamma ray discrimination capabilities to practicably unfold spectrum under time constraints</a:t>
            </a:r>
          </a:p>
          <a:p>
            <a:pPr lvl="1"/>
            <a:r>
              <a:rPr lang="en-US" dirty="0"/>
              <a:t>Portable HPGe detectors had lower efficiency and unworkable storage constraints</a:t>
            </a:r>
          </a:p>
        </p:txBody>
      </p:sp>
      <p:sp>
        <p:nvSpPr>
          <p:cNvPr id="4" name="Slide Number Placeholder 3">
            <a:extLst>
              <a:ext uri="{FF2B5EF4-FFF2-40B4-BE49-F238E27FC236}">
                <a16:creationId xmlns:a16="http://schemas.microsoft.com/office/drawing/2014/main" id="{38DCF2CC-FB1F-448B-B32C-35C479557790}"/>
              </a:ext>
            </a:extLst>
          </p:cNvPr>
          <p:cNvSpPr>
            <a:spLocks noGrp="1"/>
          </p:cNvSpPr>
          <p:nvPr>
            <p:ph type="sldNum" sz="quarter" idx="10"/>
          </p:nvPr>
        </p:nvSpPr>
        <p:spPr/>
        <p:txBody>
          <a:bodyPr/>
          <a:lstStyle/>
          <a:p>
            <a:pPr>
              <a:defRPr/>
            </a:pPr>
            <a:fld id="{19845459-3F1B-4F43-8FC0-35ADCE8623CC}" type="slidenum">
              <a:rPr lang="en-US" smtClean="0"/>
              <a:pPr>
                <a:defRPr/>
              </a:pPr>
              <a:t>7</a:t>
            </a:fld>
            <a:endParaRPr lang="en-US"/>
          </a:p>
        </p:txBody>
      </p:sp>
    </p:spTree>
    <p:extLst>
      <p:ext uri="{BB962C8B-B14F-4D97-AF65-F5344CB8AC3E}">
        <p14:creationId xmlns:p14="http://schemas.microsoft.com/office/powerpoint/2010/main" val="48500757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ECCC-963E-4F70-AD17-CCD38CC8DC9C}"/>
              </a:ext>
            </a:extLst>
          </p:cNvPr>
          <p:cNvSpPr>
            <a:spLocks noGrp="1"/>
          </p:cNvSpPr>
          <p:nvPr>
            <p:ph type="title"/>
          </p:nvPr>
        </p:nvSpPr>
        <p:spPr/>
        <p:txBody>
          <a:bodyPr/>
          <a:lstStyle/>
          <a:p>
            <a:r>
              <a:rPr lang="en-US" dirty="0"/>
              <a:t>Updated Research Plan</a:t>
            </a:r>
          </a:p>
        </p:txBody>
      </p:sp>
      <p:sp>
        <p:nvSpPr>
          <p:cNvPr id="3" name="Content Placeholder 2">
            <a:extLst>
              <a:ext uri="{FF2B5EF4-FFF2-40B4-BE49-F238E27FC236}">
                <a16:creationId xmlns:a16="http://schemas.microsoft.com/office/drawing/2014/main" id="{106036A5-6862-4C03-BAD0-4C6EC2B45056}"/>
              </a:ext>
            </a:extLst>
          </p:cNvPr>
          <p:cNvSpPr>
            <a:spLocks noGrp="1"/>
          </p:cNvSpPr>
          <p:nvPr>
            <p:ph idx="1"/>
          </p:nvPr>
        </p:nvSpPr>
        <p:spPr/>
        <p:txBody>
          <a:bodyPr/>
          <a:lstStyle/>
          <a:p>
            <a:r>
              <a:rPr lang="en-US" dirty="0"/>
              <a:t>Data supplied by Capt. Bevins to replace lost foil activation data due to experimental issues</a:t>
            </a:r>
          </a:p>
          <a:p>
            <a:endParaRPr lang="en-US" sz="1400" dirty="0"/>
          </a:p>
          <a:p>
            <a:r>
              <a:rPr lang="en-US" dirty="0"/>
              <a:t>18cm source files for energy and efficiency calibrations</a:t>
            </a:r>
          </a:p>
          <a:p>
            <a:pPr lvl="1"/>
            <a:r>
              <a:rPr lang="en-US" dirty="0"/>
              <a:t>Analyze source data files to complete calibrations</a:t>
            </a:r>
          </a:p>
          <a:p>
            <a:pPr lvl="1"/>
            <a:r>
              <a:rPr lang="en-US" dirty="0"/>
              <a:t>Add calibrations into Peak Easy to use with foil data</a:t>
            </a:r>
          </a:p>
          <a:p>
            <a:r>
              <a:rPr lang="en-US" dirty="0"/>
              <a:t>Data from 4 different activation foils</a:t>
            </a:r>
          </a:p>
          <a:p>
            <a:r>
              <a:rPr lang="en-US" dirty="0"/>
              <a:t>Correction factor for foil activation data</a:t>
            </a:r>
          </a:p>
          <a:p>
            <a:pPr lvl="1"/>
            <a:r>
              <a:rPr lang="en-US" dirty="0"/>
              <a:t>Accounts for the foil activation measurements being at 1cm versus 18cm calibration data</a:t>
            </a:r>
          </a:p>
          <a:p>
            <a:pPr lvl="1"/>
            <a:r>
              <a:rPr lang="en-US" dirty="0"/>
              <a:t>Applied to numerator of activation equation </a:t>
            </a:r>
          </a:p>
        </p:txBody>
      </p:sp>
      <p:sp>
        <p:nvSpPr>
          <p:cNvPr id="4" name="Slide Number Placeholder 3">
            <a:extLst>
              <a:ext uri="{FF2B5EF4-FFF2-40B4-BE49-F238E27FC236}">
                <a16:creationId xmlns:a16="http://schemas.microsoft.com/office/drawing/2014/main" id="{5AF0074A-C63C-498B-922F-41109872E70F}"/>
              </a:ext>
            </a:extLst>
          </p:cNvPr>
          <p:cNvSpPr>
            <a:spLocks noGrp="1"/>
          </p:cNvSpPr>
          <p:nvPr>
            <p:ph type="sldNum" sz="quarter" idx="10"/>
          </p:nvPr>
        </p:nvSpPr>
        <p:spPr/>
        <p:txBody>
          <a:bodyPr/>
          <a:lstStyle/>
          <a:p>
            <a:pPr>
              <a:defRPr/>
            </a:pPr>
            <a:fld id="{19845459-3F1B-4F43-8FC0-35ADCE8623CC}" type="slidenum">
              <a:rPr lang="en-US" smtClean="0"/>
              <a:pPr>
                <a:defRPr/>
              </a:pPr>
              <a:t>8</a:t>
            </a:fld>
            <a:endParaRPr lang="en-US"/>
          </a:p>
        </p:txBody>
      </p:sp>
    </p:spTree>
    <p:extLst>
      <p:ext uri="{BB962C8B-B14F-4D97-AF65-F5344CB8AC3E}">
        <p14:creationId xmlns:p14="http://schemas.microsoft.com/office/powerpoint/2010/main" val="417664188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66155-C969-4E0D-84F1-F190748EB619}"/>
              </a:ext>
            </a:extLst>
          </p:cNvPr>
          <p:cNvSpPr>
            <a:spLocks noGrp="1"/>
          </p:cNvSpPr>
          <p:nvPr>
            <p:ph type="title"/>
          </p:nvPr>
        </p:nvSpPr>
        <p:spPr/>
        <p:txBody>
          <a:bodyPr/>
          <a:lstStyle/>
          <a:p>
            <a:r>
              <a:rPr lang="en-US" sz="3200" dirty="0"/>
              <a:t>Post-Processing with STASYL</a:t>
            </a:r>
          </a:p>
        </p:txBody>
      </p:sp>
      <p:sp>
        <p:nvSpPr>
          <p:cNvPr id="3" name="Content Placeholder 2">
            <a:extLst>
              <a:ext uri="{FF2B5EF4-FFF2-40B4-BE49-F238E27FC236}">
                <a16:creationId xmlns:a16="http://schemas.microsoft.com/office/drawing/2014/main" id="{91C9EDBB-8ABD-425E-931C-A3741D5460C6}"/>
              </a:ext>
            </a:extLst>
          </p:cNvPr>
          <p:cNvSpPr>
            <a:spLocks noGrp="1"/>
          </p:cNvSpPr>
          <p:nvPr>
            <p:ph idx="1"/>
          </p:nvPr>
        </p:nvSpPr>
        <p:spPr>
          <a:xfrm>
            <a:off x="304800" y="1295400"/>
            <a:ext cx="8534400" cy="4876800"/>
          </a:xfrm>
        </p:spPr>
        <p:txBody>
          <a:bodyPr/>
          <a:lstStyle/>
          <a:p>
            <a:r>
              <a:rPr lang="en-US" dirty="0"/>
              <a:t>Software that allows for neutron activation rate analysis</a:t>
            </a:r>
          </a:p>
          <a:p>
            <a:r>
              <a:rPr lang="en-US" dirty="0"/>
              <a:t>Used to determine the neutron flux spectrum (least-squares approach) and covariance matrix</a:t>
            </a:r>
          </a:p>
          <a:p>
            <a:r>
              <a:rPr lang="en-US" dirty="0"/>
              <a:t>Spectrum unfolding through deconvolution</a:t>
            </a:r>
          </a:p>
          <a:p>
            <a:pPr lvl="1"/>
            <a:r>
              <a:rPr lang="en-US" dirty="0"/>
              <a:t>Pulse height spectrum from a detector is a convolution of detector response function and incident radiation</a:t>
            </a:r>
          </a:p>
          <a:p>
            <a:pPr lvl="1"/>
            <a:r>
              <a:rPr lang="en-US" dirty="0"/>
              <a:t>Unfolding complications can arise from uncertainty in detector inherent response function and from changes between calibration and measurement</a:t>
            </a:r>
          </a:p>
          <a:p>
            <a:pPr lvl="1"/>
            <a:r>
              <a:rPr lang="en-US" dirty="0"/>
              <a:t>Peaks identified and separated from each other to characterize the spectra</a:t>
            </a:r>
          </a:p>
        </p:txBody>
      </p:sp>
      <p:sp>
        <p:nvSpPr>
          <p:cNvPr id="4" name="Slide Number Placeholder 3">
            <a:extLst>
              <a:ext uri="{FF2B5EF4-FFF2-40B4-BE49-F238E27FC236}">
                <a16:creationId xmlns:a16="http://schemas.microsoft.com/office/drawing/2014/main" id="{9711CFD1-9E6D-4EB8-97C7-63F06CF143B3}"/>
              </a:ext>
            </a:extLst>
          </p:cNvPr>
          <p:cNvSpPr>
            <a:spLocks noGrp="1"/>
          </p:cNvSpPr>
          <p:nvPr>
            <p:ph type="sldNum" sz="quarter" idx="10"/>
          </p:nvPr>
        </p:nvSpPr>
        <p:spPr/>
        <p:txBody>
          <a:bodyPr/>
          <a:lstStyle/>
          <a:p>
            <a:pPr>
              <a:defRPr/>
            </a:pPr>
            <a:fld id="{19845459-3F1B-4F43-8FC0-35ADCE8623CC}" type="slidenum">
              <a:rPr lang="en-US" smtClean="0"/>
              <a:pPr>
                <a:defRPr/>
              </a:pPr>
              <a:t>9</a:t>
            </a:fld>
            <a:endParaRPr lang="en-US"/>
          </a:p>
        </p:txBody>
      </p:sp>
    </p:spTree>
    <p:extLst>
      <p:ext uri="{BB962C8B-B14F-4D97-AF65-F5344CB8AC3E}">
        <p14:creationId xmlns:p14="http://schemas.microsoft.com/office/powerpoint/2010/main" val="2393320894"/>
      </p:ext>
    </p:extLst>
  </p:cSld>
  <p:clrMapOvr>
    <a:masterClrMapping/>
  </p:clrMapOvr>
  <p:transition/>
</p:sld>
</file>

<file path=ppt/theme/theme1.xml><?xml version="1.0" encoding="utf-8"?>
<a:theme xmlns:a="http://schemas.openxmlformats.org/drawingml/2006/main" name="2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18820</TotalTime>
  <Words>920</Words>
  <Application>Microsoft Office PowerPoint</Application>
  <PresentationFormat>On-screen Show (4:3)</PresentationFormat>
  <Paragraphs>121</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2_Default Design</vt:lpstr>
      <vt:lpstr>PowerPoint Presentation</vt:lpstr>
      <vt:lpstr>Project Overview</vt:lpstr>
      <vt:lpstr>Project Introduction</vt:lpstr>
      <vt:lpstr>Research Plan</vt:lpstr>
      <vt:lpstr>HPGe Energy Characterization</vt:lpstr>
      <vt:lpstr>Neutron Foil Activation</vt:lpstr>
      <vt:lpstr>Research Difficulties</vt:lpstr>
      <vt:lpstr>Updated Research Plan</vt:lpstr>
      <vt:lpstr>Post-Processing with STASYL</vt:lpstr>
      <vt:lpstr>Conclusions</vt:lpstr>
      <vt:lpstr>PowerPoint Presentation</vt:lpstr>
    </vt:vector>
  </TitlesOfParts>
  <Company>AFIT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TPEACHEY</dc:creator>
  <cp:lastModifiedBy>Amy</cp:lastModifiedBy>
  <cp:revision>980</cp:revision>
  <dcterms:created xsi:type="dcterms:W3CDTF">2010-05-28T18:07:16Z</dcterms:created>
  <dcterms:modified xsi:type="dcterms:W3CDTF">2018-08-08T12:31:46Z</dcterms:modified>
</cp:coreProperties>
</file>