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341" r:id="rId3"/>
    <p:sldId id="342" r:id="rId4"/>
    <p:sldId id="343" r:id="rId5"/>
    <p:sldId id="330" r:id="rId6"/>
    <p:sldId id="354" r:id="rId7"/>
    <p:sldId id="355" r:id="rId8"/>
    <p:sldId id="356" r:id="rId9"/>
    <p:sldId id="327" r:id="rId10"/>
    <p:sldId id="332" r:id="rId11"/>
    <p:sldId id="357" r:id="rId12"/>
    <p:sldId id="334" r:id="rId13"/>
    <p:sldId id="358" r:id="rId14"/>
    <p:sldId id="336" r:id="rId15"/>
    <p:sldId id="348" r:id="rId16"/>
    <p:sldId id="350" r:id="rId17"/>
    <p:sldId id="352" r:id="rId18"/>
    <p:sldId id="353" r:id="rId19"/>
    <p:sldId id="359" r:id="rId20"/>
    <p:sldId id="360" r:id="rId21"/>
    <p:sldId id="28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393552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580223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1984944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406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471729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369041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188365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1563087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309906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235204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264832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3724102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22525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78191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29665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267047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B6027D2-285C-4864-96AD-0056DC5195CD}" type="datetimeFigureOut">
              <a:rPr lang="en-US"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62F842-6254-430B-94A1-3A79339AA60C}" type="slidenum">
              <a:rPr lang="en-US" smtClean="0"/>
              <a:pPr/>
              <a:t>‹#›</a:t>
            </a:fld>
            <a:endParaRPr lang="en-US"/>
          </a:p>
        </p:txBody>
      </p:sp>
    </p:spTree>
    <p:extLst>
      <p:ext uri="{BB962C8B-B14F-4D97-AF65-F5344CB8AC3E}">
        <p14:creationId xmlns:p14="http://schemas.microsoft.com/office/powerpoint/2010/main" val="178876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6027D2-285C-4864-96AD-0056DC5195CD}" type="datetimeFigureOut">
              <a:rPr lang="en-US" smtClean="0"/>
              <a:pPr/>
              <a:t>12/20/2024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E62F842-6254-430B-94A1-3A79339AA60C}" type="slidenum">
              <a:rPr lang="en-US" smtClean="0"/>
              <a:pPr/>
              <a:t>‹#›</a:t>
            </a:fld>
            <a:endParaRPr lang="en-US"/>
          </a:p>
        </p:txBody>
      </p:sp>
    </p:spTree>
    <p:extLst>
      <p:ext uri="{BB962C8B-B14F-4D97-AF65-F5344CB8AC3E}">
        <p14:creationId xmlns:p14="http://schemas.microsoft.com/office/powerpoint/2010/main" val="14384272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27804" y="267420"/>
            <a:ext cx="11092036" cy="6207272"/>
          </a:xfrm>
        </p:spPr>
        <p:txBody>
          <a:bodyPr>
            <a:noAutofit/>
          </a:bodyPr>
          <a:lstStyle/>
          <a:p>
            <a:pPr marL="0" indent="0" algn="ctr">
              <a:buNone/>
            </a:pPr>
            <a:r>
              <a:rPr lang="en-US" sz="5400" b="1" dirty="0">
                <a:latin typeface="Cambria" panose="02040503050406030204" pitchFamily="18" charset="0"/>
                <a:ea typeface="Cambria" panose="02040503050406030204" pitchFamily="18" charset="0"/>
                <a:cs typeface="Times New Roman" panose="02020603050405020304" pitchFamily="18" charset="0"/>
              </a:rPr>
              <a:t>CLOUD COMPUTING</a:t>
            </a:r>
          </a:p>
          <a:p>
            <a:pPr marL="0" indent="0" algn="ctr">
              <a:buNone/>
            </a:pPr>
            <a:r>
              <a:rPr lang="en-US" sz="3200" b="1" dirty="0">
                <a:latin typeface="Times New Roman" panose="02020603050405020304" pitchFamily="18" charset="0"/>
                <a:cs typeface="Times New Roman" panose="02020603050405020304" pitchFamily="18" charset="0"/>
              </a:rPr>
              <a:t>Subject Code: 21CSE362T</a:t>
            </a:r>
            <a:endParaRPr lang="en-US" sz="3200" b="1" dirty="0">
              <a:latin typeface="Cambria" panose="02040503050406030204" pitchFamily="18" charset="0"/>
              <a:ea typeface="Cambria" panose="02040503050406030204" pitchFamily="18" charset="0"/>
              <a:cs typeface="Times New Roman" panose="02020603050405020304" pitchFamily="18" charset="0"/>
            </a:endParaRPr>
          </a:p>
          <a:p>
            <a:pPr marL="0" indent="0" algn="ctr">
              <a:buNone/>
            </a:pPr>
            <a:r>
              <a:rPr lang="en-US" sz="3200" b="1" dirty="0">
                <a:latin typeface="Cambria" panose="02040503050406030204" pitchFamily="18" charset="0"/>
                <a:ea typeface="Cambria" panose="02040503050406030204" pitchFamily="18" charset="0"/>
                <a:cs typeface="Times New Roman" panose="02020603050405020304" pitchFamily="18" charset="0"/>
              </a:rPr>
              <a:t>Video Lecture No.1</a:t>
            </a:r>
          </a:p>
          <a:p>
            <a:pPr marL="0" indent="0" algn="ctr">
              <a:buNone/>
            </a:pPr>
            <a:r>
              <a:rPr lang="en-US" sz="3200" b="1" dirty="0">
                <a:latin typeface="Cambria" panose="02040503050406030204" pitchFamily="18" charset="0"/>
                <a:ea typeface="Cambria" panose="02040503050406030204" pitchFamily="18" charset="0"/>
                <a:cs typeface="Times New Roman" panose="02020603050405020304" pitchFamily="18" charset="0"/>
              </a:rPr>
              <a:t>UNIT -4</a:t>
            </a:r>
            <a:endParaRPr lang="en-US" sz="3200" dirty="0">
              <a:latin typeface="Cambria" panose="02040503050406030204" pitchFamily="18" charset="0"/>
              <a:ea typeface="Cambria" panose="02040503050406030204" pitchFamily="18" charset="0"/>
              <a:cs typeface="Times New Roman" panose="02020603050405020304" pitchFamily="18" charset="0"/>
            </a:endParaRPr>
          </a:p>
          <a:p>
            <a:pPr marL="0" indent="0" algn="r">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400" dirty="0">
                <a:latin typeface="Times New Roman" panose="02020603050405020304" pitchFamily="18" charset="0"/>
                <a:ea typeface="Cambria" panose="02040503050406030204" pitchFamily="18" charset="0"/>
                <a:cs typeface="Times New Roman" panose="02020603050405020304" pitchFamily="18" charset="0"/>
              </a:rPr>
              <a:t>                                                                                                                                                       </a:t>
            </a:r>
            <a:r>
              <a:rPr lang="en-US" sz="1800" b="1" dirty="0">
                <a:latin typeface="Cambria" panose="02040503050406030204" pitchFamily="18" charset="0"/>
                <a:ea typeface="Cambria" panose="02040503050406030204" pitchFamily="18" charset="0"/>
                <a:cs typeface="Times New Roman" panose="02020603050405020304" pitchFamily="18" charset="0"/>
              </a:rPr>
              <a:t>Presented By: Ms. Harshita Sharma</a:t>
            </a:r>
          </a:p>
          <a:p>
            <a:pPr marL="0" indent="0">
              <a:buNone/>
            </a:pPr>
            <a:r>
              <a:rPr lang="en-US" sz="1800" b="1" dirty="0">
                <a:latin typeface="Cambria" panose="02040503050406030204" pitchFamily="18" charset="0"/>
                <a:ea typeface="Cambria" panose="02040503050406030204" pitchFamily="18" charset="0"/>
                <a:cs typeface="Times New Roman" panose="02020603050405020304" pitchFamily="18" charset="0"/>
              </a:rPr>
              <a:t>                                                                                                                                                    Assistant Professor, AIML</a:t>
            </a:r>
          </a:p>
          <a:p>
            <a:pPr marL="0" indent="0" algn="r">
              <a:buNone/>
            </a:pPr>
            <a:br>
              <a:rPr lang="en-US" sz="1400" u="sng"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328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3. Load Balancing and Virtualization</a:t>
            </a:r>
            <a:br>
              <a:rPr lang="en-US" sz="3600" dirty="0">
                <a:latin typeface="Cambria" panose="02040503050406030204" pitchFamily="18" charset="0"/>
                <a:ea typeface="Cambria" panose="02040503050406030204" pitchFamily="18" charset="0"/>
              </a:rPr>
            </a:br>
            <a:br>
              <a:rPr lang="en-US" sz="3600" dirty="0">
                <a:latin typeface="Cambria" panose="02040503050406030204" pitchFamily="18" charset="0"/>
                <a:ea typeface="Cambria" panose="02040503050406030204" pitchFamily="18" charset="0"/>
              </a:rPr>
            </a:br>
            <a:br>
              <a:rPr lang="en-US" sz="1800" dirty="0">
                <a:latin typeface="Cambria" panose="02040503050406030204" pitchFamily="18" charset="0"/>
                <a:ea typeface="Cambria" panose="02040503050406030204" pitchFamily="18" charset="0"/>
              </a:rPr>
            </a:br>
            <a:br>
              <a:rPr lang="en-US" sz="4400" b="1" dirty="0">
                <a:latin typeface="Cambria"/>
                <a:cs typeface="Cambria"/>
              </a:rPr>
            </a:br>
            <a:endParaRPr lang="en-US" b="1" dirty="0"/>
          </a:p>
        </p:txBody>
      </p:sp>
      <p:sp>
        <p:nvSpPr>
          <p:cNvPr id="3" name="Content Placeholder 2"/>
          <p:cNvSpPr>
            <a:spLocks noGrp="1"/>
          </p:cNvSpPr>
          <p:nvPr>
            <p:ph idx="1"/>
          </p:nvPr>
        </p:nvSpPr>
        <p:spPr>
          <a:xfrm>
            <a:off x="1233940" y="1679694"/>
            <a:ext cx="8946541" cy="4195481"/>
          </a:xfrm>
        </p:spPr>
        <p:txBody>
          <a:bodyPr>
            <a:noAutofit/>
          </a:bodyPr>
          <a:lstStyle/>
          <a:p>
            <a:pPr marL="0" indent="0" algn="just">
              <a:buNone/>
            </a:pPr>
            <a:endParaRPr lang="en-US" sz="800" b="1" spc="-10" dirty="0">
              <a:latin typeface="Cambria"/>
              <a:cs typeface="Cambria"/>
            </a:endParaRPr>
          </a:p>
          <a:p>
            <a:pPr algn="just"/>
            <a:r>
              <a:rPr lang="en-US" b="0" i="0" dirty="0">
                <a:effectLst/>
                <a:latin typeface="Cambria" panose="02040503050406030204" pitchFamily="18" charset="0"/>
                <a:ea typeface="Cambria" panose="02040503050406030204" pitchFamily="18" charset="0"/>
              </a:rPr>
              <a:t>Load balancing is an essential technique used in cloud computing to optimize resource utilization and ensure that no single resource is overburdened with traffic. It is a process of distributing workloads across multiple computing resources, such as servers, virtual machines, or containers, to achieve better performance, availability, and scalability.</a:t>
            </a:r>
            <a:endParaRPr lang="en-US" dirty="0">
              <a:latin typeface="Cambria" panose="02040503050406030204" pitchFamily="18" charset="0"/>
              <a:ea typeface="Cambria" panose="02040503050406030204" pitchFamily="18" charset="0"/>
              <a:cs typeface="Calibri"/>
            </a:endParaRPr>
          </a:p>
          <a:p>
            <a:pPr algn="just"/>
            <a:r>
              <a:rPr lang="en-US" b="0" i="0" dirty="0">
                <a:effectLst/>
                <a:latin typeface="Cambria" panose="02040503050406030204" pitchFamily="18" charset="0"/>
                <a:ea typeface="Cambria" panose="02040503050406030204" pitchFamily="18" charset="0"/>
              </a:rPr>
              <a:t>In cloud computing, load balancing can be implemented at various levels, including the network layer, application layer, and database layer. The most common load balancing techniques used in cloud computing are:</a:t>
            </a:r>
          </a:p>
          <a:p>
            <a:pPr algn="just" fontAlgn="base">
              <a:spcAft>
                <a:spcPts val="1800"/>
              </a:spcAft>
              <a:buFont typeface="+mj-lt"/>
              <a:buAutoNum type="arabicPeriod"/>
            </a:pPr>
            <a:r>
              <a:rPr lang="en-US" b="0" i="0" dirty="0">
                <a:effectLst/>
                <a:latin typeface="Cambria" panose="02040503050406030204" pitchFamily="18" charset="0"/>
                <a:ea typeface="Cambria" panose="02040503050406030204" pitchFamily="18" charset="0"/>
              </a:rPr>
              <a:t>Network Load Balancing: This technique is used to balance the network traffic across multiple servers or instances. It is implemented at the network layer and ensures that the incoming traffic is distributed evenly across the available servers.</a:t>
            </a:r>
          </a:p>
          <a:p>
            <a:pPr marL="0" indent="0" algn="just">
              <a:buNone/>
            </a:pPr>
            <a:endParaRPr lang="en-US" sz="8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474F8-B3D1-62C2-C6AF-C64CEF995FCD}"/>
              </a:ext>
            </a:extLst>
          </p:cNvPr>
          <p:cNvSpPr>
            <a:spLocks noGrp="1"/>
          </p:cNvSpPr>
          <p:nvPr>
            <p:ph idx="1"/>
          </p:nvPr>
        </p:nvSpPr>
        <p:spPr>
          <a:xfrm>
            <a:off x="1103312" y="279918"/>
            <a:ext cx="8946541" cy="5968481"/>
          </a:xfrm>
        </p:spPr>
        <p:txBody>
          <a:bodyPr/>
          <a:lstStyle/>
          <a:p>
            <a:pPr marL="457200" indent="-457200" algn="just" fontAlgn="base">
              <a:spcAft>
                <a:spcPts val="1800"/>
              </a:spcAft>
              <a:buFont typeface="+mj-lt"/>
              <a:buAutoNum type="arabicPeriod" startAt="2"/>
            </a:pPr>
            <a:r>
              <a:rPr lang="en-US" b="0" i="0" dirty="0">
                <a:effectLst/>
                <a:latin typeface="Cambria" panose="02040503050406030204" pitchFamily="18" charset="0"/>
                <a:ea typeface="Cambria" panose="02040503050406030204" pitchFamily="18" charset="0"/>
              </a:rPr>
              <a:t>Application Load Balancing: This technique is used to balance the workload across multiple instances of an application. It is implemented at the application layer and ensures that each instance receives an equal share of the incoming requests.</a:t>
            </a:r>
          </a:p>
          <a:p>
            <a:pPr algn="just" fontAlgn="base">
              <a:spcAft>
                <a:spcPts val="1800"/>
              </a:spcAft>
              <a:buFont typeface="+mj-lt"/>
              <a:buAutoNum type="arabicPeriod" startAt="2"/>
            </a:pPr>
            <a:r>
              <a:rPr lang="en-US" b="0" i="0" dirty="0">
                <a:effectLst/>
                <a:latin typeface="Cambria" panose="02040503050406030204" pitchFamily="18" charset="0"/>
                <a:ea typeface="Cambria" panose="02040503050406030204" pitchFamily="18" charset="0"/>
              </a:rPr>
              <a:t>Database Load Balancing: This technique is used to balance the workload across multiple database servers. It is implemented at the database layer and ensures that the incoming queries are distributed evenly across the available database servers.</a:t>
            </a:r>
          </a:p>
        </p:txBody>
      </p:sp>
      <p:pic>
        <p:nvPicPr>
          <p:cNvPr id="5" name="Picture 4">
            <a:extLst>
              <a:ext uri="{FF2B5EF4-FFF2-40B4-BE49-F238E27FC236}">
                <a16:creationId xmlns:a16="http://schemas.microsoft.com/office/drawing/2014/main" id="{3D3E4D17-9FDF-EBA5-9A4E-04DA05643EAF}"/>
              </a:ext>
            </a:extLst>
          </p:cNvPr>
          <p:cNvPicPr>
            <a:picLocks noChangeAspect="1"/>
          </p:cNvPicPr>
          <p:nvPr/>
        </p:nvPicPr>
        <p:blipFill>
          <a:blip r:embed="rId2"/>
          <a:stretch>
            <a:fillRect/>
          </a:stretch>
        </p:blipFill>
        <p:spPr>
          <a:xfrm>
            <a:off x="2558734" y="3264158"/>
            <a:ext cx="5620837" cy="3419204"/>
          </a:xfrm>
          <a:prstGeom prst="rect">
            <a:avLst/>
          </a:prstGeom>
        </p:spPr>
      </p:pic>
    </p:spTree>
    <p:extLst>
      <p:ext uri="{BB962C8B-B14F-4D97-AF65-F5344CB8AC3E}">
        <p14:creationId xmlns:p14="http://schemas.microsoft.com/office/powerpoint/2010/main" val="175302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CD86-DCB0-7576-5806-D55016A590E4}"/>
              </a:ext>
            </a:extLst>
          </p:cNvPr>
          <p:cNvSpPr>
            <a:spLocks noGrp="1"/>
          </p:cNvSpPr>
          <p:nvPr>
            <p:ph type="title"/>
          </p:nvPr>
        </p:nvSpPr>
        <p:spPr>
          <a:xfrm>
            <a:off x="646111" y="452718"/>
            <a:ext cx="9404723" cy="720474"/>
          </a:xfrm>
        </p:spPr>
        <p:txBody>
          <a:bodyPr/>
          <a:lstStyle/>
          <a:p>
            <a:pPr algn="ctr"/>
            <a:r>
              <a:rPr lang="en-US" dirty="0">
                <a:latin typeface="Cambria" panose="02040503050406030204" pitchFamily="18" charset="0"/>
                <a:ea typeface="Cambria" panose="02040503050406030204" pitchFamily="18" charset="0"/>
              </a:rPr>
              <a:t> 4. The Google Cloud</a:t>
            </a:r>
            <a:br>
              <a:rPr lang="en-US" sz="3600" dirty="0">
                <a:latin typeface="Cambria" panose="02040503050406030204" pitchFamily="18" charset="0"/>
                <a:ea typeface="Cambria" panose="02040503050406030204" pitchFamily="18" charset="0"/>
              </a:rPr>
            </a:br>
            <a:br>
              <a:rPr lang="en-US" sz="3600" dirty="0">
                <a:latin typeface="Cambria" panose="02040503050406030204" pitchFamily="18" charset="0"/>
                <a:ea typeface="Cambria" panose="02040503050406030204" pitchFamily="18" charset="0"/>
              </a:rPr>
            </a:br>
            <a:endParaRPr lang="en-IN" sz="36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1B60374-9F4E-4070-55C0-27B602BF9C73}"/>
              </a:ext>
            </a:extLst>
          </p:cNvPr>
          <p:cNvSpPr>
            <a:spLocks noGrp="1"/>
          </p:cNvSpPr>
          <p:nvPr>
            <p:ph idx="1"/>
          </p:nvPr>
        </p:nvSpPr>
        <p:spPr>
          <a:xfrm>
            <a:off x="751840" y="1984075"/>
            <a:ext cx="10403840" cy="4264324"/>
          </a:xfrm>
        </p:spPr>
        <p:txBody>
          <a:bodyPr>
            <a:normAutofit/>
          </a:bodyPr>
          <a:lstStyle/>
          <a:p>
            <a:pPr defTabSz="914400" eaLnBrk="0" fontAlgn="base" hangingPunct="0">
              <a:lnSpc>
                <a:spcPct val="150000"/>
              </a:lnSpc>
              <a:spcBef>
                <a:spcPct val="0"/>
              </a:spcBef>
              <a:spcAft>
                <a:spcPct val="0"/>
              </a:spcAft>
              <a:buClrTx/>
              <a:buSzTx/>
            </a:pPr>
            <a:r>
              <a:rPr lang="en-US" dirty="0">
                <a:latin typeface="Cambria" panose="02040503050406030204" pitchFamily="18" charset="0"/>
                <a:ea typeface="Cambria" panose="02040503050406030204" pitchFamily="18" charset="0"/>
              </a:rPr>
              <a:t>Google Cloud Platform (GCP) is a suite of cloud computing services provided by Google. </a:t>
            </a:r>
          </a:p>
          <a:p>
            <a:pPr defTabSz="914400" eaLnBrk="0" fontAlgn="base" hangingPunct="0">
              <a:lnSpc>
                <a:spcPct val="150000"/>
              </a:lnSpc>
              <a:spcBef>
                <a:spcPct val="0"/>
              </a:spcBef>
              <a:spcAft>
                <a:spcPct val="0"/>
              </a:spcAft>
              <a:buClrTx/>
              <a:buSzTx/>
            </a:pPr>
            <a:r>
              <a:rPr lang="en-US" dirty="0">
                <a:latin typeface="Cambria" panose="02040503050406030204" pitchFamily="18" charset="0"/>
                <a:ea typeface="Cambria" panose="02040503050406030204" pitchFamily="18" charset="0"/>
              </a:rPr>
              <a:t>It offers a wide range of services, including computing power, storage, databases, machine learning, networking, and more, all delivered over the internet. </a:t>
            </a:r>
          </a:p>
          <a:p>
            <a:pPr defTabSz="914400" eaLnBrk="0" fontAlgn="base" hangingPunct="0">
              <a:lnSpc>
                <a:spcPct val="150000"/>
              </a:lnSpc>
              <a:spcBef>
                <a:spcPct val="0"/>
              </a:spcBef>
              <a:spcAft>
                <a:spcPct val="0"/>
              </a:spcAft>
              <a:buClrTx/>
              <a:buSzTx/>
            </a:pPr>
            <a:r>
              <a:rPr lang="en-US" dirty="0">
                <a:latin typeface="Cambria" panose="02040503050406030204" pitchFamily="18" charset="0"/>
                <a:ea typeface="Cambria" panose="02040503050406030204" pitchFamily="18" charset="0"/>
              </a:rPr>
              <a:t>GCP enables businesses to build, deploy, and scale                                                                                                      applications and services quickly and efficiently                                                                         without the need to invest in or manage                                                                                                    physical infrastructure.</a:t>
            </a:r>
          </a:p>
          <a:p>
            <a:pPr defTabSz="914400" eaLnBrk="0" fontAlgn="base" hangingPunct="0">
              <a:lnSpc>
                <a:spcPct val="150000"/>
              </a:lnSpc>
              <a:spcBef>
                <a:spcPct val="0"/>
              </a:spcBef>
              <a:spcAft>
                <a:spcPct val="0"/>
              </a:spcAft>
              <a:buClrTx/>
              <a:buSzTx/>
            </a:pPr>
            <a:endParaRPr lang="en-US" dirty="0">
              <a:latin typeface="Cambria" panose="02040503050406030204" pitchFamily="18" charset="0"/>
              <a:ea typeface="Cambria" panose="02040503050406030204" pitchFamily="18" charset="0"/>
            </a:endParaRPr>
          </a:p>
          <a:p>
            <a:pPr marL="0" indent="0" defTabSz="914400" eaLnBrk="0" fontAlgn="base" hangingPunct="0">
              <a:spcBef>
                <a:spcPct val="0"/>
              </a:spcBef>
              <a:spcAft>
                <a:spcPct val="0"/>
              </a:spcAft>
              <a:buClrTx/>
              <a:buSzTx/>
              <a:buNone/>
            </a:pPr>
            <a:endParaRPr lang="en-US" dirty="0">
              <a:latin typeface="Cambria" panose="02040503050406030204" pitchFamily="18" charset="0"/>
              <a:ea typeface="Cambria" panose="02040503050406030204" pitchFamily="18" charset="0"/>
            </a:endParaRPr>
          </a:p>
          <a:p>
            <a:pPr defTabSz="914400" eaLnBrk="0" fontAlgn="base" hangingPunct="0">
              <a:spcBef>
                <a:spcPct val="0"/>
              </a:spcBef>
              <a:spcAft>
                <a:spcPct val="0"/>
              </a:spcAft>
              <a:buClrTx/>
              <a:buSzTx/>
            </a:pPr>
            <a:endParaRPr lang="en-IN" dirty="0">
              <a:latin typeface="Cambria" panose="02040503050406030204" pitchFamily="18" charset="0"/>
              <a:ea typeface="Cambria" panose="02040503050406030204" pitchFamily="18" charset="0"/>
            </a:endParaRPr>
          </a:p>
        </p:txBody>
      </p:sp>
      <p:sp>
        <p:nvSpPr>
          <p:cNvPr id="8" name="Rectangle 3">
            <a:extLst>
              <a:ext uri="{FF2B5EF4-FFF2-40B4-BE49-F238E27FC236}">
                <a16:creationId xmlns:a16="http://schemas.microsoft.com/office/drawing/2014/main" id="{5D9FB77C-943D-7077-BB87-8B2C237D14FD}"/>
              </a:ext>
            </a:extLst>
          </p:cNvPr>
          <p:cNvSpPr>
            <a:spLocks noChangeArrowheads="1"/>
          </p:cNvSpPr>
          <p:nvPr/>
        </p:nvSpPr>
        <p:spPr bwMode="auto">
          <a:xfrm>
            <a:off x="152400" y="-109209"/>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FFFFFF"/>
              </a:solidFill>
              <a:effectLst/>
              <a:latin typeface="Robo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FEC2F35D-295B-E8AA-2358-99CC6E0C86B9}"/>
              </a:ext>
            </a:extLst>
          </p:cNvPr>
          <p:cNvSpPr>
            <a:spLocks noChangeArrowheads="1"/>
          </p:cNvSpPr>
          <p:nvPr/>
        </p:nvSpPr>
        <p:spPr bwMode="auto">
          <a:xfrm>
            <a:off x="4549775" y="152400"/>
            <a:ext cx="3397250" cy="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Roboto" panose="020F0502020204030204"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7C95A81-B622-BC48-3301-5B41190A6A43}"/>
              </a:ext>
            </a:extLst>
          </p:cNvPr>
          <p:cNvPicPr>
            <a:picLocks noChangeAspect="1"/>
          </p:cNvPicPr>
          <p:nvPr/>
        </p:nvPicPr>
        <p:blipFill>
          <a:blip r:embed="rId2"/>
          <a:stretch>
            <a:fillRect/>
          </a:stretch>
        </p:blipFill>
        <p:spPr>
          <a:xfrm>
            <a:off x="6803164" y="3507689"/>
            <a:ext cx="4277871" cy="2600751"/>
          </a:xfrm>
          <a:prstGeom prst="rect">
            <a:avLst/>
          </a:prstGeom>
        </p:spPr>
      </p:pic>
    </p:spTree>
    <p:extLst>
      <p:ext uri="{BB962C8B-B14F-4D97-AF65-F5344CB8AC3E}">
        <p14:creationId xmlns:p14="http://schemas.microsoft.com/office/powerpoint/2010/main" val="132047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13D8-735A-A899-8CB3-CF1D64F83989}"/>
              </a:ext>
            </a:extLst>
          </p:cNvPr>
          <p:cNvSpPr>
            <a:spLocks noGrp="1"/>
          </p:cNvSpPr>
          <p:nvPr>
            <p:ph type="title"/>
          </p:nvPr>
        </p:nvSpPr>
        <p:spPr/>
        <p:txBody>
          <a:bodyPr/>
          <a:lstStyle/>
          <a:p>
            <a:pPr algn="ctr"/>
            <a:r>
              <a:rPr lang="en-US" sz="3600" b="1" i="0" dirty="0">
                <a:solidFill>
                  <a:schemeClr val="tx1"/>
                </a:solidFill>
                <a:effectLst/>
                <a:latin typeface="Cambria" panose="02040503050406030204" pitchFamily="18" charset="0"/>
                <a:ea typeface="Cambria" panose="02040503050406030204" pitchFamily="18" charset="0"/>
              </a:rPr>
              <a:t>Security in Google Cloud Platform</a:t>
            </a:r>
            <a:br>
              <a:rPr lang="en-US" sz="3600" b="1" i="0" dirty="0">
                <a:solidFill>
                  <a:schemeClr val="tx1"/>
                </a:solidFill>
                <a:effectLst/>
                <a:latin typeface="Cambria" panose="02040503050406030204" pitchFamily="18" charset="0"/>
                <a:ea typeface="Cambria" panose="02040503050406030204" pitchFamily="18" charset="0"/>
              </a:rPr>
            </a:br>
            <a:endParaRPr lang="en-US" sz="3600" dirty="0">
              <a:solidFill>
                <a:schemeClr val="tx1"/>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EB37FD6-F7E4-9466-11BF-B382C9B59359}"/>
              </a:ext>
            </a:extLst>
          </p:cNvPr>
          <p:cNvSpPr>
            <a:spLocks noGrp="1"/>
          </p:cNvSpPr>
          <p:nvPr>
            <p:ph idx="1"/>
          </p:nvPr>
        </p:nvSpPr>
        <p:spPr/>
        <p:txBody>
          <a:bodyPr>
            <a:normAutofit/>
          </a:bodyPr>
          <a:lstStyle/>
          <a:p>
            <a:pPr algn="just" rtl="0" fontAlgn="base">
              <a:spcAft>
                <a:spcPts val="750"/>
              </a:spcAft>
            </a:pPr>
            <a:r>
              <a:rPr lang="en-US" b="0" i="0" dirty="0">
                <a:effectLst/>
                <a:latin typeface="Nunito" pitchFamily="2" charset="0"/>
              </a:rPr>
              <a:t>Google Cloud Platform offers following security options.</a:t>
            </a:r>
          </a:p>
          <a:p>
            <a:pPr algn="just" fontAlgn="base">
              <a:spcAft>
                <a:spcPts val="1800"/>
              </a:spcAft>
              <a:buFont typeface="Arial" panose="020B0604020202020204" pitchFamily="34" charset="0"/>
              <a:buChar char="•"/>
            </a:pPr>
            <a:r>
              <a:rPr lang="en-US" b="1" i="0" dirty="0">
                <a:effectLst/>
                <a:latin typeface="Nunito" pitchFamily="2" charset="0"/>
              </a:rPr>
              <a:t>Encryption: </a:t>
            </a:r>
            <a:r>
              <a:rPr lang="en-US" b="0" i="0" dirty="0">
                <a:effectLst/>
                <a:latin typeface="Nunito" pitchFamily="2" charset="0"/>
              </a:rPr>
              <a:t>Google cloud platform offers security like encryption at rest and in transit for all of your data.</a:t>
            </a:r>
          </a:p>
          <a:p>
            <a:pPr algn="just" fontAlgn="base">
              <a:spcAft>
                <a:spcPts val="1800"/>
              </a:spcAft>
              <a:buFont typeface="Arial" panose="020B0604020202020204" pitchFamily="34" charset="0"/>
              <a:buChar char="•"/>
            </a:pPr>
            <a:r>
              <a:rPr lang="en-US" b="1" i="0" dirty="0">
                <a:effectLst/>
                <a:latin typeface="Nunito" pitchFamily="2" charset="0"/>
              </a:rPr>
              <a:t>Access control: </a:t>
            </a:r>
            <a:r>
              <a:rPr lang="en-US" b="0" i="0" dirty="0">
                <a:effectLst/>
                <a:latin typeface="Nunito" pitchFamily="2" charset="0"/>
              </a:rPr>
              <a:t>You can control the access to the individual users like which services they can access and which service they can’t depending on the use cases.</a:t>
            </a:r>
          </a:p>
          <a:p>
            <a:pPr algn="just" fontAlgn="base">
              <a:spcAft>
                <a:spcPts val="1800"/>
              </a:spcAft>
              <a:buFont typeface="Arial" panose="020B0604020202020204" pitchFamily="34" charset="0"/>
              <a:buChar char="•"/>
            </a:pPr>
            <a:r>
              <a:rPr lang="en-US" b="1" i="0" dirty="0">
                <a:effectLst/>
                <a:latin typeface="Nunito" pitchFamily="2" charset="0"/>
              </a:rPr>
              <a:t>Network Security: </a:t>
            </a:r>
            <a:r>
              <a:rPr lang="en-US" b="0" i="0" dirty="0">
                <a:effectLst/>
                <a:latin typeface="Nunito" pitchFamily="2" charset="0"/>
              </a:rPr>
              <a:t>You can create the VPC(Virtual Private Network)where you can secure the application by deploying the application in the private network and also you can configure the firewalls and security groups etc.</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17546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53C7-02BC-59AC-4A0C-6DEED0B1FD3E}"/>
              </a:ext>
            </a:extLst>
          </p:cNvPr>
          <p:cNvSpPr>
            <a:spLocks noGrp="1"/>
          </p:cNvSpPr>
          <p:nvPr>
            <p:ph type="title"/>
          </p:nvPr>
        </p:nvSpPr>
        <p:spPr>
          <a:xfrm>
            <a:off x="646111" y="452718"/>
            <a:ext cx="9404723" cy="815365"/>
          </a:xfrm>
        </p:spPr>
        <p:txBody>
          <a:bodyPr/>
          <a:lstStyle/>
          <a:p>
            <a:pPr algn="ctr"/>
            <a:r>
              <a:rPr lang="en-US" b="1" dirty="0">
                <a:latin typeface="Cambria" panose="02040503050406030204" pitchFamily="18" charset="0"/>
                <a:ea typeface="Cambria" panose="02040503050406030204" pitchFamily="18" charset="0"/>
              </a:rPr>
              <a:t>5.</a:t>
            </a:r>
            <a:r>
              <a:rPr lang="en-US" dirty="0">
                <a:latin typeface="Cambria" panose="02040503050406030204" pitchFamily="18" charset="0"/>
                <a:ea typeface="Cambria" panose="02040503050406030204" pitchFamily="18" charset="0"/>
              </a:rPr>
              <a:t> Hypervisors</a:t>
            </a:r>
            <a:endParaRPr lang="en-IN" dirty="0"/>
          </a:p>
        </p:txBody>
      </p:sp>
      <p:sp>
        <p:nvSpPr>
          <p:cNvPr id="3" name="Content Placeholder 2">
            <a:extLst>
              <a:ext uri="{FF2B5EF4-FFF2-40B4-BE49-F238E27FC236}">
                <a16:creationId xmlns:a16="http://schemas.microsoft.com/office/drawing/2014/main" id="{FF0F433D-6050-74C2-C748-8B0A22B1E3B5}"/>
              </a:ext>
            </a:extLst>
          </p:cNvPr>
          <p:cNvSpPr>
            <a:spLocks noGrp="1"/>
          </p:cNvSpPr>
          <p:nvPr>
            <p:ph idx="1"/>
          </p:nvPr>
        </p:nvSpPr>
        <p:spPr>
          <a:xfrm>
            <a:off x="646111" y="1782322"/>
            <a:ext cx="10276870" cy="4307456"/>
          </a:xfrm>
        </p:spPr>
        <p:txBody>
          <a:bodyPr>
            <a:normAutofit/>
          </a:bodyPr>
          <a:lstStyle/>
          <a:p>
            <a:pPr algn="just"/>
            <a:r>
              <a:rPr lang="en-US" b="0" i="0" dirty="0">
                <a:effectLst/>
                <a:latin typeface="Cambria" panose="02040503050406030204" pitchFamily="18" charset="0"/>
                <a:ea typeface="Cambria" panose="02040503050406030204" pitchFamily="18" charset="0"/>
              </a:rPr>
              <a:t>A hypervisor is a software that you can use to run multiple virtual machines on a single physical machine. </a:t>
            </a:r>
          </a:p>
          <a:p>
            <a:pPr algn="just"/>
            <a:r>
              <a:rPr lang="en-US" b="0" i="0" dirty="0">
                <a:effectLst/>
                <a:latin typeface="Cambria" panose="02040503050406030204" pitchFamily="18" charset="0"/>
                <a:ea typeface="Cambria" panose="02040503050406030204" pitchFamily="18" charset="0"/>
              </a:rPr>
              <a:t>Every virtual machine has its own operating system and applications. The hypervisor allocates the underlying physical computing resources such as CPU and memory to individual virtual machines as required.</a:t>
            </a:r>
          </a:p>
          <a:p>
            <a:pPr algn="just"/>
            <a:endParaRPr lang="en-US" b="0" i="0" dirty="0">
              <a:effectLst/>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IN"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00DF7316-5758-D28A-C099-0DE803EE490B}"/>
              </a:ext>
            </a:extLst>
          </p:cNvPr>
          <p:cNvPicPr>
            <a:picLocks noChangeAspect="1"/>
          </p:cNvPicPr>
          <p:nvPr/>
        </p:nvPicPr>
        <p:blipFill>
          <a:blip r:embed="rId2"/>
          <a:stretch>
            <a:fillRect/>
          </a:stretch>
        </p:blipFill>
        <p:spPr>
          <a:xfrm>
            <a:off x="3019784" y="3764781"/>
            <a:ext cx="5890950" cy="2897276"/>
          </a:xfrm>
          <a:prstGeom prst="rect">
            <a:avLst/>
          </a:prstGeom>
        </p:spPr>
      </p:pic>
    </p:spTree>
    <p:extLst>
      <p:ext uri="{BB962C8B-B14F-4D97-AF65-F5344CB8AC3E}">
        <p14:creationId xmlns:p14="http://schemas.microsoft.com/office/powerpoint/2010/main" val="126194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554EC-63B9-BFEA-714B-F96D506CE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E15CF-6601-6FFE-4254-5505A4376C85}"/>
              </a:ext>
            </a:extLst>
          </p:cNvPr>
          <p:cNvSpPr>
            <a:spLocks noGrp="1"/>
          </p:cNvSpPr>
          <p:nvPr>
            <p:ph type="title"/>
          </p:nvPr>
        </p:nvSpPr>
        <p:spPr>
          <a:xfrm>
            <a:off x="646111" y="452718"/>
            <a:ext cx="9404723" cy="807122"/>
          </a:xfrm>
        </p:spPr>
        <p:txBody>
          <a:bodyPr/>
          <a:lstStyle/>
          <a:p>
            <a:pPr algn="ctr"/>
            <a:r>
              <a:rPr lang="en-US" sz="3600" b="1" i="0" dirty="0">
                <a:solidFill>
                  <a:schemeClr val="tx1"/>
                </a:solidFill>
                <a:effectLst/>
                <a:latin typeface="Cambria" panose="02040503050406030204" pitchFamily="18" charset="0"/>
                <a:ea typeface="Cambria" panose="02040503050406030204" pitchFamily="18" charset="0"/>
              </a:rPr>
              <a:t>Types of Hypervisors</a:t>
            </a:r>
            <a:endParaRPr lang="en-US"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0CC03BF0-6A46-9F29-14B8-440AD4DBD421}"/>
              </a:ext>
            </a:extLst>
          </p:cNvPr>
          <p:cNvSpPr>
            <a:spLocks noGrp="1"/>
          </p:cNvSpPr>
          <p:nvPr>
            <p:ph idx="1"/>
          </p:nvPr>
        </p:nvSpPr>
        <p:spPr>
          <a:xfrm>
            <a:off x="862642" y="1286943"/>
            <a:ext cx="9790981" cy="5118339"/>
          </a:xfrm>
        </p:spPr>
        <p:txBody>
          <a:bodyPr>
            <a:normAutofit/>
          </a:bodyPr>
          <a:lstStyle/>
          <a:p>
            <a:pPr>
              <a:lnSpc>
                <a:spcPct val="110000"/>
              </a:lnSpc>
              <a:spcAft>
                <a:spcPts val="1000"/>
              </a:spcAft>
            </a:pPr>
            <a:r>
              <a:rPr lang="en-US" b="1" i="0" dirty="0">
                <a:effectLst/>
                <a:latin typeface="Cambria" panose="02040503050406030204" pitchFamily="18" charset="0"/>
                <a:ea typeface="Cambria" panose="02040503050406030204" pitchFamily="18" charset="0"/>
              </a:rPr>
              <a:t>TYPE-1 Hypervisor:</a:t>
            </a:r>
            <a:r>
              <a:rPr lang="en-US" b="0" i="0" dirty="0">
                <a:effectLst/>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r>
              <a:rPr lang="en-US" b="0" i="0" dirty="0">
                <a:effectLst/>
                <a:latin typeface="Cambria" panose="02040503050406030204" pitchFamily="18" charset="0"/>
                <a:ea typeface="Cambria" panose="02040503050406030204" pitchFamily="18" charset="0"/>
              </a:rPr>
              <a:t>The hypervisor runs directly on the underlying host system. It is also known as a “Native Hypervisor” or “Bare metal hypervisor”. It does not require any base server operating system. It has direct access to hardware resources.</a:t>
            </a:r>
            <a:endParaRPr lang="en-US"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2674467-C936-2572-9345-93B570463EB8}"/>
              </a:ext>
            </a:extLst>
          </p:cNvPr>
          <p:cNvPicPr>
            <a:picLocks noChangeAspect="1"/>
          </p:cNvPicPr>
          <p:nvPr/>
        </p:nvPicPr>
        <p:blipFill>
          <a:blip r:embed="rId2"/>
          <a:stretch>
            <a:fillRect/>
          </a:stretch>
        </p:blipFill>
        <p:spPr>
          <a:xfrm>
            <a:off x="1829612" y="2871516"/>
            <a:ext cx="8221222" cy="2495898"/>
          </a:xfrm>
          <a:prstGeom prst="rect">
            <a:avLst/>
          </a:prstGeom>
        </p:spPr>
      </p:pic>
    </p:spTree>
    <p:extLst>
      <p:ext uri="{BB962C8B-B14F-4D97-AF65-F5344CB8AC3E}">
        <p14:creationId xmlns:p14="http://schemas.microsoft.com/office/powerpoint/2010/main" val="231066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A0A55-85DD-EDB0-B86C-D3D069AC53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0F0D5-3B16-A41F-9AB2-96718D3B712C}"/>
              </a:ext>
            </a:extLst>
          </p:cNvPr>
          <p:cNvSpPr>
            <a:spLocks noGrp="1"/>
          </p:cNvSpPr>
          <p:nvPr>
            <p:ph idx="1"/>
          </p:nvPr>
        </p:nvSpPr>
        <p:spPr>
          <a:xfrm>
            <a:off x="639704" y="438539"/>
            <a:ext cx="9763929" cy="5701003"/>
          </a:xfrm>
        </p:spPr>
        <p:txBody>
          <a:bodyPr>
            <a:normAutofit/>
          </a:bodyPr>
          <a:lstStyle/>
          <a:p>
            <a:pPr>
              <a:spcAft>
                <a:spcPts val="1000"/>
              </a:spcAft>
            </a:pPr>
            <a:r>
              <a:rPr lang="en-US" b="1" i="0" dirty="0">
                <a:effectLst/>
                <a:latin typeface="Cambria" panose="02040503050406030204" pitchFamily="18" charset="0"/>
                <a:ea typeface="Cambria" panose="02040503050406030204" pitchFamily="18" charset="0"/>
              </a:rPr>
              <a:t>TYPE-2 Hypervisor:</a:t>
            </a:r>
            <a:r>
              <a:rPr lang="en-US" b="0" i="0" dirty="0">
                <a:effectLst/>
                <a:latin typeface="Cambria" panose="02040503050406030204" pitchFamily="18" charset="0"/>
                <a:ea typeface="Cambria" panose="02040503050406030204" pitchFamily="18" charset="0"/>
              </a:rPr>
              <a:t> </a:t>
            </a:r>
            <a:br>
              <a:rPr lang="en-US" dirty="0">
                <a:latin typeface="Cambria" panose="02040503050406030204" pitchFamily="18" charset="0"/>
                <a:ea typeface="Cambria" panose="02040503050406030204" pitchFamily="18" charset="0"/>
              </a:rPr>
            </a:br>
            <a:r>
              <a:rPr lang="en-US" b="0" i="0" dirty="0">
                <a:effectLst/>
                <a:latin typeface="Cambria" panose="02040503050406030204" pitchFamily="18" charset="0"/>
                <a:ea typeface="Cambria" panose="02040503050406030204" pitchFamily="18" charset="0"/>
              </a:rPr>
              <a:t>A Host operating system runs on the underlying host system. It is also known as ‘Hosted Hypervisor”. Such kind of hypervisors doesn’t run directly over the underlying hardware rather they run as an application in a Host system(physical machine). Basically, the software is installed on an operating system. Hypervisor asks the operating system to make hardware calls.</a:t>
            </a:r>
            <a:endParaRPr lang="en-IN" dirty="0">
              <a:latin typeface="Cambria" panose="02040503050406030204" pitchFamily="18" charset="0"/>
              <a:ea typeface="Cambria" panose="02040503050406030204" pitchFamily="18" charset="0"/>
            </a:endParaRPr>
          </a:p>
          <a:p>
            <a:pPr marL="0" indent="0">
              <a:spcAft>
                <a:spcPts val="1000"/>
              </a:spcAft>
              <a:buNone/>
            </a:pPr>
            <a:endParaRPr lang="en-IN" dirty="0">
              <a:latin typeface="Cambria" panose="02040503050406030204" pitchFamily="18" charset="0"/>
              <a:ea typeface="Cambria" panose="02040503050406030204" pitchFamily="18" charset="0"/>
            </a:endParaRPr>
          </a:p>
          <a:p>
            <a:pPr marL="0" indent="0">
              <a:spcAft>
                <a:spcPts val="1000"/>
              </a:spcAft>
              <a:buNone/>
            </a:pPr>
            <a:endParaRPr lang="en-IN" dirty="0">
              <a:latin typeface="Cambria" panose="02040503050406030204" pitchFamily="18" charset="0"/>
              <a:ea typeface="Cambria" panose="02040503050406030204" pitchFamily="18" charset="0"/>
            </a:endParaRPr>
          </a:p>
          <a:p>
            <a:pPr marL="0" indent="0">
              <a:spcAft>
                <a:spcPts val="1000"/>
              </a:spcAft>
              <a:buNone/>
            </a:pPr>
            <a:endParaRPr lang="en-IN" dirty="0">
              <a:latin typeface="Cambria" panose="02040503050406030204" pitchFamily="18" charset="0"/>
              <a:ea typeface="Cambria" panose="02040503050406030204" pitchFamily="18" charset="0"/>
            </a:endParaRPr>
          </a:p>
          <a:p>
            <a:pPr marL="0" indent="0">
              <a:spcAft>
                <a:spcPts val="1000"/>
              </a:spcAft>
              <a:buNone/>
            </a:pPr>
            <a:endParaRPr lang="en-US" dirty="0">
              <a:latin typeface="Cambria" panose="02040503050406030204" pitchFamily="18" charset="0"/>
              <a:ea typeface="Cambria" panose="02040503050406030204" pitchFamily="18" charset="0"/>
            </a:endParaRPr>
          </a:p>
          <a:p>
            <a:pPr marL="0" indent="0">
              <a:lnSpc>
                <a:spcPct val="110000"/>
              </a:lnSpc>
              <a:spcAft>
                <a:spcPts val="1000"/>
              </a:spcAft>
              <a:buNone/>
            </a:pPr>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4AADAED9-AB9A-83BE-1B1E-BF840E2C0327}"/>
              </a:ext>
            </a:extLst>
          </p:cNvPr>
          <p:cNvPicPr>
            <a:picLocks noChangeAspect="1"/>
          </p:cNvPicPr>
          <p:nvPr/>
        </p:nvPicPr>
        <p:blipFill>
          <a:blip r:embed="rId2"/>
          <a:stretch>
            <a:fillRect/>
          </a:stretch>
        </p:blipFill>
        <p:spPr>
          <a:xfrm>
            <a:off x="1788367" y="2692081"/>
            <a:ext cx="8240275" cy="2705478"/>
          </a:xfrm>
          <a:prstGeom prst="rect">
            <a:avLst/>
          </a:prstGeom>
        </p:spPr>
      </p:pic>
    </p:spTree>
    <p:extLst>
      <p:ext uri="{BB962C8B-B14F-4D97-AF65-F5344CB8AC3E}">
        <p14:creationId xmlns:p14="http://schemas.microsoft.com/office/powerpoint/2010/main" val="1822531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2AA87-4B4C-A478-FFAD-F649A210B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0E9C8-9964-E2E8-B423-7180180B9BF0}"/>
              </a:ext>
            </a:extLst>
          </p:cNvPr>
          <p:cNvSpPr>
            <a:spLocks noGrp="1"/>
          </p:cNvSpPr>
          <p:nvPr>
            <p:ph type="title"/>
          </p:nvPr>
        </p:nvSpPr>
        <p:spPr>
          <a:xfrm>
            <a:off x="646111" y="317242"/>
            <a:ext cx="10615938" cy="587828"/>
          </a:xfrm>
        </p:spPr>
        <p:txBody>
          <a:bodyPr/>
          <a:lstStyle/>
          <a:p>
            <a:pPr algn="ctr"/>
            <a:r>
              <a:rPr lang="en-US" dirty="0">
                <a:latin typeface="Cambria" panose="02040503050406030204" pitchFamily="18" charset="0"/>
                <a:ea typeface="Cambria" panose="02040503050406030204" pitchFamily="18" charset="0"/>
              </a:rPr>
              <a:t>6. Virtual Machine Imaging</a:t>
            </a:r>
            <a:br>
              <a:rPr lang="en-US" sz="3600" dirty="0">
                <a:latin typeface="Cambria" panose="02040503050406030204" pitchFamily="18" charset="0"/>
                <a:ea typeface="Cambria" panose="02040503050406030204" pitchFamily="18" charset="0"/>
              </a:rPr>
            </a:br>
            <a:endParaRPr lang="en-US"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4534F3E-80EB-079B-69E0-1B6E1CC88940}"/>
              </a:ext>
            </a:extLst>
          </p:cNvPr>
          <p:cNvSpPr>
            <a:spLocks noGrp="1"/>
          </p:cNvSpPr>
          <p:nvPr>
            <p:ph idx="1"/>
          </p:nvPr>
        </p:nvSpPr>
        <p:spPr>
          <a:xfrm>
            <a:off x="778667" y="1164460"/>
            <a:ext cx="10912591" cy="5600233"/>
          </a:xfrm>
        </p:spPr>
        <p:txBody>
          <a:bodyPr>
            <a:normAutofit/>
          </a:bodyPr>
          <a:lstStyle/>
          <a:p>
            <a:pPr algn="just">
              <a:spcAft>
                <a:spcPts val="1000"/>
              </a:spcAft>
            </a:pPr>
            <a:r>
              <a:rPr lang="en-US" b="1" dirty="0">
                <a:latin typeface="Cambria" panose="02040503050406030204" pitchFamily="18" charset="0"/>
                <a:ea typeface="Cambria" panose="02040503050406030204" pitchFamily="18" charset="0"/>
              </a:rPr>
              <a:t>Virtual Machine Imaging</a:t>
            </a:r>
            <a:r>
              <a:rPr lang="en-US" dirty="0">
                <a:latin typeface="Cambria" panose="02040503050406030204" pitchFamily="18" charset="0"/>
                <a:ea typeface="Cambria" panose="02040503050406030204" pitchFamily="18" charset="0"/>
              </a:rPr>
              <a:t> refers to the process of creating a standardized, reusable image of a virtual machine (VM) that includes the operating system, applications, configurations, and data.</a:t>
            </a:r>
          </a:p>
          <a:p>
            <a:r>
              <a:rPr lang="en-US" sz="2200" b="1" dirty="0">
                <a:latin typeface="Cambria" panose="02040503050406030204" pitchFamily="18" charset="0"/>
                <a:ea typeface="Cambria" panose="02040503050406030204" pitchFamily="18" charset="0"/>
              </a:rPr>
              <a:t>Key Features of Virtual Machine Imaging</a:t>
            </a:r>
          </a:p>
          <a:p>
            <a:pPr>
              <a:buFont typeface="+mj-lt"/>
              <a:buAutoNum type="arabicPeriod"/>
            </a:pPr>
            <a:r>
              <a:rPr lang="en-US" sz="2200" u="sng" dirty="0">
                <a:latin typeface="Cambria" panose="02040503050406030204" pitchFamily="18" charset="0"/>
                <a:ea typeface="Cambria" panose="02040503050406030204" pitchFamily="18" charset="0"/>
              </a:rPr>
              <a:t>Template Creation</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 VM image serves as a blueprint for deploying multiple VMs with the same setup.</a:t>
            </a:r>
          </a:p>
          <a:p>
            <a:pPr>
              <a:buFont typeface="+mj-lt"/>
              <a:buAutoNum type="arabicPeriod"/>
            </a:pPr>
            <a:r>
              <a:rPr lang="en-US" sz="2200" u="sng" dirty="0">
                <a:latin typeface="Cambria" panose="02040503050406030204" pitchFamily="18" charset="0"/>
                <a:ea typeface="Cambria" panose="02040503050406030204" pitchFamily="18" charset="0"/>
              </a:rPr>
              <a:t>Standardization</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Ensures uniformity across all virtual machines in terms of operating system, configurations, and installed software.</a:t>
            </a:r>
          </a:p>
          <a:p>
            <a:pPr>
              <a:buFont typeface="+mj-lt"/>
              <a:buAutoNum type="arabicPeriod"/>
            </a:pPr>
            <a:r>
              <a:rPr lang="en-US" sz="2200" u="sng" dirty="0">
                <a:latin typeface="Cambria" panose="02040503050406030204" pitchFamily="18" charset="0"/>
                <a:ea typeface="Cambria" panose="02040503050406030204" pitchFamily="18" charset="0"/>
              </a:rPr>
              <a:t>Rapid Deployment</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Images allow for quick provisioning of new VMs, saving time and reducing errors during setup.</a:t>
            </a:r>
          </a:p>
          <a:p>
            <a:pPr>
              <a:buFont typeface="+mj-lt"/>
              <a:buAutoNum type="arabicPeriod"/>
            </a:pPr>
            <a:r>
              <a:rPr lang="en-US" sz="2200" u="sng" dirty="0">
                <a:latin typeface="Cambria" panose="02040503050406030204" pitchFamily="18" charset="0"/>
                <a:ea typeface="Cambria" panose="02040503050406030204" pitchFamily="18" charset="0"/>
              </a:rPr>
              <a:t>Portability</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VM images can be transferred and deployed across various cloud platforms or on-premises environments.</a:t>
            </a:r>
          </a:p>
          <a:p>
            <a:pPr>
              <a:buFont typeface="+mj-lt"/>
              <a:buAutoNum type="arabicPeriod"/>
            </a:pPr>
            <a:r>
              <a:rPr lang="en-US" sz="2200" u="sng" dirty="0">
                <a:latin typeface="Cambria" panose="02040503050406030204" pitchFamily="18" charset="0"/>
                <a:ea typeface="Cambria" panose="02040503050406030204" pitchFamily="18" charset="0"/>
              </a:rPr>
              <a:t>Backup and Recovery</a:t>
            </a:r>
            <a:r>
              <a:rPr lang="en-US" sz="2200" b="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Images can be used as backups, enabling restoration of VMs to a specific state.</a:t>
            </a: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US" sz="1800" dirty="0">
              <a:latin typeface="Cambria" panose="02040503050406030204" pitchFamily="18" charset="0"/>
              <a:ea typeface="Cambria" panose="02040503050406030204" pitchFamily="18" charset="0"/>
            </a:endParaRPr>
          </a:p>
          <a:p>
            <a:pPr marL="0" indent="0">
              <a:lnSpc>
                <a:spcPct val="110000"/>
              </a:lnSpc>
              <a:spcAft>
                <a:spcPts val="1000"/>
              </a:spcAf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9598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D6E38-B982-F8A5-FC26-5D80D118D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5B8D0-2E4C-F912-C514-E3A8D0C4541F}"/>
              </a:ext>
            </a:extLst>
          </p:cNvPr>
          <p:cNvSpPr>
            <a:spLocks noGrp="1"/>
          </p:cNvSpPr>
          <p:nvPr>
            <p:ph type="title"/>
          </p:nvPr>
        </p:nvSpPr>
        <p:spPr>
          <a:xfrm>
            <a:off x="646111" y="317242"/>
            <a:ext cx="10615938" cy="587828"/>
          </a:xfrm>
        </p:spPr>
        <p:txBody>
          <a:bodyPr/>
          <a:lstStyle/>
          <a:p>
            <a:pPr algn="ctr"/>
            <a:r>
              <a:rPr lang="en-US" dirty="0">
                <a:latin typeface="Cambria" panose="02040503050406030204" pitchFamily="18" charset="0"/>
                <a:ea typeface="Cambria" panose="02040503050406030204" pitchFamily="18" charset="0"/>
              </a:rPr>
              <a:t>7. Porting Applications</a:t>
            </a:r>
            <a:br>
              <a:rPr lang="en-US" sz="3600" dirty="0">
                <a:latin typeface="Cambria" panose="02040503050406030204" pitchFamily="18" charset="0"/>
                <a:ea typeface="Cambria" panose="02040503050406030204" pitchFamily="18" charset="0"/>
              </a:rPr>
            </a:br>
            <a:endParaRPr lang="en-US"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949A3A9-132F-BE6A-83DF-1DBEB973DFC3}"/>
              </a:ext>
            </a:extLst>
          </p:cNvPr>
          <p:cNvSpPr>
            <a:spLocks noGrp="1"/>
          </p:cNvSpPr>
          <p:nvPr>
            <p:ph idx="1"/>
          </p:nvPr>
        </p:nvSpPr>
        <p:spPr>
          <a:xfrm>
            <a:off x="834650" y="1082352"/>
            <a:ext cx="10912591" cy="5701003"/>
          </a:xfrm>
        </p:spPr>
        <p:txBody>
          <a:bodyPr>
            <a:normAutofit/>
          </a:bodyPr>
          <a:lstStyle/>
          <a:p>
            <a:pPr>
              <a:spcAft>
                <a:spcPts val="1000"/>
              </a:spcAft>
            </a:pPr>
            <a:r>
              <a:rPr lang="en-US" dirty="0">
                <a:latin typeface="Cambria" panose="02040503050406030204" pitchFamily="18" charset="0"/>
                <a:ea typeface="Cambria" panose="02040503050406030204" pitchFamily="18" charset="0"/>
              </a:rPr>
              <a:t>Application portability in cloud computing provides flexibility to move to different platforms or different cloud service vendors, but technology and provider restrictions persist. </a:t>
            </a:r>
          </a:p>
          <a:p>
            <a:pPr>
              <a:spcAft>
                <a:spcPts val="1000"/>
              </a:spcAft>
            </a:pPr>
            <a:r>
              <a:rPr lang="en-US" dirty="0">
                <a:latin typeface="Cambria" panose="02040503050406030204" pitchFamily="18" charset="0"/>
                <a:ea typeface="Cambria" panose="02040503050406030204" pitchFamily="18" charset="0"/>
              </a:rPr>
              <a:t>When the term of application portability comes up, the benefits of corporates and cloud computing vendors crashes. </a:t>
            </a:r>
          </a:p>
          <a:p>
            <a:pPr>
              <a:spcAft>
                <a:spcPts val="1000"/>
              </a:spcAft>
            </a:pPr>
            <a:r>
              <a:rPr lang="en-US" dirty="0">
                <a:latin typeface="Cambria" panose="02040503050406030204" pitchFamily="18" charset="0"/>
                <a:ea typeface="Cambria" panose="02040503050406030204" pitchFamily="18" charset="0"/>
              </a:rPr>
              <a:t>Portable applications are very beneficial in migration of infrastructure, platform, and services from one cloud service provide to any other service providers.</a:t>
            </a:r>
          </a:p>
          <a:p>
            <a:pPr>
              <a:spcAft>
                <a:spcPts val="1000"/>
              </a:spcAft>
            </a:pPr>
            <a:r>
              <a:rPr lang="en-US" dirty="0">
                <a:latin typeface="Cambria" panose="02040503050406030204" pitchFamily="18" charset="0"/>
                <a:ea typeface="Cambria" panose="02040503050406030204" pitchFamily="18" charset="0"/>
              </a:rPr>
              <a:t>Steps to Port Applications: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Analyze application dependencies.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Optimize for the target environment.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tools like Docker for portability. </a:t>
            </a:r>
          </a:p>
          <a:p>
            <a:pPr marL="0" indent="0">
              <a:spcAft>
                <a:spcPts val="1000"/>
              </a:spcAft>
              <a:buNone/>
            </a:pPr>
            <a:endParaRPr lang="en-IN" dirty="0">
              <a:latin typeface="Cambria" panose="02040503050406030204" pitchFamily="18" charset="0"/>
              <a:ea typeface="Cambria" panose="02040503050406030204" pitchFamily="18" charset="0"/>
            </a:endParaRPr>
          </a:p>
          <a:p>
            <a:pPr>
              <a:spcAft>
                <a:spcPts val="1000"/>
              </a:spcAft>
            </a:pPr>
            <a:endParaRPr lang="en-IN"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US" sz="1800" dirty="0">
              <a:latin typeface="Cambria" panose="02040503050406030204" pitchFamily="18" charset="0"/>
              <a:ea typeface="Cambria" panose="02040503050406030204" pitchFamily="18" charset="0"/>
            </a:endParaRPr>
          </a:p>
          <a:p>
            <a:pPr marL="0" indent="0">
              <a:lnSpc>
                <a:spcPct val="110000"/>
              </a:lnSpc>
              <a:spcAft>
                <a:spcPts val="1000"/>
              </a:spcAf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5332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ABA63-948D-028E-9D80-05A509F94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298A4-9D94-77E5-FFF9-C42025BC4913}"/>
              </a:ext>
            </a:extLst>
          </p:cNvPr>
          <p:cNvSpPr>
            <a:spLocks noGrp="1"/>
          </p:cNvSpPr>
          <p:nvPr>
            <p:ph type="title"/>
          </p:nvPr>
        </p:nvSpPr>
        <p:spPr>
          <a:xfrm>
            <a:off x="646111" y="317242"/>
            <a:ext cx="10615938" cy="587828"/>
          </a:xfrm>
        </p:spPr>
        <p:txBody>
          <a:bodyPr/>
          <a:lstStyle/>
          <a:p>
            <a:pPr algn="ctr"/>
            <a:r>
              <a:rPr lang="en-US" dirty="0">
                <a:latin typeface="Cambria" panose="02040503050406030204" pitchFamily="18" charset="0"/>
                <a:ea typeface="Cambria" panose="02040503050406030204" pitchFamily="18" charset="0"/>
              </a:rPr>
              <a:t>8. Capacity planning </a:t>
            </a:r>
            <a:br>
              <a:rPr lang="en-US" sz="3600" dirty="0">
                <a:latin typeface="Cambria" panose="02040503050406030204" pitchFamily="18" charset="0"/>
                <a:ea typeface="Cambria" panose="02040503050406030204" pitchFamily="18" charset="0"/>
              </a:rPr>
            </a:br>
            <a:endParaRPr lang="en-US"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9B51C14-EA8B-E4C6-CEC8-73EBBA0C6457}"/>
              </a:ext>
            </a:extLst>
          </p:cNvPr>
          <p:cNvSpPr>
            <a:spLocks noGrp="1"/>
          </p:cNvSpPr>
          <p:nvPr>
            <p:ph idx="1"/>
          </p:nvPr>
        </p:nvSpPr>
        <p:spPr>
          <a:xfrm>
            <a:off x="834650" y="1082352"/>
            <a:ext cx="10912591" cy="5701003"/>
          </a:xfrm>
        </p:spPr>
        <p:txBody>
          <a:bodyPr>
            <a:normAutofit/>
          </a:bodyPr>
          <a:lstStyle/>
          <a:p>
            <a:pPr>
              <a:spcAft>
                <a:spcPts val="1000"/>
              </a:spcAft>
            </a:pPr>
            <a:r>
              <a:rPr lang="en-US" dirty="0">
                <a:latin typeface="Cambria" panose="02040503050406030204" pitchFamily="18" charset="0"/>
                <a:ea typeface="Cambria" panose="02040503050406030204" pitchFamily="18" charset="0"/>
              </a:rPr>
              <a:t>Capacity planning in cloud computing refers to the process of determining the optimal resource requirements (e.g., compute, storage, network) to ensure that cloud applications and services meet performance demands efficiently, even during peak loads, without over-provisioning.</a:t>
            </a:r>
          </a:p>
          <a:p>
            <a:r>
              <a:rPr lang="en-US" b="1" dirty="0">
                <a:latin typeface="Cambria" panose="02040503050406030204" pitchFamily="18" charset="0"/>
                <a:ea typeface="Cambria" panose="02040503050406030204" pitchFamily="18" charset="0"/>
              </a:rPr>
              <a:t>Key Objectives</a:t>
            </a:r>
          </a:p>
          <a:p>
            <a:pPr>
              <a:buFont typeface="+mj-lt"/>
              <a:buAutoNum type="arabicPeriod"/>
            </a:pPr>
            <a:r>
              <a:rPr lang="en-US" b="1" dirty="0">
                <a:latin typeface="Cambria" panose="02040503050406030204" pitchFamily="18" charset="0"/>
                <a:ea typeface="Cambria" panose="02040503050406030204" pitchFamily="18" charset="0"/>
              </a:rPr>
              <a:t>Optimize Costs:</a:t>
            </a:r>
            <a:r>
              <a:rPr lang="en-US" sz="18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Prevent over-provisioning of resources (waste) or under-provisioning (performance bottlenecks).</a:t>
            </a:r>
          </a:p>
          <a:p>
            <a:pPr>
              <a:buFont typeface="+mj-lt"/>
              <a:buAutoNum type="arabicPeriod"/>
            </a:pPr>
            <a:r>
              <a:rPr lang="en-US" b="1" dirty="0">
                <a:latin typeface="Cambria" panose="02040503050406030204" pitchFamily="18" charset="0"/>
                <a:ea typeface="Cambria" panose="02040503050406030204" pitchFamily="18" charset="0"/>
              </a:rPr>
              <a:t>Ensure Scalability:</a:t>
            </a:r>
            <a:r>
              <a:rPr lang="en-US" sz="18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Plan for future growth by predicting resource demands.</a:t>
            </a:r>
          </a:p>
          <a:p>
            <a:pPr>
              <a:buFont typeface="+mj-lt"/>
              <a:buAutoNum type="arabicPeriod"/>
            </a:pPr>
            <a:r>
              <a:rPr lang="en-US" b="1" dirty="0">
                <a:latin typeface="Cambria" panose="02040503050406030204" pitchFamily="18" charset="0"/>
                <a:ea typeface="Cambria" panose="02040503050406030204" pitchFamily="18" charset="0"/>
              </a:rPr>
              <a:t>Maintain Performance:</a:t>
            </a:r>
            <a:r>
              <a:rPr lang="en-US" sz="18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Avoid degradation in user experience by provisioning adequate resources during peak times.</a:t>
            </a:r>
          </a:p>
          <a:p>
            <a:pPr>
              <a:buFont typeface="+mj-lt"/>
              <a:buAutoNum type="arabicPeriod"/>
            </a:pPr>
            <a:r>
              <a:rPr lang="en-US" b="1" dirty="0">
                <a:latin typeface="Cambria" panose="02040503050406030204" pitchFamily="18" charset="0"/>
                <a:ea typeface="Cambria" panose="02040503050406030204" pitchFamily="18" charset="0"/>
              </a:rPr>
              <a:t>Support Business Goals:</a:t>
            </a:r>
            <a:r>
              <a:rPr lang="en-US" sz="18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Align cloud infrastructure with the organization’s operational and strategic objectives.</a:t>
            </a:r>
          </a:p>
          <a:p>
            <a:pPr>
              <a:spcAft>
                <a:spcPts val="1000"/>
              </a:spcAft>
            </a:pPr>
            <a:endParaRPr lang="en-IN" dirty="0">
              <a:latin typeface="Cambria" panose="02040503050406030204" pitchFamily="18" charset="0"/>
              <a:ea typeface="Cambria" panose="02040503050406030204" pitchFamily="18" charset="0"/>
            </a:endParaRPr>
          </a:p>
          <a:p>
            <a:pPr>
              <a:spcAft>
                <a:spcPts val="1000"/>
              </a:spcAft>
            </a:pPr>
            <a:endParaRPr lang="en-IN"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US" sz="1800" dirty="0">
              <a:latin typeface="Cambria" panose="02040503050406030204" pitchFamily="18" charset="0"/>
              <a:ea typeface="Cambria" panose="02040503050406030204" pitchFamily="18" charset="0"/>
            </a:endParaRPr>
          </a:p>
          <a:p>
            <a:pPr marL="0" indent="0">
              <a:lnSpc>
                <a:spcPct val="110000"/>
              </a:lnSpc>
              <a:spcAft>
                <a:spcPts val="1000"/>
              </a:spcAf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228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tx1"/>
                </a:solidFill>
                <a:latin typeface="Times New Roman" panose="02020603050405020304" pitchFamily="18" charset="0"/>
                <a:cs typeface="Times New Roman" panose="02020603050405020304" pitchFamily="18" charset="0"/>
              </a:rPr>
              <a:t>Course Outcomes</a:t>
            </a:r>
            <a:endParaRPr lang="en-IN" dirty="0"/>
          </a:p>
        </p:txBody>
      </p:sp>
      <p:sp>
        <p:nvSpPr>
          <p:cNvPr id="3" name="Content Placeholder 2"/>
          <p:cNvSpPr>
            <a:spLocks noGrp="1"/>
          </p:cNvSpPr>
          <p:nvPr>
            <p:ph idx="1"/>
          </p:nvPr>
        </p:nvSpPr>
        <p:spPr>
          <a:xfrm>
            <a:off x="1103312" y="1397726"/>
            <a:ext cx="9158288" cy="4850674"/>
          </a:xfrm>
        </p:spPr>
        <p:txBody>
          <a:bodyPr>
            <a:normAutofit/>
          </a:bodyPr>
          <a:lstStyle/>
          <a:p>
            <a:pPr marL="0" indent="0" algn="just">
              <a:lnSpc>
                <a:spcPct val="120000"/>
              </a:lnSpc>
              <a:buFont typeface="Wingdings" pitchFamily="2" charset="2"/>
              <a:buChar char="q"/>
            </a:pPr>
            <a:r>
              <a:rPr lang="en-US" sz="2400" dirty="0">
                <a:latin typeface="Cambria" panose="02040503050406030204" pitchFamily="18" charset="0"/>
                <a:ea typeface="Cambria" panose="02040503050406030204" pitchFamily="18" charset="0"/>
              </a:rPr>
              <a:t> Exhibit knowledge on basics of Cloud Computing</a:t>
            </a:r>
          </a:p>
          <a:p>
            <a:pPr marL="0" indent="0" algn="just">
              <a:lnSpc>
                <a:spcPct val="120000"/>
              </a:lnSpc>
              <a:buFont typeface="Wingdings" pitchFamily="2" charset="2"/>
              <a:buChar char="q"/>
            </a:pPr>
            <a:r>
              <a:rPr lang="en-US" sz="2400" dirty="0">
                <a:latin typeface="Cambria" panose="02040503050406030204" pitchFamily="18" charset="0"/>
                <a:ea typeface="Cambria" panose="02040503050406030204" pitchFamily="18" charset="0"/>
              </a:rPr>
              <a:t>Examine the concept of virtualization  and capacity planning.</a:t>
            </a:r>
          </a:p>
          <a:p>
            <a:pPr marL="0" indent="0" algn="just">
              <a:lnSpc>
                <a:spcPct val="120000"/>
              </a:lnSpc>
              <a:buNone/>
            </a:pPr>
            <a:endParaRPr lang="en-US" sz="2400" dirty="0">
              <a:latin typeface="Cambria" panose="02040503050406030204" pitchFamily="18" charset="0"/>
              <a:ea typeface="Cambria" panose="02040503050406030204" pitchFamily="18" charset="0"/>
            </a:endParaRPr>
          </a:p>
        </p:txBody>
      </p:sp>
      <p:sp>
        <p:nvSpPr>
          <p:cNvPr id="11" name="Rectangle 8">
            <a:extLst>
              <a:ext uri="{FF2B5EF4-FFF2-40B4-BE49-F238E27FC236}">
                <a16:creationId xmlns:a16="http://schemas.microsoft.com/office/drawing/2014/main" id="{A7B72F2D-EAD1-5596-A08B-C3A52002090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20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B6367-2E4D-5794-9717-98D3DAF5F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A56D1-2A69-0408-57A1-C8A5CA6C9FC1}"/>
              </a:ext>
            </a:extLst>
          </p:cNvPr>
          <p:cNvSpPr>
            <a:spLocks noGrp="1"/>
          </p:cNvSpPr>
          <p:nvPr>
            <p:ph type="title"/>
          </p:nvPr>
        </p:nvSpPr>
        <p:spPr>
          <a:xfrm>
            <a:off x="646111" y="317242"/>
            <a:ext cx="10615938" cy="587828"/>
          </a:xfrm>
        </p:spPr>
        <p:txBody>
          <a:bodyPr/>
          <a:lstStyle/>
          <a:p>
            <a:pPr algn="ctr"/>
            <a:r>
              <a:rPr lang="en-US" sz="3600" dirty="0">
                <a:latin typeface="Cambria" panose="02040503050406030204" pitchFamily="18" charset="0"/>
                <a:ea typeface="Cambria" panose="02040503050406030204" pitchFamily="18" charset="0"/>
              </a:rPr>
              <a:t>Steps in Capacity Planning</a:t>
            </a:r>
            <a:br>
              <a:rPr lang="en-US" b="1" dirty="0"/>
            </a:br>
            <a:br>
              <a:rPr lang="en-US" sz="3600" dirty="0">
                <a:latin typeface="Cambria" panose="02040503050406030204" pitchFamily="18" charset="0"/>
                <a:ea typeface="Cambria" panose="02040503050406030204" pitchFamily="18" charset="0"/>
              </a:rPr>
            </a:br>
            <a:endParaRPr lang="en-US" sz="36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498899F-1084-78FF-00B1-BB3E42ABB563}"/>
              </a:ext>
            </a:extLst>
          </p:cNvPr>
          <p:cNvSpPr>
            <a:spLocks noGrp="1"/>
          </p:cNvSpPr>
          <p:nvPr>
            <p:ph idx="1"/>
          </p:nvPr>
        </p:nvSpPr>
        <p:spPr>
          <a:xfrm>
            <a:off x="834650" y="1082352"/>
            <a:ext cx="10912591" cy="5701003"/>
          </a:xfrm>
        </p:spPr>
        <p:txBody>
          <a:bodyPr>
            <a:normAutofit/>
          </a:bodyPr>
          <a:lstStyle/>
          <a:p>
            <a:pPr>
              <a:buFont typeface="+mj-lt"/>
              <a:buAutoNum type="arabicPeriod"/>
            </a:pPr>
            <a:r>
              <a:rPr lang="en-US" b="1" dirty="0">
                <a:latin typeface="Cambria" panose="02040503050406030204" pitchFamily="18" charset="0"/>
                <a:ea typeface="Cambria" panose="02040503050406030204" pitchFamily="18" charset="0"/>
              </a:rPr>
              <a:t>Assess Current Resources:</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Evaluate existing cloud infrastructure usage and performance metrics.</a:t>
            </a:r>
          </a:p>
          <a:p>
            <a:pPr>
              <a:buFont typeface="+mj-lt"/>
              <a:buAutoNum type="arabicPeriod"/>
            </a:pPr>
            <a:r>
              <a:rPr lang="en-US" b="1" dirty="0">
                <a:latin typeface="Cambria" panose="02040503050406030204" pitchFamily="18" charset="0"/>
                <a:ea typeface="Cambria" panose="02040503050406030204" pitchFamily="18" charset="0"/>
              </a:rPr>
              <a:t>Define Resource Requirements:</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Set thresholds for acceptable performance under varying loads.</a:t>
            </a:r>
          </a:p>
          <a:p>
            <a:pPr>
              <a:buFont typeface="+mj-lt"/>
              <a:buAutoNum type="arabicPeriod"/>
            </a:pPr>
            <a:r>
              <a:rPr lang="en-US" b="1" dirty="0">
                <a:latin typeface="Cambria" panose="02040503050406030204" pitchFamily="18" charset="0"/>
                <a:ea typeface="Cambria" panose="02040503050406030204" pitchFamily="18" charset="0"/>
              </a:rPr>
              <a:t>Analyze Workloads:</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Categorize workloads based on their criticality and resource consumption patterns.</a:t>
            </a:r>
          </a:p>
          <a:p>
            <a:pPr>
              <a:buFont typeface="+mj-lt"/>
              <a:buAutoNum type="arabicPeriod"/>
            </a:pPr>
            <a:r>
              <a:rPr lang="en-US" b="1" dirty="0">
                <a:latin typeface="Cambria" panose="02040503050406030204" pitchFamily="18" charset="0"/>
                <a:ea typeface="Cambria" panose="02040503050406030204" pitchFamily="18" charset="0"/>
              </a:rPr>
              <a:t>Forecast Future Demand:</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Use predictive analytics to estimate resource requirements based on historical and expected growth.</a:t>
            </a:r>
          </a:p>
          <a:p>
            <a:pPr>
              <a:buFont typeface="+mj-lt"/>
              <a:buAutoNum type="arabicPeriod"/>
            </a:pPr>
            <a:r>
              <a:rPr lang="en-US" b="1" dirty="0">
                <a:latin typeface="Cambria" panose="02040503050406030204" pitchFamily="18" charset="0"/>
                <a:ea typeface="Cambria" panose="02040503050406030204" pitchFamily="18" charset="0"/>
              </a:rPr>
              <a:t>Implement Auto-Scaling:</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Use cloud features like auto-scaling to dynamically adjust resources based on demand.</a:t>
            </a:r>
          </a:p>
          <a:p>
            <a:pPr>
              <a:buFont typeface="+mj-lt"/>
              <a:buAutoNum type="arabicPeriod"/>
            </a:pPr>
            <a:r>
              <a:rPr lang="en-US" b="1" dirty="0">
                <a:latin typeface="Cambria" panose="02040503050406030204" pitchFamily="18" charset="0"/>
                <a:ea typeface="Cambria" panose="02040503050406030204" pitchFamily="18" charset="0"/>
              </a:rPr>
              <a:t>Continuous Monitoring and Adjustments:</a:t>
            </a:r>
            <a:endParaRPr lang="en-US"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Continuously track resource usage and adjust plans as needed.</a:t>
            </a:r>
          </a:p>
          <a:p>
            <a:pPr>
              <a:spcAft>
                <a:spcPts val="1000"/>
              </a:spcAft>
            </a:pPr>
            <a:endParaRPr lang="en-IN" dirty="0">
              <a:latin typeface="Cambria" panose="02040503050406030204" pitchFamily="18" charset="0"/>
              <a:ea typeface="Cambria" panose="02040503050406030204" pitchFamily="18" charset="0"/>
            </a:endParaRPr>
          </a:p>
          <a:p>
            <a:pPr>
              <a:spcAft>
                <a:spcPts val="1000"/>
              </a:spcAft>
            </a:pPr>
            <a:endParaRPr lang="en-IN"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IN" sz="1800" dirty="0">
              <a:latin typeface="Cambria" panose="02040503050406030204" pitchFamily="18" charset="0"/>
              <a:ea typeface="Cambria" panose="02040503050406030204" pitchFamily="18" charset="0"/>
            </a:endParaRPr>
          </a:p>
          <a:p>
            <a:pPr marL="0" indent="0">
              <a:spcAft>
                <a:spcPts val="1000"/>
              </a:spcAft>
              <a:buNone/>
            </a:pPr>
            <a:endParaRPr lang="en-US" sz="1800" dirty="0">
              <a:latin typeface="Cambria" panose="02040503050406030204" pitchFamily="18" charset="0"/>
              <a:ea typeface="Cambria" panose="02040503050406030204" pitchFamily="18" charset="0"/>
            </a:endParaRPr>
          </a:p>
          <a:p>
            <a:pPr marL="0" indent="0">
              <a:lnSpc>
                <a:spcPct val="110000"/>
              </a:lnSpc>
              <a:spcAft>
                <a:spcPts val="1000"/>
              </a:spcAft>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8612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102" y="2457009"/>
            <a:ext cx="9404723" cy="1400530"/>
          </a:xfrm>
        </p:spPr>
        <p:txBody>
          <a:bodyPr/>
          <a:lstStyle/>
          <a:p>
            <a:pPr algn="ctr"/>
            <a:r>
              <a:rPr lang="en-US" sz="8000" b="1"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63688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2837"/>
          </a:xfrm>
        </p:spPr>
        <p:txBody>
          <a:bodyPr/>
          <a:lstStyle/>
          <a:p>
            <a:pPr algn="ctr"/>
            <a:r>
              <a:rPr lang="en-US" sz="2800" b="1" dirty="0">
                <a:latin typeface="Cambria" panose="02040503050406030204" pitchFamily="18" charset="0"/>
                <a:ea typeface="Cambria" panose="02040503050406030204" pitchFamily="18" charset="0"/>
              </a:rPr>
              <a:t>UNIT-4 (Topics To Be Covered)</a:t>
            </a:r>
            <a:endParaRPr lang="en-IN" sz="28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1103312" y="1337094"/>
            <a:ext cx="8946541" cy="4911306"/>
          </a:xfrm>
        </p:spPr>
        <p:txBody>
          <a:bodyPr/>
          <a:lstStyle/>
          <a:p>
            <a:pPr marL="457200" indent="-457200">
              <a:buFont typeface="+mj-lt"/>
              <a:buAutoNum type="arabicPeriod"/>
            </a:pPr>
            <a:r>
              <a:rPr lang="en-US" dirty="0">
                <a:latin typeface="Cambria" panose="02040503050406030204" pitchFamily="18" charset="0"/>
                <a:ea typeface="Cambria" panose="02040503050406030204" pitchFamily="18" charset="0"/>
              </a:rPr>
              <a:t>Virtualization Technologies</a:t>
            </a:r>
          </a:p>
          <a:p>
            <a:pPr marL="457200" indent="-457200">
              <a:buFont typeface="+mj-lt"/>
              <a:buAutoNum type="arabicPeriod"/>
            </a:pPr>
            <a:r>
              <a:rPr lang="en-US" dirty="0">
                <a:latin typeface="Cambria" panose="02040503050406030204" pitchFamily="18" charset="0"/>
                <a:ea typeface="Cambria" panose="02040503050406030204" pitchFamily="18" charset="0"/>
              </a:rPr>
              <a:t>Abstraction versus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Load Balancing and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The Google Cloud</a:t>
            </a:r>
          </a:p>
          <a:p>
            <a:pPr marL="457200" indent="-457200">
              <a:buFont typeface="+mj-lt"/>
              <a:buAutoNum type="arabicPeriod"/>
            </a:pPr>
            <a:r>
              <a:rPr lang="en-US" dirty="0">
                <a:latin typeface="Cambria" panose="02040503050406030204" pitchFamily="18" charset="0"/>
                <a:ea typeface="Cambria" panose="02040503050406030204" pitchFamily="18" charset="0"/>
              </a:rPr>
              <a:t>Hypervisors</a:t>
            </a:r>
          </a:p>
          <a:p>
            <a:pPr marL="457200" indent="-457200">
              <a:buFont typeface="+mj-lt"/>
              <a:buAutoNum type="arabicPeriod"/>
            </a:pPr>
            <a:r>
              <a:rPr lang="en-US" dirty="0">
                <a:latin typeface="Cambria" panose="02040503050406030204" pitchFamily="18" charset="0"/>
                <a:ea typeface="Cambria" panose="02040503050406030204" pitchFamily="18" charset="0"/>
              </a:rPr>
              <a:t>Virtual Machine Imaging</a:t>
            </a:r>
          </a:p>
          <a:p>
            <a:pPr marL="457200" indent="-457200">
              <a:buFont typeface="+mj-lt"/>
              <a:buAutoNum type="arabicPeriod"/>
            </a:pPr>
            <a:r>
              <a:rPr lang="en-US" dirty="0">
                <a:latin typeface="Cambria" panose="02040503050406030204" pitchFamily="18" charset="0"/>
                <a:ea typeface="Cambria" panose="02040503050406030204" pitchFamily="18" charset="0"/>
              </a:rPr>
              <a:t>Porting Applications</a:t>
            </a:r>
          </a:p>
          <a:p>
            <a:pPr marL="457200" indent="-457200">
              <a:buFont typeface="+mj-lt"/>
              <a:buAutoNum type="arabicPeriod"/>
            </a:pPr>
            <a:r>
              <a:rPr lang="en-US" dirty="0">
                <a:latin typeface="Cambria" panose="02040503050406030204" pitchFamily="18" charset="0"/>
                <a:ea typeface="Cambria" panose="02040503050406030204" pitchFamily="18" charset="0"/>
              </a:rPr>
              <a:t>Capacity Planning </a:t>
            </a:r>
          </a:p>
        </p:txBody>
      </p:sp>
    </p:spTree>
    <p:extLst>
      <p:ext uri="{BB962C8B-B14F-4D97-AF65-F5344CB8AC3E}">
        <p14:creationId xmlns:p14="http://schemas.microsoft.com/office/powerpoint/2010/main" val="114000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543" y="452719"/>
            <a:ext cx="9024291" cy="798112"/>
          </a:xfrm>
        </p:spPr>
        <p:txBody>
          <a:bodyPr/>
          <a:lstStyle/>
          <a:p>
            <a:pPr algn="ctr"/>
            <a:r>
              <a:rPr lang="en-IN" sz="3600" dirty="0">
                <a:latin typeface="Cambria" panose="02040503050406030204" pitchFamily="18" charset="0"/>
                <a:ea typeface="Cambria" panose="02040503050406030204" pitchFamily="18" charset="0"/>
              </a:rPr>
              <a:t>1.</a:t>
            </a:r>
            <a:r>
              <a:rPr lang="en-US" dirty="0">
                <a:latin typeface="Cambria" panose="02040503050406030204" pitchFamily="18" charset="0"/>
                <a:ea typeface="Cambria" panose="02040503050406030204" pitchFamily="18" charset="0"/>
              </a:rPr>
              <a:t> Virtualization Technologies</a:t>
            </a:r>
            <a:br>
              <a:rPr lang="en-US" dirty="0">
                <a:latin typeface="Cambria" panose="02040503050406030204" pitchFamily="18" charset="0"/>
                <a:ea typeface="Cambria" panose="02040503050406030204" pitchFamily="18" charset="0"/>
              </a:rPr>
            </a:br>
            <a:br>
              <a:rPr lang="en-US" dirty="0">
                <a:latin typeface="Cambria" panose="02040503050406030204" pitchFamily="18" charset="0"/>
                <a:ea typeface="Cambria" panose="02040503050406030204" pitchFamily="18" charset="0"/>
              </a:rPr>
            </a:br>
            <a:br>
              <a:rPr lang="en-IN" dirty="0">
                <a:latin typeface="Cambria" panose="02040503050406030204" pitchFamily="18" charset="0"/>
                <a:ea typeface="Cambria" panose="02040503050406030204" pitchFamily="18" charset="0"/>
              </a:rPr>
            </a:br>
            <a:endParaRPr lang="en-IN" dirty="0"/>
          </a:p>
        </p:txBody>
      </p:sp>
      <p:sp>
        <p:nvSpPr>
          <p:cNvPr id="3" name="Content Placeholder 2"/>
          <p:cNvSpPr>
            <a:spLocks noGrp="1"/>
          </p:cNvSpPr>
          <p:nvPr>
            <p:ph idx="1"/>
          </p:nvPr>
        </p:nvSpPr>
        <p:spPr>
          <a:xfrm>
            <a:off x="1103312" y="1324947"/>
            <a:ext cx="8946541" cy="4923452"/>
          </a:xfrm>
        </p:spPr>
        <p:txBody>
          <a:bodyPr>
            <a:noAutofit/>
          </a:bodyPr>
          <a:lstStyle/>
          <a:p>
            <a:r>
              <a:rPr lang="en-US" dirty="0">
                <a:latin typeface="Cambria" panose="02040503050406030204" pitchFamily="18" charset="0"/>
                <a:ea typeface="Cambria" panose="02040503050406030204" pitchFamily="18" charset="0"/>
              </a:rPr>
              <a:t>Virtualization technology is a process that creates virtual versions of physical machines, such as servers, storage, and networks. It allows multiple operating systems to run on a single physical computer by using a hypervisor to allocate hardware resources.</a:t>
            </a:r>
          </a:p>
          <a:p>
            <a:r>
              <a:rPr lang="en-US" dirty="0">
                <a:latin typeface="Cambria" panose="02040503050406030204" pitchFamily="18" charset="0"/>
                <a:ea typeface="Cambria" panose="02040503050406030204" pitchFamily="18" charset="0"/>
              </a:rPr>
              <a:t>Host Machine: The machine on which the virtual machine is going to be built is known as Host Machine.</a:t>
            </a:r>
          </a:p>
          <a:p>
            <a:r>
              <a:rPr lang="en-US" dirty="0">
                <a:latin typeface="Cambria" panose="02040503050406030204" pitchFamily="18" charset="0"/>
                <a:ea typeface="Cambria" panose="02040503050406030204" pitchFamily="18" charset="0"/>
              </a:rPr>
              <a:t>Guest Machine: The virtual machine is referred to                                                            as a Guest Machine.</a:t>
            </a:r>
          </a:p>
          <a:p>
            <a:endParaRPr lang="en-US" dirty="0">
              <a:latin typeface="Cambria" panose="02040503050406030204" pitchFamily="18" charset="0"/>
              <a:ea typeface="Cambria" panose="02040503050406030204" pitchFamily="18" charset="0"/>
            </a:endParaRPr>
          </a:p>
          <a:p>
            <a:pPr marL="0" indent="0">
              <a:buNone/>
            </a:pPr>
            <a:endParaRPr lang="en-US"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1074BECF-C005-3981-AFAF-64D5ABEA21B8}"/>
              </a:ext>
            </a:extLst>
          </p:cNvPr>
          <p:cNvPicPr>
            <a:picLocks noChangeAspect="1"/>
          </p:cNvPicPr>
          <p:nvPr/>
        </p:nvPicPr>
        <p:blipFill>
          <a:blip r:embed="rId2"/>
          <a:stretch>
            <a:fillRect/>
          </a:stretch>
        </p:blipFill>
        <p:spPr>
          <a:xfrm>
            <a:off x="7286933" y="3265752"/>
            <a:ext cx="4484856" cy="3056763"/>
          </a:xfrm>
          <a:prstGeom prst="rect">
            <a:avLst/>
          </a:prstGeom>
        </p:spPr>
      </p:pic>
    </p:spTree>
    <p:extLst>
      <p:ext uri="{BB962C8B-B14F-4D97-AF65-F5344CB8AC3E}">
        <p14:creationId xmlns:p14="http://schemas.microsoft.com/office/powerpoint/2010/main" val="82802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4761"/>
          </a:xfrm>
        </p:spPr>
        <p:txBody>
          <a:bodyPr/>
          <a:lstStyle/>
          <a:p>
            <a:pPr algn="ctr"/>
            <a:r>
              <a:rPr lang="en-US" sz="3600" dirty="0">
                <a:latin typeface="Cambria" panose="02040503050406030204" pitchFamily="18" charset="0"/>
                <a:ea typeface="Cambria" panose="02040503050406030204" pitchFamily="18" charset="0"/>
              </a:rPr>
              <a:t>Benefits of Virtualization</a:t>
            </a:r>
          </a:p>
        </p:txBody>
      </p:sp>
      <p:sp>
        <p:nvSpPr>
          <p:cNvPr id="11" name="Content Placeholder 10">
            <a:extLst>
              <a:ext uri="{FF2B5EF4-FFF2-40B4-BE49-F238E27FC236}">
                <a16:creationId xmlns:a16="http://schemas.microsoft.com/office/drawing/2014/main" id="{7CFD7EB6-2722-032D-E3D5-B6F1CE3CC82A}"/>
              </a:ext>
            </a:extLst>
          </p:cNvPr>
          <p:cNvSpPr>
            <a:spLocks noGrp="1"/>
          </p:cNvSpPr>
          <p:nvPr>
            <p:ph idx="1"/>
          </p:nvPr>
        </p:nvSpPr>
        <p:spPr/>
        <p:txBody>
          <a:bodyPr/>
          <a:lstStyle/>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More flexible and efficient allocation of resources. </a:t>
            </a:r>
          </a:p>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Enhance development productivity. </a:t>
            </a:r>
          </a:p>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It lowers the cost of IT infrastructure. </a:t>
            </a:r>
          </a:p>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Remote access and rapid scalability. </a:t>
            </a:r>
          </a:p>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High availability and disaster recovery. </a:t>
            </a:r>
          </a:p>
          <a:p>
            <a:pPr>
              <a:buFont typeface="Wingdings" panose="05000000000000000000" pitchFamily="2" charset="2"/>
              <a:buChar char="§"/>
            </a:pPr>
            <a:r>
              <a:rPr lang="en-US" sz="2000" dirty="0">
                <a:latin typeface="Cambria" panose="02040503050406030204" pitchFamily="18" charset="0"/>
                <a:ea typeface="Cambria" panose="02040503050406030204" pitchFamily="18" charset="0"/>
              </a:rPr>
              <a:t>Enables running multiple operating systems.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98D4-53BA-1AA6-655D-A581BA91B1C1}"/>
              </a:ext>
            </a:extLst>
          </p:cNvPr>
          <p:cNvSpPr>
            <a:spLocks noGrp="1"/>
          </p:cNvSpPr>
          <p:nvPr>
            <p:ph type="title"/>
          </p:nvPr>
        </p:nvSpPr>
        <p:spPr/>
        <p:txBody>
          <a:bodyPr/>
          <a:lstStyle/>
          <a:p>
            <a:pPr algn="ctr"/>
            <a:r>
              <a:rPr lang="en-US" sz="3600" dirty="0">
                <a:latin typeface="Cambria" panose="02040503050406030204" pitchFamily="18" charset="0"/>
                <a:ea typeface="Cambria" panose="02040503050406030204" pitchFamily="18" charset="0"/>
              </a:rPr>
              <a:t>Drawback of Virtualization</a:t>
            </a:r>
          </a:p>
        </p:txBody>
      </p:sp>
      <p:sp>
        <p:nvSpPr>
          <p:cNvPr id="3" name="Content Placeholder 2">
            <a:extLst>
              <a:ext uri="{FF2B5EF4-FFF2-40B4-BE49-F238E27FC236}">
                <a16:creationId xmlns:a16="http://schemas.microsoft.com/office/drawing/2014/main" id="{0494D86A-6FCD-CE7C-81AA-8C538804487A}"/>
              </a:ext>
            </a:extLst>
          </p:cNvPr>
          <p:cNvSpPr>
            <a:spLocks noGrp="1"/>
          </p:cNvSpPr>
          <p:nvPr>
            <p:ph idx="1"/>
          </p:nvPr>
        </p:nvSpPr>
        <p:spPr/>
        <p:txBody>
          <a:bodyPr/>
          <a:lstStyle/>
          <a:p>
            <a:pPr algn="l" fontAlgn="base">
              <a:spcAft>
                <a:spcPts val="1800"/>
              </a:spcAft>
              <a:buFont typeface="Wingdings" panose="05000000000000000000" pitchFamily="2" charset="2"/>
              <a:buChar char="§"/>
            </a:pPr>
            <a:r>
              <a:rPr lang="en-US" b="1" i="0" dirty="0">
                <a:effectLst/>
                <a:latin typeface="Cambria" panose="02040503050406030204" pitchFamily="18" charset="0"/>
                <a:ea typeface="Cambria" panose="02040503050406030204" pitchFamily="18" charset="0"/>
              </a:rPr>
              <a:t>High Initial Investment: </a:t>
            </a:r>
            <a:r>
              <a:rPr lang="en-US" b="0" i="0" dirty="0">
                <a:effectLst/>
                <a:latin typeface="Cambria" panose="02040503050406030204" pitchFamily="18" charset="0"/>
                <a:ea typeface="Cambria" panose="02040503050406030204" pitchFamily="18" charset="0"/>
              </a:rPr>
              <a:t>Clouds have a very high initial investment, but it is also true that it will help in reducing the cost of companies.</a:t>
            </a:r>
          </a:p>
          <a:p>
            <a:pPr algn="l" fontAlgn="base">
              <a:spcAft>
                <a:spcPts val="1800"/>
              </a:spcAft>
              <a:buFont typeface="Wingdings" panose="05000000000000000000" pitchFamily="2" charset="2"/>
              <a:buChar char="§"/>
            </a:pPr>
            <a:r>
              <a:rPr lang="en-US" b="1" i="0" dirty="0">
                <a:effectLst/>
                <a:latin typeface="Cambria" panose="02040503050406030204" pitchFamily="18" charset="0"/>
                <a:ea typeface="Cambria" panose="02040503050406030204" pitchFamily="18" charset="0"/>
              </a:rPr>
              <a:t>Learning New Infrastructure:</a:t>
            </a:r>
            <a:r>
              <a:rPr lang="en-US" b="0" i="0" dirty="0">
                <a:effectLst/>
                <a:latin typeface="Cambria" panose="02040503050406030204" pitchFamily="18" charset="0"/>
                <a:ea typeface="Cambria" panose="02040503050406030204" pitchFamily="18" charset="0"/>
              </a:rPr>
              <a:t> As the companies shifted from Servers to Cloud, it requires highly skilled staff who have skills to work with the cloud easily, and for this, you have to hire new staff or provide training to current staff.</a:t>
            </a:r>
          </a:p>
          <a:p>
            <a:pPr algn="l" fontAlgn="base">
              <a:spcAft>
                <a:spcPts val="1800"/>
              </a:spcAft>
              <a:buFont typeface="Wingdings" panose="05000000000000000000" pitchFamily="2" charset="2"/>
              <a:buChar char="§"/>
            </a:pPr>
            <a:r>
              <a:rPr lang="en-US" b="1" i="0" dirty="0">
                <a:effectLst/>
                <a:latin typeface="Cambria" panose="02040503050406030204" pitchFamily="18" charset="0"/>
                <a:ea typeface="Cambria" panose="02040503050406030204" pitchFamily="18" charset="0"/>
              </a:rPr>
              <a:t>Risk of Data: </a:t>
            </a:r>
            <a:r>
              <a:rPr lang="en-US" b="0" i="0" dirty="0">
                <a:effectLst/>
                <a:latin typeface="Cambria" panose="02040503050406030204" pitchFamily="18" charset="0"/>
                <a:ea typeface="Cambria" panose="02040503050406030204" pitchFamily="18" charset="0"/>
              </a:rPr>
              <a:t>Hosting data on third-party resources can lead to putting the data at risk, it has the chance of getting attacked by any hacker or cracker very easily.</a:t>
            </a:r>
          </a:p>
          <a:p>
            <a:endParaRPr lang="en-US" dirty="0"/>
          </a:p>
        </p:txBody>
      </p:sp>
    </p:spTree>
    <p:extLst>
      <p:ext uri="{BB962C8B-B14F-4D97-AF65-F5344CB8AC3E}">
        <p14:creationId xmlns:p14="http://schemas.microsoft.com/office/powerpoint/2010/main" val="2287123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DDFF-B055-CEBE-AA66-6F99CBF12251}"/>
              </a:ext>
            </a:extLst>
          </p:cNvPr>
          <p:cNvSpPr>
            <a:spLocks noGrp="1"/>
          </p:cNvSpPr>
          <p:nvPr>
            <p:ph type="title"/>
          </p:nvPr>
        </p:nvSpPr>
        <p:spPr/>
        <p:txBody>
          <a:bodyPr/>
          <a:lstStyle/>
          <a:p>
            <a:pPr algn="ctr"/>
            <a:r>
              <a:rPr lang="en-US" sz="3600" b="1" i="0" dirty="0">
                <a:solidFill>
                  <a:schemeClr val="tx1"/>
                </a:solidFill>
                <a:effectLst/>
                <a:latin typeface="Cambria" panose="02040503050406030204" pitchFamily="18" charset="0"/>
                <a:ea typeface="Cambria" panose="02040503050406030204" pitchFamily="18" charset="0"/>
              </a:rPr>
              <a:t>Types of Virtualization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6847460-116E-DC5D-C7D1-18707DB239A6}"/>
              </a:ext>
            </a:extLst>
          </p:cNvPr>
          <p:cNvSpPr>
            <a:spLocks noGrp="1"/>
          </p:cNvSpPr>
          <p:nvPr>
            <p:ph idx="1"/>
          </p:nvPr>
        </p:nvSpPr>
        <p:spPr>
          <a:xfrm>
            <a:off x="1103312" y="1446246"/>
            <a:ext cx="8946541" cy="4802154"/>
          </a:xfrm>
        </p:spPr>
        <p:txBody>
          <a:bodyPr/>
          <a:lstStyle/>
          <a:p>
            <a:pPr marL="0" indent="0">
              <a:buNone/>
            </a:pPr>
            <a:r>
              <a:rPr lang="en-US" sz="2000" dirty="0">
                <a:latin typeface="Cambria" panose="02040503050406030204" pitchFamily="18" charset="0"/>
                <a:ea typeface="Cambria" panose="02040503050406030204" pitchFamily="18" charset="0"/>
              </a:rPr>
              <a:t>There are the following 6 types of Virtualization</a:t>
            </a:r>
            <a:endParaRPr lang="en-US" dirty="0">
              <a:latin typeface="Cambria" panose="02040503050406030204" pitchFamily="18" charset="0"/>
              <a:ea typeface="Cambria" panose="02040503050406030204" pitchFamily="18" charset="0"/>
            </a:endParaRPr>
          </a:p>
          <a:p>
            <a:pPr marL="457200" indent="-457200">
              <a:buFont typeface="+mj-lt"/>
              <a:buAutoNum type="arabicPeriod"/>
            </a:pPr>
            <a:r>
              <a:rPr lang="en-US" dirty="0">
                <a:latin typeface="Cambria" panose="02040503050406030204" pitchFamily="18" charset="0"/>
                <a:ea typeface="Cambria" panose="02040503050406030204" pitchFamily="18" charset="0"/>
              </a:rPr>
              <a:t>Application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Network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Desktop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Storage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Server Virtualization</a:t>
            </a:r>
          </a:p>
          <a:p>
            <a:pPr marL="457200" indent="-457200">
              <a:buFont typeface="+mj-lt"/>
              <a:buAutoNum type="arabicPeriod"/>
            </a:pPr>
            <a:r>
              <a:rPr lang="en-US" dirty="0">
                <a:latin typeface="Cambria" panose="02040503050406030204" pitchFamily="18" charset="0"/>
                <a:ea typeface="Cambria" panose="02040503050406030204" pitchFamily="18" charset="0"/>
              </a:rPr>
              <a:t>Data virtualization</a:t>
            </a:r>
          </a:p>
        </p:txBody>
      </p:sp>
      <p:pic>
        <p:nvPicPr>
          <p:cNvPr id="5" name="Picture 4">
            <a:extLst>
              <a:ext uri="{FF2B5EF4-FFF2-40B4-BE49-F238E27FC236}">
                <a16:creationId xmlns:a16="http://schemas.microsoft.com/office/drawing/2014/main" id="{32D91728-B5D0-0193-E51D-8ADDD604435D}"/>
              </a:ext>
            </a:extLst>
          </p:cNvPr>
          <p:cNvPicPr>
            <a:picLocks noChangeAspect="1"/>
          </p:cNvPicPr>
          <p:nvPr/>
        </p:nvPicPr>
        <p:blipFill>
          <a:blip r:embed="rId2"/>
          <a:stretch>
            <a:fillRect/>
          </a:stretch>
        </p:blipFill>
        <p:spPr>
          <a:xfrm>
            <a:off x="4766370" y="2176114"/>
            <a:ext cx="6685807" cy="3954099"/>
          </a:xfrm>
          <a:prstGeom prst="rect">
            <a:avLst/>
          </a:prstGeom>
        </p:spPr>
      </p:pic>
    </p:spTree>
    <p:extLst>
      <p:ext uri="{BB962C8B-B14F-4D97-AF65-F5344CB8AC3E}">
        <p14:creationId xmlns:p14="http://schemas.microsoft.com/office/powerpoint/2010/main" val="148654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A348C1-3058-B066-8F7C-590A8CD1F94E}"/>
              </a:ext>
            </a:extLst>
          </p:cNvPr>
          <p:cNvSpPr>
            <a:spLocks noGrp="1"/>
          </p:cNvSpPr>
          <p:nvPr>
            <p:ph idx="1"/>
          </p:nvPr>
        </p:nvSpPr>
        <p:spPr>
          <a:xfrm>
            <a:off x="531846" y="233265"/>
            <a:ext cx="9881118" cy="6363477"/>
          </a:xfrm>
        </p:spPr>
        <p:txBody>
          <a:bodyPr>
            <a:noAutofit/>
          </a:bodyPr>
          <a:lstStyle/>
          <a:p>
            <a:pPr marL="0" indent="0" algn="just">
              <a:buNone/>
            </a:pPr>
            <a:r>
              <a:rPr lang="en-US" b="1" i="0" dirty="0">
                <a:effectLst/>
                <a:latin typeface="Cambria" panose="02040503050406030204" pitchFamily="18" charset="0"/>
                <a:ea typeface="Cambria" panose="02040503050406030204" pitchFamily="18" charset="0"/>
              </a:rPr>
              <a:t>1.</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Application Virtualization</a:t>
            </a:r>
            <a:r>
              <a:rPr lang="en-US" b="1" i="0" dirty="0">
                <a:effectLst/>
                <a:latin typeface="Cambria" panose="02040503050406030204" pitchFamily="18" charset="0"/>
                <a:ea typeface="Cambria" panose="02040503050406030204" pitchFamily="18" charset="0"/>
              </a:rPr>
              <a:t>:</a:t>
            </a:r>
            <a:r>
              <a:rPr lang="en-US" b="0" i="0" dirty="0">
                <a:effectLst/>
                <a:latin typeface="Cambria" panose="02040503050406030204" pitchFamily="18" charset="0"/>
                <a:ea typeface="Cambria" panose="02040503050406030204" pitchFamily="18" charset="0"/>
              </a:rPr>
              <a:t> Application virtualization helps a user to have remote access to an application from a server.</a:t>
            </a:r>
          </a:p>
          <a:p>
            <a:pPr marL="0" indent="0" algn="just">
              <a:buNone/>
            </a:pPr>
            <a:r>
              <a:rPr lang="en-US" b="1" i="0" dirty="0">
                <a:effectLst/>
                <a:latin typeface="Cambria" panose="02040503050406030204" pitchFamily="18" charset="0"/>
                <a:ea typeface="Cambria" panose="02040503050406030204" pitchFamily="18" charset="0"/>
              </a:rPr>
              <a:t>2.</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Network Virtualization</a:t>
            </a:r>
            <a:r>
              <a:rPr lang="en-US" b="1" i="0" dirty="0">
                <a:effectLst/>
                <a:latin typeface="Cambria" panose="02040503050406030204" pitchFamily="18" charset="0"/>
                <a:ea typeface="Cambria" panose="02040503050406030204" pitchFamily="18" charset="0"/>
              </a:rPr>
              <a:t>:</a:t>
            </a:r>
            <a:r>
              <a:rPr lang="en-US" b="0" i="0" dirty="0">
                <a:effectLst/>
                <a:latin typeface="Cambria" panose="02040503050406030204" pitchFamily="18" charset="0"/>
                <a:ea typeface="Cambria" panose="02040503050406030204" pitchFamily="18" charset="0"/>
              </a:rPr>
              <a:t> The ability to run multiple virtual networks with each having a separate control and data plan. It co-exists together on top of one physical network</a:t>
            </a:r>
            <a:r>
              <a:rPr lang="en-US" dirty="0">
                <a:latin typeface="Cambria" panose="02040503050406030204" pitchFamily="18" charset="0"/>
                <a:ea typeface="Cambria" panose="02040503050406030204" pitchFamily="18" charset="0"/>
              </a:rPr>
              <a:t>.</a:t>
            </a:r>
          </a:p>
          <a:p>
            <a:pPr marL="0" indent="0" algn="just">
              <a:buNone/>
            </a:pPr>
            <a:r>
              <a:rPr lang="en-US" b="1" i="0" dirty="0">
                <a:effectLst/>
                <a:latin typeface="Cambria" panose="02040503050406030204" pitchFamily="18" charset="0"/>
                <a:ea typeface="Cambria" panose="02040503050406030204" pitchFamily="18" charset="0"/>
              </a:rPr>
              <a:t>3.</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Desktop Virtualization</a:t>
            </a:r>
            <a:r>
              <a:rPr lang="en-US" b="1" i="0" dirty="0">
                <a:effectLst/>
                <a:latin typeface="Cambria" panose="02040503050406030204" pitchFamily="18" charset="0"/>
                <a:ea typeface="Cambria" panose="02040503050406030204" pitchFamily="18" charset="0"/>
              </a:rPr>
              <a:t>: </a:t>
            </a:r>
            <a:r>
              <a:rPr lang="en-US" b="0" i="0" dirty="0">
                <a:effectLst/>
                <a:latin typeface="Cambria" panose="02040503050406030204" pitchFamily="18" charset="0"/>
                <a:ea typeface="Cambria" panose="02040503050406030204" pitchFamily="18" charset="0"/>
              </a:rPr>
              <a:t>Desktop virtualization allows the users’ OS to be remotely stored on a server in the data center. It allows the user to access their desktop virtually, from any location by a different machine.</a:t>
            </a:r>
          </a:p>
          <a:p>
            <a:pPr marL="0" indent="0" algn="just">
              <a:buNone/>
            </a:pPr>
            <a:r>
              <a:rPr lang="en-US" b="1" i="0" dirty="0">
                <a:effectLst/>
                <a:latin typeface="Cambria" panose="02040503050406030204" pitchFamily="18" charset="0"/>
                <a:ea typeface="Cambria" panose="02040503050406030204" pitchFamily="18" charset="0"/>
              </a:rPr>
              <a:t>4.</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Storage Virtualization</a:t>
            </a:r>
            <a:r>
              <a:rPr lang="en-US" b="1" i="0" dirty="0">
                <a:effectLst/>
                <a:latin typeface="Cambria" panose="02040503050406030204" pitchFamily="18" charset="0"/>
                <a:ea typeface="Cambria" panose="02040503050406030204" pitchFamily="18" charset="0"/>
              </a:rPr>
              <a:t>:</a:t>
            </a:r>
            <a:r>
              <a:rPr lang="en-US" b="0" i="0" dirty="0">
                <a:effectLst/>
                <a:latin typeface="Cambria" panose="02040503050406030204" pitchFamily="18" charset="0"/>
                <a:ea typeface="Cambria" panose="02040503050406030204" pitchFamily="18" charset="0"/>
              </a:rPr>
              <a:t> Storage virtualization is an array of servers that are managed by a virtual storage system. It makes managing storage from multiple sources be managed and utilized as a single repository.</a:t>
            </a:r>
            <a:endParaRPr lang="en-US" dirty="0">
              <a:latin typeface="Cambria" panose="02040503050406030204" pitchFamily="18" charset="0"/>
              <a:ea typeface="Cambria" panose="02040503050406030204" pitchFamily="18" charset="0"/>
            </a:endParaRPr>
          </a:p>
          <a:p>
            <a:pPr marL="0" indent="0" algn="just">
              <a:buNone/>
            </a:pPr>
            <a:r>
              <a:rPr lang="en-US" b="1" i="0" dirty="0">
                <a:effectLst/>
                <a:latin typeface="Cambria" panose="02040503050406030204" pitchFamily="18" charset="0"/>
                <a:ea typeface="Cambria" panose="02040503050406030204" pitchFamily="18" charset="0"/>
              </a:rPr>
              <a:t>5.</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Server Virtualization</a:t>
            </a:r>
            <a:r>
              <a:rPr lang="en-US" b="1" i="0" dirty="0">
                <a:effectLst/>
                <a:latin typeface="Cambria" panose="02040503050406030204" pitchFamily="18" charset="0"/>
                <a:ea typeface="Cambria" panose="02040503050406030204" pitchFamily="18" charset="0"/>
              </a:rPr>
              <a:t>: </a:t>
            </a:r>
            <a:r>
              <a:rPr lang="en-US" b="0" i="0" dirty="0">
                <a:effectLst/>
                <a:latin typeface="Cambria" panose="02040503050406030204" pitchFamily="18" charset="0"/>
                <a:ea typeface="Cambria" panose="02040503050406030204" pitchFamily="18" charset="0"/>
              </a:rPr>
              <a:t>This is a kind of virtualization in which the masking of server resources takes place. Here, the central server (physical server) is divided into multiple different virtual servers by changing the identity number, and processors. So, each system can operate its operating systems in an isolated manner. Where each sub-server knows the identity of the central server.</a:t>
            </a:r>
          </a:p>
          <a:p>
            <a:pPr marL="0" indent="0" algn="just">
              <a:buNone/>
            </a:pPr>
            <a:r>
              <a:rPr lang="en-US" b="1" i="0" dirty="0">
                <a:effectLst/>
                <a:latin typeface="Cambria" panose="02040503050406030204" pitchFamily="18" charset="0"/>
                <a:ea typeface="Cambria" panose="02040503050406030204" pitchFamily="18" charset="0"/>
              </a:rPr>
              <a:t>6.</a:t>
            </a:r>
            <a:r>
              <a:rPr lang="en-US" b="0" i="0" dirty="0">
                <a:effectLst/>
                <a:latin typeface="Cambria" panose="02040503050406030204" pitchFamily="18" charset="0"/>
                <a:ea typeface="Cambria" panose="02040503050406030204" pitchFamily="18" charset="0"/>
              </a:rPr>
              <a:t> </a:t>
            </a:r>
            <a:r>
              <a:rPr lang="en-US" b="1" i="0" u="sng" dirty="0">
                <a:effectLst/>
                <a:latin typeface="Cambria" panose="02040503050406030204" pitchFamily="18" charset="0"/>
                <a:ea typeface="Cambria" panose="02040503050406030204" pitchFamily="18" charset="0"/>
              </a:rPr>
              <a:t>Data Virtualization</a:t>
            </a:r>
            <a:r>
              <a:rPr lang="en-US" b="1" i="0" dirty="0">
                <a:effectLst/>
                <a:latin typeface="Cambria" panose="02040503050406030204" pitchFamily="18" charset="0"/>
                <a:ea typeface="Cambria" panose="02040503050406030204" pitchFamily="18" charset="0"/>
              </a:rPr>
              <a:t>: </a:t>
            </a:r>
            <a:r>
              <a:rPr lang="en-US" b="0" i="0" dirty="0">
                <a:effectLst/>
                <a:latin typeface="Cambria" panose="02040503050406030204" pitchFamily="18" charset="0"/>
                <a:ea typeface="Cambria" panose="02040503050406030204" pitchFamily="18" charset="0"/>
              </a:rPr>
              <a:t>This is the kind of virtualization in which the data is collected from various sources and managed at a single place without knowing more about the technical information like how data is collected, stored &amp; formatted then arranged that data logically.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048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56" y="247444"/>
            <a:ext cx="9404723" cy="573649"/>
          </a:xfrm>
        </p:spPr>
        <p:txBody>
          <a:bodyPr/>
          <a:lstStyle/>
          <a:p>
            <a:pPr algn="ctr"/>
            <a:r>
              <a:rPr lang="en-US" sz="3600" b="1" dirty="0">
                <a:latin typeface="Cambria" panose="02040503050406030204" pitchFamily="18" charset="0"/>
                <a:ea typeface="Cambria" panose="02040503050406030204" pitchFamily="18" charset="0"/>
              </a:rPr>
              <a:t>2.</a:t>
            </a:r>
            <a:r>
              <a:rPr lang="en-US" sz="3600"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Abstraction versus Virtualization</a:t>
            </a:r>
            <a:br>
              <a:rPr lang="en-US" sz="3600" dirty="0">
                <a:latin typeface="Cambria" panose="02040503050406030204" pitchFamily="18" charset="0"/>
                <a:ea typeface="Cambria" panose="02040503050406030204" pitchFamily="18" charset="0"/>
              </a:rPr>
            </a:br>
            <a:endParaRPr lang="en-US" sz="3600" b="1" dirty="0">
              <a:latin typeface="Cambria" panose="02040503050406030204" pitchFamily="18" charset="0"/>
              <a:ea typeface="Cambria" panose="02040503050406030204" pitchFamily="18" charset="0"/>
            </a:endParaRPr>
          </a:p>
        </p:txBody>
      </p:sp>
      <p:graphicFrame>
        <p:nvGraphicFramePr>
          <p:cNvPr id="4" name="Content Placeholder 3">
            <a:extLst>
              <a:ext uri="{FF2B5EF4-FFF2-40B4-BE49-F238E27FC236}">
                <a16:creationId xmlns:a16="http://schemas.microsoft.com/office/drawing/2014/main" id="{B0594F30-74F2-EE08-0B96-DB73BA26BC28}"/>
              </a:ext>
            </a:extLst>
          </p:cNvPr>
          <p:cNvGraphicFramePr>
            <a:graphicFrameLocks noGrp="1"/>
          </p:cNvGraphicFramePr>
          <p:nvPr>
            <p:ph idx="1"/>
            <p:extLst>
              <p:ext uri="{D42A27DB-BD31-4B8C-83A1-F6EECF244321}">
                <p14:modId xmlns:p14="http://schemas.microsoft.com/office/powerpoint/2010/main" val="2117388679"/>
              </p:ext>
            </p:extLst>
          </p:nvPr>
        </p:nvGraphicFramePr>
        <p:xfrm>
          <a:off x="438539" y="1156899"/>
          <a:ext cx="10935477" cy="5547360"/>
        </p:xfrm>
        <a:graphic>
          <a:graphicData uri="http://schemas.openxmlformats.org/drawingml/2006/table">
            <a:tbl>
              <a:tblPr firstRow="1" bandRow="1">
                <a:tableStyleId>{7DF18680-E054-41AD-8BC1-D1AEF772440D}</a:tableStyleId>
              </a:tblPr>
              <a:tblGrid>
                <a:gridCol w="2643109">
                  <a:extLst>
                    <a:ext uri="{9D8B030D-6E8A-4147-A177-3AD203B41FA5}">
                      <a16:colId xmlns:a16="http://schemas.microsoft.com/office/drawing/2014/main" val="2102673898"/>
                    </a:ext>
                  </a:extLst>
                </a:gridCol>
                <a:gridCol w="3812710">
                  <a:extLst>
                    <a:ext uri="{9D8B030D-6E8A-4147-A177-3AD203B41FA5}">
                      <a16:colId xmlns:a16="http://schemas.microsoft.com/office/drawing/2014/main" val="918712128"/>
                    </a:ext>
                  </a:extLst>
                </a:gridCol>
                <a:gridCol w="4479658">
                  <a:extLst>
                    <a:ext uri="{9D8B030D-6E8A-4147-A177-3AD203B41FA5}">
                      <a16:colId xmlns:a16="http://schemas.microsoft.com/office/drawing/2014/main" val="1089738407"/>
                    </a:ext>
                  </a:extLst>
                </a:gridCol>
              </a:tblGrid>
              <a:tr h="416296">
                <a:tc>
                  <a:txBody>
                    <a:bodyPr/>
                    <a:lstStyle/>
                    <a:p>
                      <a:pPr algn="ctr"/>
                      <a:r>
                        <a:rPr lang="en-US" sz="1600" dirty="0">
                          <a:latin typeface="Cambria" panose="02040503050406030204" pitchFamily="18" charset="0"/>
                          <a:ea typeface="Cambria" panose="02040503050406030204" pitchFamily="18" charset="0"/>
                        </a:rPr>
                        <a:t>Parameters of comparison</a:t>
                      </a:r>
                    </a:p>
                  </a:txBody>
                  <a:tcPr marL="76200" marR="76200" marT="91440" marB="91440" anchor="ctr"/>
                </a:tc>
                <a:tc>
                  <a:txBody>
                    <a:bodyPr/>
                    <a:lstStyle/>
                    <a:p>
                      <a:pPr algn="ctr"/>
                      <a:r>
                        <a:rPr lang="en-US" sz="1600" dirty="0">
                          <a:latin typeface="Cambria" panose="02040503050406030204" pitchFamily="18" charset="0"/>
                          <a:ea typeface="Cambria" panose="02040503050406030204" pitchFamily="18" charset="0"/>
                        </a:rPr>
                        <a:t>Abstraction</a:t>
                      </a:r>
                    </a:p>
                  </a:txBody>
                  <a:tcPr marL="76200" marR="76200" marT="91440" marB="91440" anchor="ctr"/>
                </a:tc>
                <a:tc>
                  <a:txBody>
                    <a:bodyPr/>
                    <a:lstStyle/>
                    <a:p>
                      <a:pPr algn="ctr"/>
                      <a:r>
                        <a:rPr lang="en-US" sz="1600" dirty="0">
                          <a:latin typeface="Cambria" panose="02040503050406030204" pitchFamily="18" charset="0"/>
                          <a:ea typeface="Cambria" panose="02040503050406030204" pitchFamily="18" charset="0"/>
                        </a:rPr>
                        <a:t>Virtualization</a:t>
                      </a:r>
                    </a:p>
                  </a:txBody>
                  <a:tcPr marL="76200" marR="76200" marT="91440" marB="91440" anchor="ctr"/>
                </a:tc>
                <a:extLst>
                  <a:ext uri="{0D108BD9-81ED-4DB2-BD59-A6C34878D82A}">
                    <a16:rowId xmlns:a16="http://schemas.microsoft.com/office/drawing/2014/main" val="3102844121"/>
                  </a:ext>
                </a:extLst>
              </a:tr>
              <a:tr h="1308360">
                <a:tc>
                  <a:txBody>
                    <a:bodyPr/>
                    <a:lstStyle/>
                    <a:p>
                      <a:pPr algn="ctr" fontAlgn="ctr"/>
                      <a:r>
                        <a:rPr lang="en-US" sz="1600" dirty="0">
                          <a:latin typeface="Cambria" panose="02040503050406030204" pitchFamily="18" charset="0"/>
                          <a:ea typeface="Cambria" panose="02040503050406030204" pitchFamily="18" charset="0"/>
                        </a:rPr>
                        <a:t>Description</a:t>
                      </a:r>
                    </a:p>
                  </a:txBody>
                  <a:tcPr marL="60960" marR="60960" marT="60960" marB="60960" anchor="ctr"/>
                </a:tc>
                <a:tc>
                  <a:txBody>
                    <a:bodyPr/>
                    <a:lstStyle/>
                    <a:p>
                      <a:pPr algn="l"/>
                      <a:r>
                        <a:rPr lang="en-US" sz="1600" dirty="0">
                          <a:latin typeface="Cambria" panose="02040503050406030204" pitchFamily="18" charset="0"/>
                          <a:ea typeface="Cambria" panose="02040503050406030204" pitchFamily="18" charset="0"/>
                        </a:rPr>
                        <a:t>It is the act of expressing vital characteristics while obscuring the background information from consumers and developers respectively.</a:t>
                      </a:r>
                      <a:br>
                        <a:rPr lang="en-US"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a:txBody>
                  <a:tcPr marL="60960" marR="60960" marT="60960" marB="60960" anchor="ctr"/>
                </a:tc>
                <a:tc>
                  <a:txBody>
                    <a:bodyPr/>
                    <a:lstStyle/>
                    <a:p>
                      <a:pPr algn="l"/>
                      <a:r>
                        <a:rPr lang="en-US" sz="1600">
                          <a:latin typeface="Cambria" panose="02040503050406030204" pitchFamily="18" charset="0"/>
                          <a:ea typeface="Cambria" panose="02040503050406030204" pitchFamily="18" charset="0"/>
                        </a:rPr>
                        <a:t>It is a collection of different technologies and ideas that have been brought together with the goal of providing an abstract environment in which program may be executed.</a:t>
                      </a:r>
                      <a:br>
                        <a:rPr lang="en-US" sz="1600">
                          <a:latin typeface="Cambria" panose="02040503050406030204" pitchFamily="18" charset="0"/>
                          <a:ea typeface="Cambria" panose="02040503050406030204" pitchFamily="18" charset="0"/>
                        </a:rPr>
                      </a:br>
                      <a:endParaRPr lang="en-US" sz="1600">
                        <a:latin typeface="Cambria" panose="02040503050406030204" pitchFamily="18" charset="0"/>
                        <a:ea typeface="Cambria" panose="02040503050406030204" pitchFamily="18" charset="0"/>
                      </a:endParaRPr>
                    </a:p>
                  </a:txBody>
                  <a:tcPr marL="60960" marR="60960" marT="60960" marB="60960" anchor="ctr"/>
                </a:tc>
                <a:extLst>
                  <a:ext uri="{0D108BD9-81ED-4DB2-BD59-A6C34878D82A}">
                    <a16:rowId xmlns:a16="http://schemas.microsoft.com/office/drawing/2014/main" val="1921943877"/>
                  </a:ext>
                </a:extLst>
              </a:tr>
              <a:tr h="1070476">
                <a:tc>
                  <a:txBody>
                    <a:bodyPr/>
                    <a:lstStyle/>
                    <a:p>
                      <a:pPr algn="ctr" fontAlgn="ctr"/>
                      <a:r>
                        <a:rPr lang="en-US" sz="1600">
                          <a:latin typeface="Cambria" panose="02040503050406030204" pitchFamily="18" charset="0"/>
                          <a:ea typeface="Cambria" panose="02040503050406030204" pitchFamily="18" charset="0"/>
                        </a:rPr>
                        <a:t>Dependence</a:t>
                      </a:r>
                    </a:p>
                  </a:txBody>
                  <a:tcPr marL="60960" marR="60960" marT="60960" marB="60960" anchor="ctr"/>
                </a:tc>
                <a:tc>
                  <a:txBody>
                    <a:bodyPr/>
                    <a:lstStyle/>
                    <a:p>
                      <a:pPr algn="l"/>
                      <a:r>
                        <a:rPr lang="en-US" sz="1600" dirty="0">
                          <a:latin typeface="Cambria" panose="02040503050406030204" pitchFamily="18" charset="0"/>
                          <a:ea typeface="Cambria" panose="02040503050406030204" pitchFamily="18" charset="0"/>
                        </a:rPr>
                        <a:t>The partitioning of interface and implementation is essential to the practice of abstraction.</a:t>
                      </a:r>
                      <a:br>
                        <a:rPr lang="en-US" sz="1600" dirty="0">
                          <a:latin typeface="Cambria" panose="02040503050406030204" pitchFamily="18" charset="0"/>
                          <a:ea typeface="Cambria" panose="02040503050406030204" pitchFamily="18" charset="0"/>
                        </a:rPr>
                      </a:br>
                      <a:endParaRPr lang="en-US" sz="1600" dirty="0">
                        <a:latin typeface="Cambria" panose="02040503050406030204" pitchFamily="18" charset="0"/>
                        <a:ea typeface="Cambria" panose="02040503050406030204" pitchFamily="18" charset="0"/>
                      </a:endParaRPr>
                    </a:p>
                  </a:txBody>
                  <a:tcPr marL="60960" marR="60960" marT="60960" marB="60960" anchor="ctr"/>
                </a:tc>
                <a:tc>
                  <a:txBody>
                    <a:bodyPr/>
                    <a:lstStyle/>
                    <a:p>
                      <a:pPr algn="l"/>
                      <a:r>
                        <a:rPr lang="en-US" sz="1600">
                          <a:latin typeface="Cambria" panose="02040503050406030204" pitchFamily="18" charset="0"/>
                          <a:ea typeface="Cambria" panose="02040503050406030204" pitchFamily="18" charset="0"/>
                        </a:rPr>
                        <a:t>Software is used to construct a virtual computer system via the process of virtualization, which simulates the capability of hardware.</a:t>
                      </a:r>
                      <a:br>
                        <a:rPr lang="en-US" sz="1600">
                          <a:latin typeface="Cambria" panose="02040503050406030204" pitchFamily="18" charset="0"/>
                          <a:ea typeface="Cambria" panose="02040503050406030204" pitchFamily="18" charset="0"/>
                        </a:rPr>
                      </a:br>
                      <a:endParaRPr lang="en-US" sz="1600">
                        <a:latin typeface="Cambria" panose="02040503050406030204" pitchFamily="18" charset="0"/>
                        <a:ea typeface="Cambria" panose="02040503050406030204" pitchFamily="18" charset="0"/>
                      </a:endParaRPr>
                    </a:p>
                  </a:txBody>
                  <a:tcPr marL="60960" marR="60960" marT="60960" marB="60960" anchor="ctr"/>
                </a:tc>
                <a:extLst>
                  <a:ext uri="{0D108BD9-81ED-4DB2-BD59-A6C34878D82A}">
                    <a16:rowId xmlns:a16="http://schemas.microsoft.com/office/drawing/2014/main" val="170268001"/>
                  </a:ext>
                </a:extLst>
              </a:tr>
              <a:tr h="1308360">
                <a:tc>
                  <a:txBody>
                    <a:bodyPr/>
                    <a:lstStyle/>
                    <a:p>
                      <a:pPr algn="ctr" fontAlgn="ctr"/>
                      <a:r>
                        <a:rPr lang="en-US" sz="1600">
                          <a:latin typeface="Cambria" panose="02040503050406030204" pitchFamily="18" charset="0"/>
                          <a:ea typeface="Cambria" panose="02040503050406030204" pitchFamily="18" charset="0"/>
                        </a:rPr>
                        <a:t>Types</a:t>
                      </a:r>
                    </a:p>
                  </a:txBody>
                  <a:tcPr marL="60960" marR="60960" marT="60960" marB="60960" anchor="ctr"/>
                </a:tc>
                <a:tc>
                  <a:txBody>
                    <a:bodyPr/>
                    <a:lstStyle/>
                    <a:p>
                      <a:pPr algn="l"/>
                      <a:r>
                        <a:rPr lang="en-US" sz="1600">
                          <a:latin typeface="Cambria" panose="02040503050406030204" pitchFamily="18" charset="0"/>
                          <a:ea typeface="Cambria" panose="02040503050406030204" pitchFamily="18" charset="0"/>
                        </a:rPr>
                        <a:t>Data abstraction and process abstraction are the two subcategories that fall under the umbrella term "abstraction."</a:t>
                      </a:r>
                      <a:br>
                        <a:rPr lang="en-US" sz="1600">
                          <a:latin typeface="Cambria" panose="02040503050406030204" pitchFamily="18" charset="0"/>
                          <a:ea typeface="Cambria" panose="02040503050406030204" pitchFamily="18" charset="0"/>
                        </a:rPr>
                      </a:br>
                      <a:endParaRPr lang="en-US" sz="1600">
                        <a:latin typeface="Cambria" panose="02040503050406030204" pitchFamily="18" charset="0"/>
                        <a:ea typeface="Cambria" panose="02040503050406030204" pitchFamily="18" charset="0"/>
                      </a:endParaRPr>
                    </a:p>
                  </a:txBody>
                  <a:tcPr marL="60960" marR="60960" marT="60960" marB="60960" anchor="ctr"/>
                </a:tc>
                <a:tc>
                  <a:txBody>
                    <a:bodyPr/>
                    <a:lstStyle/>
                    <a:p>
                      <a:pPr algn="l"/>
                      <a:r>
                        <a:rPr lang="en-US" sz="1600">
                          <a:latin typeface="Cambria" panose="02040503050406030204" pitchFamily="18" charset="0"/>
                          <a:ea typeface="Cambria" panose="02040503050406030204" pitchFamily="18" charset="0"/>
                        </a:rPr>
                        <a:t>Types of virtualization include: Storage virtualization, Network virtualization, data virtualization, application virtualization , desktop virtualization and server virtualization.</a:t>
                      </a:r>
                      <a:br>
                        <a:rPr lang="en-US" sz="1600">
                          <a:latin typeface="Cambria" panose="02040503050406030204" pitchFamily="18" charset="0"/>
                          <a:ea typeface="Cambria" panose="02040503050406030204" pitchFamily="18" charset="0"/>
                        </a:rPr>
                      </a:br>
                      <a:endParaRPr lang="en-US" sz="1600">
                        <a:latin typeface="Cambria" panose="02040503050406030204" pitchFamily="18" charset="0"/>
                        <a:ea typeface="Cambria" panose="02040503050406030204" pitchFamily="18" charset="0"/>
                      </a:endParaRPr>
                    </a:p>
                  </a:txBody>
                  <a:tcPr marL="60960" marR="60960" marT="60960" marB="60960" anchor="ctr"/>
                </a:tc>
                <a:extLst>
                  <a:ext uri="{0D108BD9-81ED-4DB2-BD59-A6C34878D82A}">
                    <a16:rowId xmlns:a16="http://schemas.microsoft.com/office/drawing/2014/main" val="3628595795"/>
                  </a:ext>
                </a:extLst>
              </a:tr>
              <a:tr h="1308360">
                <a:tc>
                  <a:txBody>
                    <a:bodyPr/>
                    <a:lstStyle/>
                    <a:p>
                      <a:pPr algn="ctr" fontAlgn="ctr"/>
                      <a:r>
                        <a:rPr lang="en-US" sz="1600">
                          <a:latin typeface="Cambria" panose="02040503050406030204" pitchFamily="18" charset="0"/>
                          <a:ea typeface="Cambria" panose="02040503050406030204" pitchFamily="18" charset="0"/>
                        </a:rPr>
                        <a:t>Importance</a:t>
                      </a:r>
                    </a:p>
                  </a:txBody>
                  <a:tcPr marL="60960" marR="60960" marT="60960" marB="60960" anchor="ctr"/>
                </a:tc>
                <a:tc>
                  <a:txBody>
                    <a:bodyPr/>
                    <a:lstStyle/>
                    <a:p>
                      <a:pPr algn="l"/>
                      <a:r>
                        <a:rPr lang="en-US" sz="1600">
                          <a:latin typeface="Cambria" panose="02040503050406030204" pitchFamily="18" charset="0"/>
                          <a:ea typeface="Cambria" panose="02040503050406030204" pitchFamily="18" charset="0"/>
                        </a:rPr>
                        <a:t>It makes it possible for modifications to be made in the backend without having an impact on the functions of the apps that are located in the abstraction layer.</a:t>
                      </a:r>
                      <a:br>
                        <a:rPr lang="en-US" sz="1600">
                          <a:latin typeface="Cambria" panose="02040503050406030204" pitchFamily="18" charset="0"/>
                          <a:ea typeface="Cambria" panose="02040503050406030204" pitchFamily="18" charset="0"/>
                        </a:rPr>
                      </a:br>
                      <a:endParaRPr lang="en-US" sz="1600">
                        <a:latin typeface="Cambria" panose="02040503050406030204" pitchFamily="18" charset="0"/>
                        <a:ea typeface="Cambria" panose="02040503050406030204" pitchFamily="18" charset="0"/>
                      </a:endParaRPr>
                    </a:p>
                  </a:txBody>
                  <a:tcPr marL="60960" marR="60960" marT="60960" marB="60960" anchor="ctr"/>
                </a:tc>
                <a:tc>
                  <a:txBody>
                    <a:bodyPr/>
                    <a:lstStyle/>
                    <a:p>
                      <a:pPr algn="l"/>
                      <a:r>
                        <a:rPr lang="en-US" sz="1600" dirty="0">
                          <a:latin typeface="Cambria" panose="02040503050406030204" pitchFamily="18" charset="0"/>
                          <a:ea typeface="Cambria" panose="02040503050406030204" pitchFamily="18" charset="0"/>
                        </a:rPr>
                        <a:t>Virtual machines allow for the division or molding of computer resources by concurrently running several environments. These environments are referred to as "virtual machines."</a:t>
                      </a:r>
                    </a:p>
                  </a:txBody>
                  <a:tcPr marL="60960" marR="60960" marT="60960" marB="60960" anchor="ctr"/>
                </a:tc>
                <a:extLst>
                  <a:ext uri="{0D108BD9-81ED-4DB2-BD59-A6C34878D82A}">
                    <a16:rowId xmlns:a16="http://schemas.microsoft.com/office/drawing/2014/main" val="2501375289"/>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13694</TotalTime>
  <Words>1820</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Cambria</vt:lpstr>
      <vt:lpstr>Century Gothic</vt:lpstr>
      <vt:lpstr>Nunito</vt:lpstr>
      <vt:lpstr>Roboto</vt:lpstr>
      <vt:lpstr>Times New Roman</vt:lpstr>
      <vt:lpstr>Wingdings</vt:lpstr>
      <vt:lpstr>Wingdings 3</vt:lpstr>
      <vt:lpstr>Ion</vt:lpstr>
      <vt:lpstr>PowerPoint Presentation</vt:lpstr>
      <vt:lpstr>Course Outcomes</vt:lpstr>
      <vt:lpstr>UNIT-4 (Topics To Be Covered)</vt:lpstr>
      <vt:lpstr>1. Virtualization Technologies   </vt:lpstr>
      <vt:lpstr>Benefits of Virtualization</vt:lpstr>
      <vt:lpstr>Drawback of Virtualization</vt:lpstr>
      <vt:lpstr>Types of Virtualization </vt:lpstr>
      <vt:lpstr>PowerPoint Presentation</vt:lpstr>
      <vt:lpstr>2. Abstraction versus Virtualization </vt:lpstr>
      <vt:lpstr>          3. Load Balancing and Virtualization    </vt:lpstr>
      <vt:lpstr>PowerPoint Presentation</vt:lpstr>
      <vt:lpstr> 4. The Google Cloud  </vt:lpstr>
      <vt:lpstr>Security in Google Cloud Platform </vt:lpstr>
      <vt:lpstr>5. Hypervisors</vt:lpstr>
      <vt:lpstr>Types of Hypervisors</vt:lpstr>
      <vt:lpstr>PowerPoint Presentation</vt:lpstr>
      <vt:lpstr>6. Virtual Machine Imaging </vt:lpstr>
      <vt:lpstr>7. Porting Applications </vt:lpstr>
      <vt:lpstr>8. Capacity planning  </vt:lpstr>
      <vt:lpstr>Steps in Capacity Planning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Harshita Sharma</cp:lastModifiedBy>
  <cp:revision>282</cp:revision>
  <dcterms:created xsi:type="dcterms:W3CDTF">2023-06-28T08:41:19Z</dcterms:created>
  <dcterms:modified xsi:type="dcterms:W3CDTF">2024-12-20T04:02:40Z</dcterms:modified>
</cp:coreProperties>
</file>