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Inconsolat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42" Type="http://schemas.openxmlformats.org/officeDocument/2006/relationships/font" Target="fonts/Inconsolata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Inconsolat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92d0ac23_0_2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92d0ac23_0_2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92d0ac23_0_2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92d0ac23_0_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92d0ac23_0_2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92d0ac23_0_2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92d0ac23_0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92d0ac23_0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92d0ac23_0_2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92d0ac23_0_2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92d0ac23_0_2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92d0ac23_0_2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92d0ac23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92d0ac23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92d0ac23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92d0ac23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92d0ac23_0_2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92d0ac23_0_2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Generally, these public-facing member functions act as an </a:t>
            </a:r>
            <a:r>
              <a:rPr b="1" lang="en"/>
              <a:t>interface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92d0ac23_0_2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92d0ac23_0_2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are not set when they are not in the correct ranges, according to code on slide 22. The if statements simply do not execute.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22966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22966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92d0ac23_0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92d0ac23_0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92d0ac23_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92d0ac23_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92d0ac23_0_2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92d0ac23_0_2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92d0ac23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92d0ac23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parentheses matter for the case when declaring p3(). Default constructor is called without parentheses, as shown by p1.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Cannot explicitly call a constructor using dot operator.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99b4a6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99b4a6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99b4a6a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99b4a6a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99b4a6a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99b4a6a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99b4a6a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99b4a6a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92d0ac23_0_2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92d0ac23_0_2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92d0ac23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92d0ac23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92d0ac23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92d0ac23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92d0ac23_0_2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92d0ac23_0_2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92d0ac23_0_2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92d0ac23_0_2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e92d0a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e92d0a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92d0ac23_0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92d0ac23_0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92d0ac23_0_2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92d0ac23_0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92d0ac23_0_2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92d0ac23_0_2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92d0ac23_0_2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92d0ac23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92d0ac23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92d0ac23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92d0ac23_0_2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92d0ac23_0_2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1050" y="4911225"/>
            <a:ext cx="7912500" cy="23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71050" y="4911225"/>
            <a:ext cx="7912500" cy="23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">
  <p:cSld name="TITLE_AND_TWO_COLUMNS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1">
  <p:cSld name="TITLE_AND_TWO_COLUMNS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832400" y="445025"/>
            <a:ext cx="3999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2">
  <p:cSld name="TITLE_AND_TWO_COLUMNS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40581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466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1">
  <p:cSld name="TITLE_AND_TWO_COLUMNS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832400" y="445025"/>
            <a:ext cx="39999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sample with variables 2">
  <p:cSld name="TITLE_AND_TWO_COLUMNS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4572000" y="3655200"/>
            <a:ext cx="4572000" cy="100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4572000" y="-125"/>
            <a:ext cx="4572000" cy="36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Char char="●"/>
              <a:defRPr sz="1400"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●"/>
              <a:defRPr sz="1200"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○"/>
              <a:defRPr sz="1200"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consolata"/>
              <a:buChar char="■"/>
              <a:defRPr sz="1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25175" y="3813300"/>
            <a:ext cx="3999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Inconsolata"/>
              <a:buChar char="●"/>
              <a:defRPr sz="14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●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○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200"/>
              <a:buFont typeface="Inconsolata"/>
              <a:buChar char="■"/>
              <a:defRPr sz="1200">
                <a:solidFill>
                  <a:srgbClr val="F9F9F9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4500" y="4663225"/>
            <a:ext cx="9153000" cy="493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@2x.png"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703625"/>
            <a:ext cx="2329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609200" y="4663225"/>
            <a:ext cx="444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UPSILON PI EPSILON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 31 Final Review (Fall ‘18)	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https://goo.gl/hKtgdL 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-4500" y="4663225"/>
            <a:ext cx="9153000" cy="493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○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■"/>
              <a:defRPr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@2x.png" id="79" name="Google Shape;79;p1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11700" y="4703625"/>
            <a:ext cx="23292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09200" y="4663225"/>
            <a:ext cx="4441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UPSILON PI EPSILON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 31 &lt;exam&gt; Review (&lt;qtr&gt;)	&lt;slides link&gt;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QEng3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9" Type="http://schemas.openxmlformats.org/officeDocument/2006/relationships/slide" Target="/ppt/slides/slide32.xml"/><Relationship Id="rId5" Type="http://schemas.openxmlformats.org/officeDocument/2006/relationships/slide" Target="/ppt/slides/slide11.xml"/><Relationship Id="rId6" Type="http://schemas.openxmlformats.org/officeDocument/2006/relationships/slide" Target="/ppt/slides/slide21.xml"/><Relationship Id="rId7" Type="http://schemas.openxmlformats.org/officeDocument/2006/relationships/slide" Target="/ppt/slides/slide28.xml"/><Relationship Id="rId8" Type="http://schemas.openxmlformats.org/officeDocument/2006/relationships/slide" Target="/ppt/slides/slide3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oo.gl/QEng3m" TargetMode="External"/><Relationship Id="rId4" Type="http://schemas.openxmlformats.org/officeDocument/2006/relationships/hyperlink" Target="https://goo.gl/hKtgdL" TargetMode="External"/><Relationship Id="rId5" Type="http://schemas.openxmlformats.org/officeDocument/2006/relationships/hyperlink" Target="https://goo.gl/zJHeHV" TargetMode="External"/><Relationship Id="rId6" Type="http://schemas.openxmlformats.org/officeDocument/2006/relationships/hyperlink" Target="https://goo.gl/2FPFd8" TargetMode="External"/><Relationship Id="rId7" Type="http://schemas.openxmlformats.org/officeDocument/2006/relationships/hyperlink" Target="https://github.com/uclaupe-tutoring/practice-problems/wiki" TargetMode="External"/><Relationship Id="rId8" Type="http://schemas.openxmlformats.org/officeDocument/2006/relationships/hyperlink" Target="https://upe.seas.ucla.edu/tutor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https://goo.gl/QEng3m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link available upon sign-in</a:t>
            </a:r>
            <a:endParaRPr/>
          </a:p>
        </p:txBody>
      </p:sp>
      <p:sp>
        <p:nvSpPr>
          <p:cNvPr id="148" name="Google Shape;14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/>
              <a:t>UPE Tutoring:</a:t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CS 31 Final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– Tips</a:t>
            </a:r>
            <a:endParaRPr/>
          </a:p>
        </p:txBody>
      </p:sp>
      <p:sp>
        <p:nvSpPr>
          <p:cNvPr id="213" name="Google Shape;21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Structs are a good way to keep code looking organized and readable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declaring a struct, member variables with primitive types will be left uninitialized. Classes will be constructed with their default constructor.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Long story short: you must assign them yourself!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Always remember the semicolon!</a:t>
            </a:r>
            <a:r>
              <a:rPr lang="en" sz="1600"/>
              <a:t> </a:t>
            </a:r>
            <a:endParaRPr sz="16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struct Circle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int radius;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	} rin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g,hoop</a:t>
            </a: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;    // This creates two Circle structs named ring and hoop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b="1" lang="en" sz="1600"/>
              <a:t>class</a:t>
            </a:r>
            <a:r>
              <a:rPr lang="en" sz="1600"/>
              <a:t> </a:t>
            </a:r>
            <a:r>
              <a:rPr lang="en"/>
              <a:t>has</a:t>
            </a:r>
            <a:r>
              <a:rPr lang="en" sz="1600"/>
              <a:t> </a:t>
            </a:r>
            <a:r>
              <a:rPr b="1" lang="en" sz="1600"/>
              <a:t>member functions </a:t>
            </a:r>
            <a:r>
              <a:rPr lang="en" sz="1600"/>
              <a:t>as well as member variables.  Classes are at the core of Object-oriented Programming (OOP).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class Person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int age;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string name;         // Strings are actually objects from the string class!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double money;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void doubleMoney();  // Member function, declared but not yet implemented.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};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call an instance of a class an </a:t>
            </a:r>
            <a:r>
              <a:rPr b="1" lang="en" sz="1600"/>
              <a:t>object</a:t>
            </a:r>
            <a:r>
              <a:rPr lang="en" sz="1600"/>
              <a:t>.  In this way, OOP involves different types of objects interacting with each other.</a:t>
            </a:r>
            <a:endParaRPr sz="1600"/>
          </a:p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– Member Functions</a:t>
            </a:r>
            <a:endParaRPr/>
          </a:p>
        </p:txBody>
      </p:sp>
      <p:sp>
        <p:nvSpPr>
          <p:cNvPr id="227" name="Google Shape;227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scope resolution operator </a:t>
            </a:r>
            <a:r>
              <a:rPr lang="en"/>
              <a:t>(e.g.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Person::</a:t>
            </a:r>
            <a:r>
              <a:rPr lang="en"/>
              <a:t>) tells the compiler that we are defining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doubleMoney</a:t>
            </a:r>
            <a:r>
              <a:rPr lang="en"/>
              <a:t> function of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we don’t need the dot operator to refer to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’s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money</a:t>
            </a:r>
            <a:r>
              <a:rPr lang="en"/>
              <a:t> variable when we are in one of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’s member functions!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fill in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doubleMoney</a:t>
            </a:r>
            <a:r>
              <a:rPr lang="en"/>
              <a:t> function of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 from the previous slide.  There are two ways to do this: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// 1. Inside the class definition.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class Person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int age;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string name;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double money;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void doubleMoney() { money *= 2;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// 2. Outside of the class definition.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Person::doubleMoney()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money *= 2;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	  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9" name="Google Shape;229;p4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– Access Specifiers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now have a working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class!  Let’s try working with some objects.  We refer to their member functions and variables with the dot operator.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int main()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Person bobby;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bobby.age = 5;</a:t>
            </a:r>
            <a:endParaRPr sz="12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bobby.name = “Bobby”;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bobby.money = 3.49;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bobby.doubleMoney();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	  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6" name="Google Shape;236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– Access Specifiers (cont.)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now have a working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class!  Let’s try working with some objects.  We refer to their member functions and variables with the dot operator.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int main()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Person bobby;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bobby.age = 5; 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//ERROR!</a:t>
            </a:r>
            <a:endParaRPr sz="12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bobby.name = “Bobby”; 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//ERROR!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bobby.money = 3.49; 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//ERROR!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bobby.doubleMoney(); 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//ERROR!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	  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4" name="Google Shape;244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now have a working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class!  Let’s try working with some objects.  We refer to their member functions and variables with the dot operator.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int main()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Person bobby;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bobby.age = 5;  </a:t>
            </a:r>
            <a:r>
              <a:rPr lang="en" sz="1200"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// Good to go :^)</a:t>
            </a:r>
            <a:endParaRPr sz="1200">
              <a:highlight>
                <a:srgbClr val="B6D7A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bobby.name = “Bobby”;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bobby.money = 3.49;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bobby.doubleMoney();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	  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– Access Specifiers (cont.)</a:t>
            </a:r>
            <a:endParaRPr/>
          </a:p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compiler doesn’t let us access any of bobby’s members!  This is because class members have the </a:t>
            </a:r>
            <a:r>
              <a:rPr b="1" lang="en"/>
              <a:t>private</a:t>
            </a:r>
            <a:r>
              <a:rPr lang="en"/>
              <a:t> access specifier by default and cannot be accessed by an outside class or function.  To fix this, we adjust our class: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class Person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200">
                <a:highlight>
                  <a:srgbClr val="A4C2F4"/>
                </a:highlight>
                <a:latin typeface="Inconsolata"/>
                <a:ea typeface="Inconsolata"/>
                <a:cs typeface="Inconsolata"/>
                <a:sym typeface="Inconsolata"/>
              </a:rPr>
              <a:t>public:</a:t>
            </a:r>
            <a:endParaRPr sz="1200">
              <a:highlight>
                <a:srgbClr val="A4C2F4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int age;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string name;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double money;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void doubleMoney() { money *= 2;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3" name="Google Shape;253;p4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 – Access Specifiers (cont.)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reason we were able to access the members of a struct earlier is because they are </a:t>
            </a:r>
            <a:r>
              <a:rPr b="1" lang="en"/>
              <a:t>public </a:t>
            </a:r>
            <a:r>
              <a:rPr lang="en"/>
              <a:t>by default.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big problem with our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 so far is that if we make its member variables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age</a:t>
            </a:r>
            <a:r>
              <a:rPr lang="en"/>
              <a:t>,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name</a:t>
            </a:r>
            <a:r>
              <a:rPr lang="en"/>
              <a:t>, and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money</a:t>
            </a:r>
            <a:r>
              <a:rPr lang="en"/>
              <a:t> private, we have no way to change them.  If we make them public, they can be set to an invalid state by any code that instantiates a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object!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int main()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Person p;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p.age = -5;  </a:t>
            </a:r>
            <a:r>
              <a:rPr lang="en" sz="14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This doesn’t make sense (unless we’re Benjamin Button).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60" name="Google Shape;260;p4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– Encapsulation</a:t>
            </a:r>
            <a:endParaRPr/>
          </a:p>
        </p:txBody>
      </p:sp>
      <p:sp>
        <p:nvSpPr>
          <p:cNvPr id="266" name="Google Shape;266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void Person::setAge(int yrs)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if (yrs &gt;= 0)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age = yrs;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int Person::getAge() { return age;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void Person::setName(string nm)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if (nm.length &gt; 0)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name = nm;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string Person::getName() { return name;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void Person::doubleMoney() { money *= 2;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double Person::getMoney() { return money;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fix this, we make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’s member variables private and add public </a:t>
            </a:r>
            <a:r>
              <a:rPr b="1" lang="en"/>
              <a:t>accessor </a:t>
            </a:r>
            <a:r>
              <a:rPr lang="en"/>
              <a:t>(getter) and </a:t>
            </a:r>
            <a:r>
              <a:rPr b="1" lang="en"/>
              <a:t>mutator </a:t>
            </a:r>
            <a:r>
              <a:rPr lang="en"/>
              <a:t>(setter) functions that set rules on how to access and change them. This is called </a:t>
            </a:r>
            <a:r>
              <a:rPr b="1" lang="en"/>
              <a:t>encapsulation</a:t>
            </a:r>
            <a:r>
              <a:rPr lang="en"/>
              <a:t>!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class Person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200">
                <a:highlight>
                  <a:srgbClr val="A4C2F4"/>
                </a:highlight>
                <a:latin typeface="Inconsolata"/>
                <a:ea typeface="Inconsolata"/>
                <a:cs typeface="Inconsolata"/>
                <a:sym typeface="Inconsolata"/>
              </a:rPr>
              <a:t>public:</a:t>
            </a:r>
            <a:endParaRPr sz="1200">
              <a:highlight>
                <a:srgbClr val="A4C2F4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void setAge(int yrs);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int getAge();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void setName(string nm);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string getName();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void doubleMoney();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double getMoney();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200">
                <a:highlight>
                  <a:srgbClr val="A4C2F4"/>
                </a:highlight>
                <a:latin typeface="Inconsolata"/>
                <a:ea typeface="Inconsolata"/>
                <a:cs typeface="Inconsolata"/>
                <a:sym typeface="Inconsolata"/>
              </a:rPr>
              <a:t>private:</a:t>
            </a: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// Same member variables!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68" name="Google Shape;268;p4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– Encapsulation (cont.)</a:t>
            </a:r>
            <a:endParaRPr/>
          </a:p>
        </p:txBody>
      </p:sp>
      <p:sp>
        <p:nvSpPr>
          <p:cNvPr id="274" name="Google Shape;2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Generally, we want to make our member variables private. Therefore, we make them accessible through public member functions that access or mutate them in ways that are reasonable towards our implementation.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keeps objects in a valid state and hides the “nitty gritty” details of our implementation from anyone who wants to use our class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Now, you just have to call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doubleMoney</a:t>
            </a:r>
            <a:r>
              <a:rPr lang="en"/>
              <a:t> on a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and you know that their money will be doubled.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75" name="Google Shape;275;p4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Encapsulation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main()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string name;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cout &lt;&lt; "What is my name? " &lt;&lt; endl;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getline(cin, name);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Person p;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p.setName(name);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p.setName("");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cout &lt;&lt; "I Am " &lt;&lt;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p.getName() &lt;&lt; "\n";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p.setAge(49);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p.setAge(-1);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cout &lt;&lt; "I am " &lt;&lt; p.getAge() &lt;&lt;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" years old.\n";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What is my name? </a:t>
            </a:r>
            <a:r>
              <a:rPr lang="en">
                <a:solidFill>
                  <a:schemeClr val="accent6"/>
                </a:solidFill>
              </a:rPr>
              <a:t>the Walrus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I Am the Walrus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I am 49 years old.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400300" y="1189150"/>
            <a:ext cx="2952600" cy="24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action="ppaction://hlinksldjump" r:id="rId3"/>
              </a:rPr>
              <a:t>Pointers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action="ppaction://hlinksldjump" r:id="rId4"/>
              </a:rPr>
              <a:t>Structs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action="ppaction://hlinksldjump" r:id="rId5"/>
              </a:rPr>
              <a:t>Classes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action="ppaction://hlinksldjump" r:id="rId6"/>
              </a:rPr>
              <a:t>Constructors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accent5"/>
                </a:solidFill>
                <a:hlinkClick/>
              </a:rPr>
              <a:t>Constructor Practice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accent5"/>
                </a:solidFill>
                <a:hlinkClick/>
              </a:rPr>
              <a:t>Cat Construction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action="ppaction://hlinksldjump" r:id="rId7"/>
              </a:rPr>
              <a:t>Pointers to Objects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action="ppaction://hlinksldjump" r:id="rId8"/>
              </a:rPr>
              <a:t>Overloading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action="ppaction://hlinksldjump" r:id="rId9"/>
              </a:rPr>
              <a:t>Good Luck</a:t>
            </a:r>
            <a:endParaRPr sz="1400"/>
          </a:p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vs. Structs</a:t>
            </a:r>
            <a:endParaRPr/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Technically, the only difference between a class and a struct is the default access specifier.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 convention, we use structs to represent simple collections of data and classes to represent complex objects.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comes from C, which has only structs and no member functions.</a:t>
            </a:r>
            <a:endParaRPr/>
          </a:p>
        </p:txBody>
      </p:sp>
      <p:sp>
        <p:nvSpPr>
          <p:cNvPr id="290" name="Google Shape;290;p5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is yet another problem with our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class: initializing its members one-by-one is annoying but if we don’t do it, our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starts in an invalid state!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/>
              <a:t>constructor</a:t>
            </a:r>
            <a:r>
              <a:rPr lang="en"/>
              <a:t> is a member function that has the same name as the class, no return type, and automatically performs initialization when we declare an object: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class Person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public: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</a:t>
            </a:r>
            <a:r>
              <a:rPr lang="en" sz="1400">
                <a:highlight>
                  <a:srgbClr val="9FC5E8"/>
                </a:highlight>
                <a:latin typeface="Inconsolata"/>
                <a:ea typeface="Inconsolata"/>
                <a:cs typeface="Inconsolata"/>
                <a:sym typeface="Inconsolata"/>
              </a:rPr>
              <a:t>Person();</a:t>
            </a:r>
            <a:endParaRPr sz="1400">
              <a:highlight>
                <a:srgbClr val="9FC5E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// Same stuff as before!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};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7" name="Google Shape;297;p5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(cont.)</a:t>
            </a:r>
            <a:endParaRPr/>
          </a:p>
        </p:txBody>
      </p:sp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Constructors can be defined inside or outside of a class, just like normal functions.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Like normal functions, constructors can (and usually are) overloaded with different numbers and types of parameters to suit different purposes.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Unlike normal functions, they </a:t>
            </a:r>
            <a:r>
              <a:rPr lang="en" u="sng"/>
              <a:t>cannot</a:t>
            </a:r>
            <a:r>
              <a:rPr lang="en"/>
              <a:t> be called with the dot operator.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/>
              <a:t>default constructor</a:t>
            </a:r>
            <a:r>
              <a:rPr lang="en"/>
              <a:t> is one with no arguments; the compiler generates an empty one by default.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“default default” constructor leaves primitive member variables (int, double, etc.) uninitialized and calls the default constructors of class members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Example: any string members will be created with the default string constructor</a:t>
            </a:r>
            <a:endParaRPr/>
          </a:p>
        </p:txBody>
      </p:sp>
      <p:sp>
        <p:nvSpPr>
          <p:cNvPr id="304" name="Google Shape;304;p5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constructors to our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class Person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public: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Person();                                </a:t>
            </a:r>
            <a:r>
              <a:rPr lang="en" sz="1200">
                <a:highlight>
                  <a:srgbClr val="FFF2CC"/>
                </a:highlight>
                <a:latin typeface="Inconsolata"/>
                <a:ea typeface="Inconsolata"/>
                <a:cs typeface="Inconsolata"/>
                <a:sym typeface="Inconsolata"/>
              </a:rPr>
              <a:t>// 1</a:t>
            </a:r>
            <a:endParaRPr sz="1200">
              <a:highlight>
                <a:srgbClr val="FFF2C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Person(int yrs, string nm, double cash); </a:t>
            </a:r>
            <a:r>
              <a:rPr lang="en" sz="1200">
                <a:highlight>
                  <a:srgbClr val="D9EAD3"/>
                </a:highlight>
                <a:latin typeface="Inconsolata"/>
                <a:ea typeface="Inconsolata"/>
                <a:cs typeface="Inconsolata"/>
                <a:sym typeface="Inconsolata"/>
              </a:rPr>
              <a:t>// 2</a:t>
            </a:r>
            <a:endParaRPr sz="1200">
              <a:highlight>
                <a:srgbClr val="D9EAD3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// Same stuff as before!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Person::Person()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age = 0;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name = “”;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money = 0.0;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0" name="Google Shape;31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 – Basic Syntax</a:t>
            </a:r>
            <a:endParaRPr/>
          </a:p>
        </p:txBody>
      </p:sp>
      <p:sp>
        <p:nvSpPr>
          <p:cNvPr id="311" name="Google Shape;311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Person::Person(int yrs, string nm, double cash)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setAge(yrs);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setName(nm);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money = cash;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 p1;  </a:t>
            </a:r>
            <a:r>
              <a:rPr lang="en" sz="1200">
                <a:highlight>
                  <a:srgbClr val="FFF2CC"/>
                </a:highlight>
                <a:latin typeface="Inconsolata"/>
                <a:ea typeface="Inconsolata"/>
                <a:cs typeface="Inconsolata"/>
                <a:sym typeface="Inconsolata"/>
              </a:rPr>
              <a:t>// Constructor 1 is called.</a:t>
            </a:r>
            <a:endParaRPr sz="1200">
              <a:highlight>
                <a:srgbClr val="FFF2C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200">
                <a:highlight>
                  <a:srgbClr val="D9EAD3"/>
                </a:highlight>
                <a:latin typeface="Inconsolata"/>
                <a:ea typeface="Inconsolata"/>
                <a:cs typeface="Inconsolata"/>
                <a:sym typeface="Inconsolata"/>
              </a:rPr>
              <a:t>// Constructor 2 is called.</a:t>
            </a:r>
            <a:endParaRPr sz="1200">
              <a:highlight>
                <a:srgbClr val="D9EAD3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 p2(44, “Elon Musk”, 13000000000.0);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p1 = Person(19, “Freshman at UCLA”, -100000.0);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 p3();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/* Constructor 1 </a:t>
            </a:r>
            <a:r>
              <a:rPr b="1"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NOT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 called:</a:t>
            </a:r>
            <a:endParaRPr sz="12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		  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   The compiler thinks we’re </a:t>
            </a:r>
            <a:endParaRPr sz="12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          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   defining a function!   */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p1.Person();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Illegal!</a:t>
            </a:r>
            <a:endParaRPr sz="12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2" name="Google Shape;312;p5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Destructors</a:t>
            </a:r>
            <a:endParaRPr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/>
              <a:t>destructor </a:t>
            </a:r>
            <a:r>
              <a:rPr lang="en"/>
              <a:t>is a member function that is called automatically when an object of a class passes out of scope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destructor should use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delete</a:t>
            </a:r>
            <a:r>
              <a:rPr lang="en"/>
              <a:t> to eliminate any dynamically allocated variables created by the object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example, suppose that our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class creates a </a:t>
            </a:r>
            <a:r>
              <a:rPr b="1" lang="en"/>
              <a:t>dynamically allocated</a:t>
            </a:r>
            <a:r>
              <a:rPr lang="en"/>
              <a:t>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Pet</a:t>
            </a:r>
            <a:r>
              <a:rPr lang="en"/>
              <a:t> type object. This memory would need to be freed in the destructor!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9" name="Google Shape;319;p5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Destructors (cont.)</a:t>
            </a:r>
            <a:endParaRPr/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a destructor to our class!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class Pet { ... };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class Person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public: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  Person();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  ~Person();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  // Same stuff as before ...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private: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  Pet* fluffy;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5357350" y="1152475"/>
            <a:ext cx="347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Person::Person()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// Same stuff as before ...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fluffy = new Pet(“Steve”);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Person::~Person()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delete fluffy;  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of the following code snippet?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class Cat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public: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Cat(string name)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  cout &lt;&lt; "I am a cat: " &lt;&lt; name &lt;&lt; endl;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  m_name = name;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~Cat() { cout &lt;&lt; "Farewell, meow." &lt;&lt; endl;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private: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string m_name;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3" name="Google Shape;3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Question: Destruction</a:t>
            </a:r>
            <a:endParaRPr/>
          </a:p>
        </p:txBody>
      </p:sp>
      <p:sp>
        <p:nvSpPr>
          <p:cNvPr id="334" name="Google Shape;334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class Person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public: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Person(int age)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cout &lt;&lt; "I am " &lt;&lt; age &lt;&lt; " years old. ";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m_cat = new Cat("Alfred");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m_age = age;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~Person() { cout &lt;&lt; "Goodbye!" &lt;&lt; endl; 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private: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int m_age;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Cat *m_cat;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 p(21);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expect the following output: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I am 21 years old. I am a cat: Alfred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Goodbye!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Notice that the destructor for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m_cat</a:t>
            </a:r>
            <a:r>
              <a:rPr lang="en"/>
              <a:t> is never called: this is a memory leak, which should be addressed by adding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delete</a:t>
            </a:r>
            <a:r>
              <a:rPr lang="en"/>
              <a:t> in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Person</a:t>
            </a:r>
            <a:r>
              <a:rPr lang="en"/>
              <a:t> destructor.</a:t>
            </a:r>
            <a:endParaRPr/>
          </a:p>
        </p:txBody>
      </p:sp>
      <p:sp>
        <p:nvSpPr>
          <p:cNvPr id="341" name="Google Shape;34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Destruction</a:t>
            </a:r>
            <a:endParaRPr/>
          </a:p>
        </p:txBody>
      </p:sp>
      <p:sp>
        <p:nvSpPr>
          <p:cNvPr id="342" name="Google Shape;342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Objects – Arrow Operator</a:t>
            </a:r>
            <a:endParaRPr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dot operator, the </a:t>
            </a:r>
            <a:r>
              <a:rPr b="1" lang="en"/>
              <a:t>arrow operator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-&gt;</a:t>
            </a:r>
            <a:r>
              <a:rPr lang="en"/>
              <a:t> can be used to access an object’s member variables and functions.  The arrow operator is used when we have a pointer to the object whose members we are trying to reference.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Person* p = new Person;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p-&gt;setAge(20);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p-&gt;setName(“Bob”);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double money = p-&gt;getMoney();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  p-&gt;age = 10;		</a:t>
            </a:r>
            <a:r>
              <a:rPr lang="en" sz="14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ERROR: age is not a public variable!</a:t>
            </a:r>
            <a:endParaRPr sz="14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}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p-&gt;setAge(20)</a:t>
            </a:r>
            <a:r>
              <a:rPr lang="en"/>
              <a:t> and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(*p).setAge(20)</a:t>
            </a:r>
            <a:r>
              <a:rPr lang="en"/>
              <a:t> are equivalent statements!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Objects –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"/>
              <a:t> Pointer</a:t>
            </a:r>
            <a:endParaRPr/>
          </a:p>
        </p:txBody>
      </p:sp>
      <p:sp>
        <p:nvSpPr>
          <p:cNvPr id="356" name="Google Shape;35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defining member functions for a class, we sometimes want to refer to the calling object.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"/>
              <a:t> pointer is a predefined pointer that points to the calling object.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above two definitions for the function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getAge()</a:t>
            </a:r>
            <a:r>
              <a:rPr lang="en"/>
              <a:t> are equivalent, but the left method is clearer and better stylistically.</a:t>
            </a:r>
            <a:endParaRPr/>
          </a:p>
        </p:txBody>
      </p:sp>
      <p:sp>
        <p:nvSpPr>
          <p:cNvPr id="357" name="Google Shape;357;p59"/>
          <p:cNvSpPr txBox="1"/>
          <p:nvPr/>
        </p:nvSpPr>
        <p:spPr>
          <a:xfrm>
            <a:off x="4252300" y="1884775"/>
            <a:ext cx="31548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int Person::getAge()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return this-&gt;age;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/>
          </a:p>
        </p:txBody>
      </p:sp>
      <p:sp>
        <p:nvSpPr>
          <p:cNvPr id="358" name="Google Shape;358;p59"/>
          <p:cNvSpPr txBox="1"/>
          <p:nvPr/>
        </p:nvSpPr>
        <p:spPr>
          <a:xfrm>
            <a:off x="311700" y="1884775"/>
            <a:ext cx="31548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int Person::getAge() {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return age;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}</a:t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/>
              <a:t>pointer</a:t>
            </a:r>
            <a:r>
              <a:rPr lang="en"/>
              <a:t> is the memory address of a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&amp;</a:t>
            </a:r>
            <a:r>
              <a:rPr lang="en"/>
              <a:t> operator can be used to determine the </a:t>
            </a:r>
            <a:r>
              <a:rPr b="1" lang="en"/>
              <a:t>address</a:t>
            </a:r>
            <a:r>
              <a:rPr lang="en"/>
              <a:t> of a variable to be stored in the pointer.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*</a:t>
            </a:r>
            <a:r>
              <a:rPr lang="en"/>
              <a:t> operator can be used to </a:t>
            </a:r>
            <a:r>
              <a:rPr b="1" lang="en"/>
              <a:t>dereference</a:t>
            </a:r>
            <a:r>
              <a:rPr lang="en"/>
              <a:t> a pointer and get the value stored in the variable that is being pointed to.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double d = 10.0;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double *dp;          // pointer that holds the address of a double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dp = &amp;d;             // stores the address of d into dp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*dp = 20.0;          // changes the value of d from 10.0 to 20.0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Objects – 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"/>
              <a:t> Pointer</a:t>
            </a:r>
            <a:endParaRPr/>
          </a:p>
        </p:txBody>
      </p:sp>
      <p:sp>
        <p:nvSpPr>
          <p:cNvPr id="365" name="Google Shape;36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"/>
              <a:t> pointer allows us to access member variables even when they are shadowed by local variables.</a:t>
            </a:r>
            <a:br>
              <a:rPr lang="en"/>
            </a:br>
            <a:r>
              <a:rPr lang="en"/>
              <a:t>	</a:t>
            </a: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Person::setAge(int age) {</a:t>
            </a:r>
            <a:br>
              <a:rPr lang="en" sz="1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		this-&gt;age = age;</a:t>
            </a:r>
            <a:br>
              <a:rPr lang="en" sz="1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	}</a:t>
            </a:r>
            <a:br>
              <a:rPr lang="en" sz="1400">
                <a:latin typeface="Inconsolata"/>
                <a:ea typeface="Inconsolata"/>
                <a:cs typeface="Inconsolata"/>
                <a:sym typeface="Inconsolata"/>
              </a:rPr>
            </a:b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this</a:t>
            </a:r>
            <a:r>
              <a:rPr lang="en"/>
              <a:t> pointer also allows us to pass the current object into a function that takes an argument of its class.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void printPerson(Person *p);</a:t>
            </a:r>
            <a:br>
              <a:rPr lang="en" sz="1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Person::print()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printPerson(this);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p1.print()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6" name="Google Shape;366;p60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Overloading</a:t>
            </a:r>
            <a:endParaRPr/>
          </a:p>
        </p:txBody>
      </p:sp>
      <p:sp>
        <p:nvSpPr>
          <p:cNvPr id="372" name="Google Shape;37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You can have multiple definitions for the same function name in the same scope. However, the definition of the functions must differ from each other by the types and/or the number of arguments in the argument list.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3" name="Google Shape;373;p61"/>
          <p:cNvSpPr txBox="1"/>
          <p:nvPr/>
        </p:nvSpPr>
        <p:spPr>
          <a:xfrm>
            <a:off x="5285850" y="2050575"/>
            <a:ext cx="4218000" cy="24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int main(void) {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printData pd;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// Call print to print integer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pd.print(5);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// Call print to print numbers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pd.print(42, 500.263);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// Call print to print character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pd.print("Hello C++");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   return 0;</a:t>
            </a:r>
            <a:br>
              <a:rPr lang="en" sz="1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>
              <a:solidFill>
                <a:srgbClr val="666600"/>
              </a:solidFill>
              <a:highlight>
                <a:srgbClr val="EEEEEE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1"/>
          <p:cNvSpPr txBox="1"/>
          <p:nvPr/>
        </p:nvSpPr>
        <p:spPr>
          <a:xfrm>
            <a:off x="889875" y="2050575"/>
            <a:ext cx="43602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class printData {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public: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void print(int i) {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   cout &lt;&lt; "Printing int: " &lt;&lt; i &lt;&lt; endl;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}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void print(int i, double f) {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   cout &lt;&lt; "Printing numbers: " &lt;&lt; f &lt;&lt; ‘ ‘ &lt;&lt; i &lt;&lt; endl;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}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void print(char* c) {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   cout &lt;&lt; "Printing character: " &lt;&lt; c &lt;&lt; endl;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     }</a:t>
            </a:r>
            <a:b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0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};</a:t>
            </a:r>
            <a:endParaRPr sz="1000">
              <a:solidFill>
                <a:srgbClr val="666600"/>
              </a:solidFill>
              <a:highlight>
                <a:srgbClr val="EEEEEE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1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  <p:sp>
        <p:nvSpPr>
          <p:cNvPr id="381" name="Google Shape;38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	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https://goo.gl/QEng3m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https://goo.gl/hKtgdL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MT 2		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https://goo.gl/zJHeHV</a:t>
            </a:r>
            <a:endParaRPr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MT 1		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https://goo.gl/2FPFd8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Practice	</a:t>
            </a:r>
            <a:r>
              <a:rPr lang="en" u="sng">
                <a:solidFill>
                  <a:schemeClr val="accent5"/>
                </a:solidFill>
                <a:hlinkClick r:id="rId7"/>
              </a:rPr>
              <a:t>https://github.com/uclaupe-tutoring/practice-problems/wiki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 Need more help?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Come up and ask us! We'll try our best.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UPE offers daily computer science tutoring: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Location: ACM/UPE Clubhouse (Boelter 2763)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Schedule: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https://upe.seas.ucla.edu/tutoring/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also post on the Facebook event page.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var = 20;   // actual variable declaration</a:t>
            </a:r>
            <a:br>
              <a:rPr lang="en" sz="1200"/>
            </a:br>
            <a:r>
              <a:rPr lang="en" sz="1200"/>
              <a:t>int *ip;        // pointer variable declaration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// store address of var in ip</a:t>
            </a:r>
            <a:br>
              <a:rPr lang="en" sz="1200"/>
            </a:br>
            <a:r>
              <a:rPr lang="en" sz="1200"/>
              <a:t>ip = &amp;var;</a:t>
            </a:r>
            <a:br>
              <a:rPr lang="en" sz="1200"/>
            </a:br>
            <a:br>
              <a:rPr lang="en" sz="1200"/>
            </a:br>
            <a:r>
              <a:rPr lang="en" sz="1200"/>
              <a:t>cout &lt;&lt; "Value of var variable: ";</a:t>
            </a:r>
            <a:br>
              <a:rPr lang="en" sz="1200"/>
            </a:br>
            <a:r>
              <a:rPr lang="en" sz="1200"/>
              <a:t>cout &lt;&lt; var &lt;&lt; endl;</a:t>
            </a:r>
            <a:br>
              <a:rPr lang="en" sz="1200"/>
            </a:br>
            <a:br>
              <a:rPr lang="en" sz="1200"/>
            </a:br>
            <a:r>
              <a:rPr lang="en" sz="1200"/>
              <a:t>// print the address stored in ip pointer</a:t>
            </a:r>
            <a:br>
              <a:rPr lang="en" sz="1200"/>
            </a:br>
            <a:r>
              <a:rPr lang="en" sz="1200"/>
              <a:t>cout &lt;&lt; "Address stored in ip variable: ";</a:t>
            </a:r>
            <a:br>
              <a:rPr lang="en" sz="1200"/>
            </a:br>
            <a:r>
              <a:rPr lang="en" sz="1200"/>
              <a:t>cout &lt;&lt; ip &lt;&lt; endl;</a:t>
            </a:r>
            <a:br>
              <a:rPr lang="en" sz="1200"/>
            </a:br>
            <a:br>
              <a:rPr lang="en" sz="1200"/>
            </a:br>
            <a:r>
              <a:rPr lang="en" sz="1200"/>
              <a:t>// access the value at address stored in pointer</a:t>
            </a:r>
            <a:br>
              <a:rPr lang="en" sz="1200"/>
            </a:br>
            <a:r>
              <a:rPr lang="en" sz="1200"/>
              <a:t>cout &lt;&lt; "Value of *ip variable: ";</a:t>
            </a:r>
            <a:br>
              <a:rPr lang="en" sz="1200"/>
            </a:br>
            <a:r>
              <a:rPr lang="en" sz="1200"/>
              <a:t>cout &lt;&lt; *ip &lt;&lt; endl;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0055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909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F0055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&gt; Value of var variable: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Address stored in ip variable: 0xBFC601AC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Value of *ip variable: 20</a:t>
            </a:r>
            <a:endParaRPr/>
          </a:p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arr[] = {10, 20, 30, 40};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*ptr = arr;			// arr == &amp;arr[0]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cout &lt;&lt; *ptr &lt;&lt; endl;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ptr++;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cout &lt;&lt; *ptr &lt;&lt; endl;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ptr = ptr + 1;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cout &lt;&lt; *ptr &lt;&lt; endl;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ptr--;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cout &lt;&lt; *(ptr + 2) &lt;&lt; endl;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40</a:t>
            </a:r>
            <a:endParaRPr/>
          </a:p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new</a:t>
            </a:r>
            <a:r>
              <a:rPr b="1" lang="en"/>
              <a:t> </a:t>
            </a:r>
            <a:r>
              <a:rPr lang="en"/>
              <a:t>operator can be used to create </a:t>
            </a:r>
            <a:r>
              <a:rPr b="1" lang="en"/>
              <a:t>dynamic </a:t>
            </a:r>
            <a:r>
              <a:rPr lang="en"/>
              <a:t>variables.  These variables can be accessed using pointers.</a:t>
            </a:r>
            <a:endParaRPr sz="7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string *p;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 = new string;		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 = new string(“hello”);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delete</a:t>
            </a:r>
            <a:r>
              <a:rPr lang="en"/>
              <a:t> operator eliminates dynamic variables.</a:t>
            </a:r>
            <a:endParaRPr sz="7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delete p;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Note: Pointer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/>
              <a:t> is now a </a:t>
            </a:r>
            <a:r>
              <a:rPr b="1" lang="en"/>
              <a:t>dangling pointer</a:t>
            </a:r>
            <a:r>
              <a:rPr lang="en"/>
              <a:t>! Dereferencing it is dangerous and leads to undefined behavior.  One way to avoid this is to set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/>
              <a:t> to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NULL</a:t>
            </a:r>
            <a:r>
              <a:rPr lang="en"/>
              <a:t> after using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delete</a:t>
            </a:r>
            <a:r>
              <a:rPr lang="en"/>
              <a:t>.</a:t>
            </a:r>
            <a:endParaRPr/>
          </a:p>
        </p:txBody>
      </p:sp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– new and delete</a:t>
            </a:r>
            <a:endParaRPr/>
          </a:p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– Dynamic Arrays</a:t>
            </a:r>
            <a:endParaRPr/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pointer can also be used when creating a </a:t>
            </a:r>
            <a:r>
              <a:rPr i="1" lang="en"/>
              <a:t>dynamic</a:t>
            </a:r>
            <a:r>
              <a:rPr lang="en"/>
              <a:t> array. Dynamic arrays are useful because their size can be determined while the program is running!</a:t>
            </a:r>
            <a:endParaRPr sz="7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int *ptr;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int arraySize;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cin &gt;&gt; arraySize;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ptr = new int[arraySize];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destroy the dynamically allocated array, use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delete[]</a:t>
            </a:r>
            <a:r>
              <a:rPr b="1" lang="en"/>
              <a:t> </a:t>
            </a:r>
            <a:r>
              <a:rPr lang="en"/>
              <a:t>operator.</a:t>
            </a:r>
            <a:endParaRPr sz="7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delete[] ptr;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b="1" lang="en"/>
              <a:t>struct</a:t>
            </a:r>
            <a:r>
              <a:rPr lang="en"/>
              <a:t> is a collection of data that is treated as its own special data type.  We use them to organize data that belongs together.</a:t>
            </a:r>
            <a:endParaRPr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struct Person {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int age;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       string name;</a:t>
            </a:r>
            <a:endParaRPr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consolata"/>
                <a:ea typeface="Inconsolata"/>
                <a:cs typeface="Inconsolata"/>
                <a:sym typeface="Inconsolata"/>
              </a:rPr>
              <a:t>};  </a:t>
            </a:r>
            <a:r>
              <a:rPr lang="en" sz="14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Must end with semicolon!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Structs can store any number of any other data type, accessed using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lang="en"/>
              <a:t> (the </a:t>
            </a:r>
            <a:r>
              <a:rPr b="1" lang="en"/>
              <a:t>dot operator</a:t>
            </a:r>
            <a:r>
              <a:rPr lang="en"/>
              <a:t>).  These stored values are called </a:t>
            </a:r>
            <a:r>
              <a:rPr b="1" lang="en"/>
              <a:t>member variables</a:t>
            </a:r>
            <a:r>
              <a:rPr lang="en"/>
              <a:t>.</a:t>
            </a:r>
            <a:endParaRPr/>
          </a:p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declare a struct outside of any functions and treat it as a normal variable, for the most part.  A struct can even contain another struct!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struct Date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int day, month, year;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struct Person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Date birthday;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string name;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double money;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void doubleMoney(Person&amp; guy)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guy.money *= 2;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int main() {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 p1;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p1.name = “Smelborp”;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p1.money = 3.50;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p1.birthday.day = p1.birthday.month = 1;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 p2 = p1;  </a:t>
            </a:r>
            <a:r>
              <a:rPr lang="en" sz="1200"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// Perfectly legal</a:t>
            </a:r>
            <a:endParaRPr sz="1200">
              <a:highlight>
                <a:srgbClr val="B6D7A8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doubleMoney(p2);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cout &lt;&lt; p2.money; // 7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cout &lt;&lt; p1.money; // 3.5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Person p3 = { p1.birthday, “Jimbo”, 3.5 };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p2 += p1;  </a:t>
            </a:r>
            <a:r>
              <a:rPr lang="en" sz="1200">
                <a:highlight>
                  <a:srgbClr val="EA9999"/>
                </a:highlight>
                <a:latin typeface="Inconsolata"/>
                <a:ea typeface="Inconsolata"/>
                <a:cs typeface="Inconsolata"/>
                <a:sym typeface="Inconsolata"/>
              </a:rPr>
              <a:t>// ERROR! How do you add people?!</a:t>
            </a:r>
            <a:endParaRPr sz="12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200">
              <a:highlight>
                <a:srgbClr val="EA9999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472450" y="4663227"/>
            <a:ext cx="5487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