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46913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10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indent="457200" lvl="2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indent="457200" lvl="3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indent="457200" lvl="4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indent="457200" lvl="5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indent="457200" lvl="6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indent="457200" lvl="7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indent="457200" lvl="8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4836035"/>
            <a:ext cx="7772400" cy="1032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190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indent="190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indent="190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indent="190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indent="190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indent="190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indent="190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indent="190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lvl="1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lvl="2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lvl="3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lvl="4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lvl="5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lvl="6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lvl="7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lvl="8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5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1pPr>
            <a:lvl2pPr indent="-171450" lvl="1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/>
            </a:lvl2pPr>
            <a:lvl3pPr indent="-1714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/>
            </a:lvl3pPr>
            <a:lvl4pPr indent="-95250" lvl="3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4pPr>
            <a:lvl5pPr indent="-171450" lvl="4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/>
            </a:lvl5pPr>
            <a:lvl6pPr indent="-171450" lvl="5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/>
            </a:lvl6pPr>
            <a:lvl7pPr indent="-95250" lvl="6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7pPr>
            <a:lvl8pPr indent="-171450" lvl="7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Char char="o"/>
              <a:defRPr/>
            </a:lvl8pPr>
            <a:lvl9pPr indent="-171450" lvl="8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Shape 25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indent="228600" lvl="2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indent="228600" lvl="3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indent="228600" lvl="4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indent="228600" lvl="5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indent="228600" lvl="6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indent="228600" lvl="7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indent="228600" lvl="8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1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indent="-381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6pPr>
            <a:lvl7pPr indent="-381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8pPr>
            <a:lvl9pPr indent="-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oo.gl/mIYGAk" TargetMode="External"/><Relationship Id="rId4" Type="http://schemas.openxmlformats.org/officeDocument/2006/relationships/hyperlink" Target="https://goo.gl/gzk4SC" TargetMode="External"/><Relationship Id="rId5" Type="http://schemas.openxmlformats.org/officeDocument/2006/relationships/hyperlink" Target="http://cs.ucla.edu/~kunghua/cs32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4706385"/>
            <a:ext cx="77724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Hosted by Upsilon Pi Epsilon</a:t>
            </a:r>
          </a:p>
          <a:p>
            <a:pPr indent="1905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February 24, 2016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609600" y="2022952"/>
            <a:ext cx="7653403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 32 Midterm 2 Review Session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Things to Know about Queues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838200" y="1600200"/>
            <a:ext cx="7769999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How would you implement your own queue?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Things to Know about Queues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600200"/>
            <a:ext cx="7769999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How would you implement your own queue?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" sz="2200">
                <a:solidFill>
                  <a:srgbClr val="FF0000"/>
                </a:solidFill>
              </a:rPr>
              <a:t>One way: Use a linked list with both head and tail pointers.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" sz="2200">
                <a:solidFill>
                  <a:srgbClr val="FF0000"/>
                </a:solidFill>
              </a:rPr>
              <a:t>Is there a more efficient implementation(circular queue)?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76400"/>
            <a:ext cx="8381999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new classes based on old classes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an “</a:t>
            </a:r>
            <a:r>
              <a:rPr b="0" i="1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is-a</a:t>
            </a: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relationship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“</a:t>
            </a:r>
            <a:r>
              <a:rPr b="0" i="1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is-a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type of Superclass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6400800" y="3816926"/>
            <a:ext cx="1904999" cy="1028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Jaguar</a:t>
            </a:r>
          </a:p>
        </p:txBody>
      </p:sp>
      <p:sp>
        <p:nvSpPr>
          <p:cNvPr id="110" name="Shape 110"/>
          <p:cNvSpPr/>
          <p:nvPr/>
        </p:nvSpPr>
        <p:spPr>
          <a:xfrm>
            <a:off x="3657600" y="3810000"/>
            <a:ext cx="1904999" cy="103562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</a:p>
        </p:txBody>
      </p:sp>
      <p:sp>
        <p:nvSpPr>
          <p:cNvPr id="111" name="Shape 111"/>
          <p:cNvSpPr/>
          <p:nvPr/>
        </p:nvSpPr>
        <p:spPr>
          <a:xfrm>
            <a:off x="914400" y="3816928"/>
            <a:ext cx="1904999" cy="103562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057400" y="4942610"/>
            <a:ext cx="2308645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Cat </a:t>
            </a:r>
            <a:r>
              <a:rPr b="0" i="1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is-an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Animal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023873" y="4942610"/>
            <a:ext cx="216437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Jaguar </a:t>
            </a:r>
            <a:r>
              <a:rPr b="0" i="1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is-a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Importance of Inheritance 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Reuse code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in base class is inherited in derived classes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code can be added to the derived class to distinguish it from its base parent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inherited code (defined as virtual functions) can be overridden in the derived class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Reused Code</a:t>
            </a:r>
          </a:p>
        </p:txBody>
      </p:sp>
      <p:sp>
        <p:nvSpPr>
          <p:cNvPr id="125" name="Shape 125"/>
          <p:cNvSpPr/>
          <p:nvPr/>
        </p:nvSpPr>
        <p:spPr>
          <a:xfrm>
            <a:off x="304800" y="1662544"/>
            <a:ext cx="4267199" cy="44195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Animal(): fatigueLevel(3)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fatigueLevel--;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fatigueLevel;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26" name="Shape 126"/>
          <p:cNvSpPr/>
          <p:nvPr/>
        </p:nvSpPr>
        <p:spPr>
          <a:xfrm>
            <a:off x="4724400" y="1648691"/>
            <a:ext cx="3809999" cy="1704108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 :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Cat()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27" name="Shape 127"/>
          <p:cNvSpPr/>
          <p:nvPr/>
        </p:nvSpPr>
        <p:spPr>
          <a:xfrm>
            <a:off x="4724400" y="3581400"/>
            <a:ext cx="4114800" cy="2376053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Cat c;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c.sleep();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929244" y="2796569"/>
            <a:ext cx="5257799" cy="1569660"/>
          </a:xfrm>
          <a:prstGeom prst="rect">
            <a:avLst/>
          </a:prstGeom>
          <a:solidFill>
            <a:srgbClr val="A97715"/>
          </a:solidFill>
          <a:ln cap="flat" cmpd="sng" w="38100">
            <a:solidFill>
              <a:srgbClr val="71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call the sleep function for our Cat because it is derived from Animal and therefore inherits all the public code in Animal.</a:t>
            </a:r>
          </a:p>
        </p:txBody>
      </p:sp>
      <p:sp>
        <p:nvSpPr>
          <p:cNvPr id="129" name="Shape 129"/>
          <p:cNvSpPr/>
          <p:nvPr/>
        </p:nvSpPr>
        <p:spPr>
          <a:xfrm>
            <a:off x="7010400" y="152400"/>
            <a:ext cx="1828800" cy="1295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130" name="Shape 130"/>
          <p:cNvSpPr/>
          <p:nvPr/>
        </p:nvSpPr>
        <p:spPr>
          <a:xfrm>
            <a:off x="7174921" y="609600"/>
            <a:ext cx="1499755" cy="685799"/>
          </a:xfrm>
          <a:prstGeom prst="rect">
            <a:avLst/>
          </a:prstGeom>
          <a:solidFill>
            <a:srgbClr val="9C99D6"/>
          </a:solidFill>
          <a:ln cap="flat" cmpd="sng" w="25400">
            <a:solidFill>
              <a:srgbClr val="3E3B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Data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fatigueLevel: 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174921" y="609600"/>
            <a:ext cx="1499755" cy="685799"/>
          </a:xfrm>
          <a:prstGeom prst="rect">
            <a:avLst/>
          </a:prstGeom>
          <a:solidFill>
            <a:srgbClr val="9C99D6"/>
          </a:solidFill>
          <a:ln cap="flat" cmpd="sng" w="25400">
            <a:solidFill>
              <a:srgbClr val="3E3B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Data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fatigueLevel: 2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724400" y="1638300"/>
            <a:ext cx="4114800" cy="3442854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 :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Cat(): thirsty(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drinkMilk()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thirsty =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thirsty;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37" name="Shape 137"/>
          <p:cNvSpPr/>
          <p:nvPr/>
        </p:nvSpPr>
        <p:spPr>
          <a:xfrm>
            <a:off x="7031182" y="152400"/>
            <a:ext cx="1808018" cy="160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thirsty: true</a:t>
            </a:r>
          </a:p>
        </p:txBody>
      </p:sp>
      <p:sp>
        <p:nvSpPr>
          <p:cNvPr id="138" name="Shape 138"/>
          <p:cNvSpPr/>
          <p:nvPr/>
        </p:nvSpPr>
        <p:spPr>
          <a:xfrm>
            <a:off x="7031182" y="152400"/>
            <a:ext cx="1808018" cy="160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thirsty: false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</a:p>
        </p:txBody>
      </p:sp>
      <p:sp>
        <p:nvSpPr>
          <p:cNvPr id="140" name="Shape 140"/>
          <p:cNvSpPr/>
          <p:nvPr/>
        </p:nvSpPr>
        <p:spPr>
          <a:xfrm>
            <a:off x="152400" y="1724891"/>
            <a:ext cx="4267199" cy="44195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Animal(): fatigueLevel(3)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fatigueLevel--;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fatigueLevel;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41" name="Shape 141"/>
          <p:cNvSpPr/>
          <p:nvPr/>
        </p:nvSpPr>
        <p:spPr>
          <a:xfrm>
            <a:off x="4724400" y="5081155"/>
            <a:ext cx="4114800" cy="172205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Cat c;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c.drinkMilk();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42" name="Shape 142"/>
          <p:cNvSpPr/>
          <p:nvPr/>
        </p:nvSpPr>
        <p:spPr>
          <a:xfrm>
            <a:off x="7174921" y="952500"/>
            <a:ext cx="1499755" cy="685799"/>
          </a:xfrm>
          <a:prstGeom prst="rect">
            <a:avLst/>
          </a:prstGeom>
          <a:solidFill>
            <a:srgbClr val="9C99D6"/>
          </a:solidFill>
          <a:ln cap="flat" cmpd="sng" w="25400">
            <a:solidFill>
              <a:srgbClr val="3E3B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Data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fatigueLevel: 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28600" y="3362557"/>
            <a:ext cx="4190999" cy="2308323"/>
          </a:xfrm>
          <a:prstGeom prst="rect">
            <a:avLst/>
          </a:prstGeom>
          <a:solidFill>
            <a:srgbClr val="A97715"/>
          </a:solidFill>
          <a:ln cap="flat" cmpd="sng" w="38100">
            <a:solidFill>
              <a:srgbClr val="71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add Cat-specific functionality to our Cat class to specialize it. The member variable thirsty and the function drinkMilk are examples of that.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4724400" y="2745110"/>
            <a:ext cx="4114800" cy="3442854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 :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Cat(): thirsty(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drinkMilk()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thirsty =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thirsty;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</a:p>
        </p:txBody>
      </p:sp>
      <p:sp>
        <p:nvSpPr>
          <p:cNvPr id="150" name="Shape 150"/>
          <p:cNvSpPr/>
          <p:nvPr/>
        </p:nvSpPr>
        <p:spPr>
          <a:xfrm>
            <a:off x="152400" y="1724891"/>
            <a:ext cx="4267199" cy="44195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Animal(): fatigueLevel(3)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fatigueLevel--;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fatigueLevel;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403210" y="228600"/>
            <a:ext cx="5519116" cy="1200329"/>
          </a:xfrm>
          <a:prstGeom prst="rect">
            <a:avLst/>
          </a:prstGeom>
          <a:solidFill>
            <a:srgbClr val="A97715"/>
          </a:solidFill>
          <a:ln cap="flat" cmpd="sng" w="38100">
            <a:solidFill>
              <a:srgbClr val="71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allow a function in a base class to be overridden, you must insert the keyword </a:t>
            </a:r>
            <a:r>
              <a:rPr b="1" i="0" lang="en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it.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85800" y="3591578"/>
            <a:ext cx="271741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403210" y="1544782"/>
            <a:ext cx="5519116" cy="1200329"/>
          </a:xfrm>
          <a:prstGeom prst="rect">
            <a:avLst/>
          </a:prstGeom>
          <a:solidFill>
            <a:srgbClr val="A97715"/>
          </a:solidFill>
          <a:ln cap="flat" cmpd="sng" w="38100">
            <a:solidFill>
              <a:srgbClr val="71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Let's write a Cat-specific sleep function. First, make Animal's version of sleep a </a:t>
            </a:r>
            <a:r>
              <a:rPr b="1" i="0" lang="en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4724400" y="1724891"/>
            <a:ext cx="4114800" cy="4463074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 :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Cat(): thirsty(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drinkMilk()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thirsty =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thirsty;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</a:p>
        </p:txBody>
      </p:sp>
      <p:sp>
        <p:nvSpPr>
          <p:cNvPr id="160" name="Shape 160"/>
          <p:cNvSpPr/>
          <p:nvPr/>
        </p:nvSpPr>
        <p:spPr>
          <a:xfrm>
            <a:off x="152400" y="1724891"/>
            <a:ext cx="4267199" cy="44195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Animal(): fatigueLevel(3)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fatigueLevel--;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fatigueLevel;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403210" y="228600"/>
            <a:ext cx="5519116" cy="1200329"/>
          </a:xfrm>
          <a:prstGeom prst="rect">
            <a:avLst/>
          </a:prstGeom>
          <a:solidFill>
            <a:srgbClr val="A97715"/>
          </a:solidFill>
          <a:ln cap="flat" cmpd="sng" w="38100">
            <a:solidFill>
              <a:srgbClr val="71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Next, we can create our own sleep function in the Cat class. A Cat becomes thirsty when it sleeps.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181600" y="3457637"/>
            <a:ext cx="2717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thirsty =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52400" y="1724891"/>
            <a:ext cx="4267199" cy="44195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Animal(): fatigueLevel(3)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fatigueLevel--;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fatigueLevel;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68" name="Shape 168"/>
          <p:cNvSpPr/>
          <p:nvPr/>
        </p:nvSpPr>
        <p:spPr>
          <a:xfrm>
            <a:off x="4724400" y="1724891"/>
            <a:ext cx="4114800" cy="4463074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 :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Cat(): thirsty(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drinkMilk()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thirsty =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thirsty;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</a:p>
        </p:txBody>
      </p:sp>
      <p:sp>
        <p:nvSpPr>
          <p:cNvPr id="170" name="Shape 170"/>
          <p:cNvSpPr/>
          <p:nvPr/>
        </p:nvSpPr>
        <p:spPr>
          <a:xfrm>
            <a:off x="152400" y="4973782"/>
            <a:ext cx="4267199" cy="172205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Cat c;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c.drinkMilk();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c.sleep();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403210" y="228600"/>
            <a:ext cx="5519116" cy="1200329"/>
          </a:xfrm>
          <a:prstGeom prst="rect">
            <a:avLst/>
          </a:prstGeom>
          <a:solidFill>
            <a:srgbClr val="A97715"/>
          </a:solidFill>
          <a:ln cap="flat" cmpd="sng" w="38100">
            <a:solidFill>
              <a:srgbClr val="71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whenever the sleep function is called on a Cat object, Cat's version of sleep will be called.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181600" y="3457637"/>
            <a:ext cx="2717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thirsty =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</p:txBody>
      </p:sp>
      <p:sp>
        <p:nvSpPr>
          <p:cNvPr id="173" name="Shape 173"/>
          <p:cNvSpPr/>
          <p:nvPr/>
        </p:nvSpPr>
        <p:spPr>
          <a:xfrm>
            <a:off x="2559625" y="5034710"/>
            <a:ext cx="1808018" cy="160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thirsty: true</a:t>
            </a:r>
          </a:p>
        </p:txBody>
      </p:sp>
      <p:sp>
        <p:nvSpPr>
          <p:cNvPr id="174" name="Shape 174"/>
          <p:cNvSpPr/>
          <p:nvPr/>
        </p:nvSpPr>
        <p:spPr>
          <a:xfrm>
            <a:off x="2559625" y="5034710"/>
            <a:ext cx="1808018" cy="160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thirsty: false</a:t>
            </a:r>
          </a:p>
        </p:txBody>
      </p:sp>
      <p:sp>
        <p:nvSpPr>
          <p:cNvPr id="175" name="Shape 175"/>
          <p:cNvSpPr/>
          <p:nvPr/>
        </p:nvSpPr>
        <p:spPr>
          <a:xfrm>
            <a:off x="2559625" y="5034710"/>
            <a:ext cx="1808018" cy="160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thirsty: true</a:t>
            </a:r>
          </a:p>
        </p:txBody>
      </p:sp>
      <p:sp>
        <p:nvSpPr>
          <p:cNvPr id="176" name="Shape 176"/>
          <p:cNvSpPr/>
          <p:nvPr/>
        </p:nvSpPr>
        <p:spPr>
          <a:xfrm>
            <a:off x="2713757" y="5834810"/>
            <a:ext cx="1499755" cy="685799"/>
          </a:xfrm>
          <a:prstGeom prst="rect">
            <a:avLst/>
          </a:prstGeom>
          <a:solidFill>
            <a:srgbClr val="9C99D6"/>
          </a:solidFill>
          <a:ln cap="flat" cmpd="sng" w="25400">
            <a:solidFill>
              <a:srgbClr val="3E3B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Data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fatigueLevel: 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724398" y="5419312"/>
            <a:ext cx="4114801" cy="830996"/>
          </a:xfrm>
          <a:prstGeom prst="rect">
            <a:avLst/>
          </a:prstGeom>
          <a:solidFill>
            <a:srgbClr val="A97715"/>
          </a:solidFill>
          <a:ln cap="flat" cmpd="sng" w="38100">
            <a:solidFill>
              <a:srgbClr val="71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that fatigueLevel never changes!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52400" y="1724891"/>
            <a:ext cx="4267199" cy="44195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Animal(): fatigueLevel(3)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fatigueLevel--;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fatigueLevel;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83" name="Shape 183"/>
          <p:cNvSpPr/>
          <p:nvPr/>
        </p:nvSpPr>
        <p:spPr>
          <a:xfrm>
            <a:off x="4724400" y="1785821"/>
            <a:ext cx="4114800" cy="491001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 :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Cat(): thirsty(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thirsty =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Animal::sleep();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drinkMilk()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thirsty =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thirsty;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</a:p>
        </p:txBody>
      </p:sp>
      <p:sp>
        <p:nvSpPr>
          <p:cNvPr id="185" name="Shape 185"/>
          <p:cNvSpPr/>
          <p:nvPr/>
        </p:nvSpPr>
        <p:spPr>
          <a:xfrm>
            <a:off x="152400" y="4973782"/>
            <a:ext cx="4267199" cy="172205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Cat c;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c.drinkMilk();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c.sleep();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505198" y="116498"/>
            <a:ext cx="5486403" cy="1569660"/>
          </a:xfrm>
          <a:prstGeom prst="rect">
            <a:avLst/>
          </a:prstGeom>
          <a:solidFill>
            <a:srgbClr val="A97715"/>
          </a:solidFill>
          <a:ln cap="flat" cmpd="sng" w="38100">
            <a:solidFill>
              <a:srgbClr val="71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still call the base class' version of the sleep function. Let's make the Cat thirsty and then call Animal's sleep function.</a:t>
            </a:r>
          </a:p>
        </p:txBody>
      </p:sp>
      <p:sp>
        <p:nvSpPr>
          <p:cNvPr id="187" name="Shape 187"/>
          <p:cNvSpPr/>
          <p:nvPr/>
        </p:nvSpPr>
        <p:spPr>
          <a:xfrm>
            <a:off x="2559625" y="5034710"/>
            <a:ext cx="1808018" cy="160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thirsty: true</a:t>
            </a:r>
          </a:p>
        </p:txBody>
      </p:sp>
      <p:sp>
        <p:nvSpPr>
          <p:cNvPr id="188" name="Shape 188"/>
          <p:cNvSpPr/>
          <p:nvPr/>
        </p:nvSpPr>
        <p:spPr>
          <a:xfrm>
            <a:off x="2544039" y="5034710"/>
            <a:ext cx="1808018" cy="160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thirsty: false</a:t>
            </a:r>
          </a:p>
        </p:txBody>
      </p:sp>
      <p:sp>
        <p:nvSpPr>
          <p:cNvPr id="189" name="Shape 189"/>
          <p:cNvSpPr/>
          <p:nvPr/>
        </p:nvSpPr>
        <p:spPr>
          <a:xfrm>
            <a:off x="2713757" y="5834810"/>
            <a:ext cx="1499755" cy="685799"/>
          </a:xfrm>
          <a:prstGeom prst="rect">
            <a:avLst/>
          </a:prstGeom>
          <a:solidFill>
            <a:srgbClr val="9C99D6"/>
          </a:solidFill>
          <a:ln cap="flat" cmpd="sng" w="25400">
            <a:solidFill>
              <a:srgbClr val="3E3B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Data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fatigueLevel: 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544039" y="5031878"/>
            <a:ext cx="1808018" cy="16001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D85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thirsty: true</a:t>
            </a:r>
          </a:p>
        </p:txBody>
      </p:sp>
      <p:sp>
        <p:nvSpPr>
          <p:cNvPr id="191" name="Shape 191"/>
          <p:cNvSpPr/>
          <p:nvPr/>
        </p:nvSpPr>
        <p:spPr>
          <a:xfrm>
            <a:off x="2713756" y="5838905"/>
            <a:ext cx="1499755" cy="685799"/>
          </a:xfrm>
          <a:prstGeom prst="rect">
            <a:avLst/>
          </a:prstGeom>
          <a:solidFill>
            <a:srgbClr val="9C99D6"/>
          </a:solidFill>
          <a:ln cap="flat" cmpd="sng" w="25400">
            <a:solidFill>
              <a:srgbClr val="3E3B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Data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fatigueLevel: 2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724398" y="5419312"/>
            <a:ext cx="4114801" cy="830996"/>
          </a:xfrm>
          <a:prstGeom prst="rect">
            <a:avLst/>
          </a:prstGeom>
          <a:solidFill>
            <a:srgbClr val="A97715"/>
          </a:solidFill>
          <a:ln cap="flat" cmpd="sng" w="38100">
            <a:solidFill>
              <a:srgbClr val="71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time, fatigueLevel is decremented.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Midterm #2 Topics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76400"/>
            <a:ext cx="8381999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Stacks 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Queues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Inheritance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Polymorphism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Recursion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Problem</a:t>
            </a:r>
          </a:p>
        </p:txBody>
      </p:sp>
      <p:sp>
        <p:nvSpPr>
          <p:cNvPr id="198" name="Shape 198"/>
          <p:cNvSpPr/>
          <p:nvPr/>
        </p:nvSpPr>
        <p:spPr>
          <a:xfrm>
            <a:off x="228600" y="2969119"/>
            <a:ext cx="4267199" cy="396507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Animal(): fatigueLevel(3)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fatigueLevel--;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fatigueLevel;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99" name="Shape 199"/>
          <p:cNvSpPr/>
          <p:nvPr/>
        </p:nvSpPr>
        <p:spPr>
          <a:xfrm>
            <a:off x="4724400" y="1785819"/>
            <a:ext cx="4114800" cy="5072178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 :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Cat(): thirsty(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thirsty =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Animal::sleep()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drinkMilk()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thirsty =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thirsty;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83127" y="1569480"/>
            <a:ext cx="4558144" cy="1323439"/>
          </a:xfrm>
          <a:prstGeom prst="rect">
            <a:avLst/>
          </a:prstGeom>
          <a:solidFill>
            <a:srgbClr val="A97715"/>
          </a:solidFill>
          <a:ln cap="flat" cmpd="sng" w="38100">
            <a:solidFill>
              <a:srgbClr val="71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could we have just decremented fatigueLevel ourselves in Cat's version of the sleep function?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631483" y="4255694"/>
            <a:ext cx="208422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fatigueLevel--;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590800" y="5410200"/>
            <a:ext cx="6248399" cy="1200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ERROR! fatigueLevel is Animal's private variable, therefore only functions in the Animal class can access 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Things to Know: Inheritance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78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What is a derived class allowed to access in its parent class(es)?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1778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What order are classes constructed in inheritance situations?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Things to Know: Inheritance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78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What is a derived class allowed to access in its parent class(es)?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Only the member variables/functions in the parent that are defined as </a:t>
            </a:r>
            <a:r>
              <a:rPr b="1" lang="en" sz="2400">
                <a:solidFill>
                  <a:srgbClr val="FF0000"/>
                </a:solidFill>
              </a:rPr>
              <a:t>public </a:t>
            </a:r>
            <a:r>
              <a:rPr lang="en" sz="2400">
                <a:solidFill>
                  <a:srgbClr val="FF0000"/>
                </a:solidFill>
              </a:rPr>
              <a:t>or </a:t>
            </a:r>
            <a:r>
              <a:rPr b="1" lang="en" sz="2400">
                <a:solidFill>
                  <a:srgbClr val="FF0000"/>
                </a:solidFill>
              </a:rPr>
              <a:t>protected.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Things to Know: Inheritance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177801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What order are classes constructed in inheritance situations?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" sz="2400">
                <a:solidFill>
                  <a:srgbClr val="FF0000"/>
                </a:solidFill>
              </a:rPr>
              <a:t>Classes are constructed in order from most </a:t>
            </a:r>
            <a:r>
              <a:rPr b="1" lang="en" sz="2400">
                <a:solidFill>
                  <a:srgbClr val="FF0000"/>
                </a:solidFill>
              </a:rPr>
              <a:t>basic </a:t>
            </a:r>
            <a:r>
              <a:rPr lang="en" sz="2400">
                <a:solidFill>
                  <a:srgbClr val="FF0000"/>
                </a:solidFill>
              </a:rPr>
              <a:t>to most </a:t>
            </a:r>
            <a:r>
              <a:rPr b="1" lang="en" sz="2400">
                <a:solidFill>
                  <a:srgbClr val="FF0000"/>
                </a:solidFill>
              </a:rPr>
              <a:t>derived</a:t>
            </a:r>
            <a:r>
              <a:rPr lang="en" sz="2400">
                <a:solidFill>
                  <a:srgbClr val="FF0000"/>
                </a:solidFill>
              </a:rPr>
              <a:t>.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" sz="2400">
                <a:solidFill>
                  <a:srgbClr val="FF0000"/>
                </a:solidFill>
              </a:rPr>
              <a:t>In other words: from furthest ancestor to child.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" sz="2400">
                <a:solidFill>
                  <a:srgbClr val="FF0000"/>
                </a:solidFill>
              </a:rPr>
              <a:t>NOTE: member variables are also constructed before the derived class’ constructor is called.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when we use a base pointer or base reference to access a derived object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define a function that causes an Animal to sleep for a specified number of hours</a:t>
            </a:r>
          </a:p>
        </p:txBody>
      </p:sp>
      <p:sp>
        <p:nvSpPr>
          <p:cNvPr id="227" name="Shape 227"/>
          <p:cNvSpPr/>
          <p:nvPr/>
        </p:nvSpPr>
        <p:spPr>
          <a:xfrm>
            <a:off x="2133600" y="4114800"/>
            <a:ext cx="5105399" cy="22097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sleepForNumHours(Animal* a,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while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 &gt; 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a-&gt;sleep();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n--;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</a:p>
        </p:txBody>
      </p:sp>
      <p:sp>
        <p:nvSpPr>
          <p:cNvPr id="233" name="Shape 233"/>
          <p:cNvSpPr/>
          <p:nvPr/>
        </p:nvSpPr>
        <p:spPr>
          <a:xfrm>
            <a:off x="2057400" y="1544783"/>
            <a:ext cx="5105399" cy="2348344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sleepForNumHours(Animal* a,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while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 &gt; 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a-&gt;sleep();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n--;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34" name="Shape 234"/>
          <p:cNvSpPr/>
          <p:nvPr/>
        </p:nvSpPr>
        <p:spPr>
          <a:xfrm>
            <a:off x="152400" y="3948544"/>
            <a:ext cx="8915400" cy="2909455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Animal a;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sleepForNumHours(&amp;a, 3); 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Not polymorphism since we are using 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	      // base pointer to access a </a:t>
            </a:r>
            <a:r>
              <a:rPr b="1" i="1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object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Cat c;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sleepForNumHours(&amp;c, 2); 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Polymorphism occurs here since we are 			      // using a base pointer to access 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onsolas"/>
              <a:buNone/>
            </a:pPr>
            <a:r>
              <a:rPr b="1" i="1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	      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i="1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derived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object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35" name="Shape 235"/>
          <p:cNvSpPr/>
          <p:nvPr/>
        </p:nvSpPr>
        <p:spPr>
          <a:xfrm>
            <a:off x="228600" y="4495800"/>
            <a:ext cx="8763000" cy="246221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Animal* d =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Cat;     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This is ok since a Cat is an Animal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sleepForNumHours(d, 2);  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Polymorphism occurs here since we are 			      // using a base pointer to access 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onsolas"/>
              <a:buNone/>
            </a:pPr>
            <a:r>
              <a:rPr b="1" i="1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	      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i="1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derived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object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d;		      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 order for this to work correctly,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		            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you must define virtual destructors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	      // for both Animal and Cat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Polymorphism General Rules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600200"/>
            <a:ext cx="8458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use virtual destructors in a base class!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don't, memory leaks may occur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 pointers can point to a variable of any of its derived classes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Animal* a = </a:t>
            </a:r>
            <a:r>
              <a:rPr b="1" i="0" lang="en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every Cat is an Animal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class pointers CANNOT point to a variable of its parent class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Cat* c = </a:t>
            </a:r>
            <a:r>
              <a:rPr b="1" i="0" lang="en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Animal; </a:t>
            </a:r>
            <a:r>
              <a:rPr b="1" i="0" lang="en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ERROR!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not every Animal is a Cat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Polymorphism General Rules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600200"/>
            <a:ext cx="8458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class pointers CANNOT point to a variable of its parent class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Cat* c = </a:t>
            </a:r>
            <a:r>
              <a:rPr b="1" i="0" lang="en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Animal; </a:t>
            </a:r>
            <a:r>
              <a:rPr b="1" i="0" lang="en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ERROR!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N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 every Animal is a Cat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Cat has a superset of an animal’s functionality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Animal doesn’t have a drinkMilk() method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Base Classes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following base class:</a:t>
            </a:r>
          </a:p>
        </p:txBody>
      </p:sp>
      <p:sp>
        <p:nvSpPr>
          <p:cNvPr id="254" name="Shape 254"/>
          <p:cNvSpPr/>
          <p:nvPr/>
        </p:nvSpPr>
        <p:spPr>
          <a:xfrm>
            <a:off x="595745" y="2286000"/>
            <a:ext cx="8001000" cy="4114800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Food()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taste()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cout &lt;&lt; </a:t>
            </a:r>
            <a:r>
              <a:rPr b="1" i="0" lang="en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"I don't know what type of food this is, "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	"so I don't know what it tastes like"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endl;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66800" y="5421867"/>
            <a:ext cx="2717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~Food () {…}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x="3784211" y="5181600"/>
            <a:ext cx="2616588" cy="685799"/>
            <a:chOff x="3784211" y="5181600"/>
            <a:chExt cx="2616588" cy="685799"/>
          </a:xfrm>
        </p:grpSpPr>
        <p:sp>
          <p:nvSpPr>
            <p:cNvPr id="257" name="Shape 257"/>
            <p:cNvSpPr/>
            <p:nvPr/>
          </p:nvSpPr>
          <p:spPr>
            <a:xfrm>
              <a:off x="4038600" y="5181600"/>
              <a:ext cx="2362200" cy="685799"/>
            </a:xfrm>
            <a:prstGeom prst="rect">
              <a:avLst/>
            </a:prstGeom>
            <a:solidFill>
              <a:srgbClr val="A97715"/>
            </a:solidFill>
            <a:ln cap="flat" cmpd="sng" w="25400">
              <a:solidFill>
                <a:srgbClr val="714F0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DON'T FORGET ME!</a:t>
              </a:r>
            </a:p>
          </p:txBody>
        </p:sp>
        <p:cxnSp>
          <p:nvCxnSpPr>
            <p:cNvPr id="258" name="Shape 258"/>
            <p:cNvCxnSpPr>
              <a:endCxn id="255" idx="3"/>
            </p:cNvCxnSpPr>
            <p:nvPr/>
          </p:nvCxnSpPr>
          <p:spPr>
            <a:xfrm flipH="1">
              <a:off x="3784211" y="5524633"/>
              <a:ext cx="254400" cy="81900"/>
            </a:xfrm>
            <a:prstGeom prst="straightConnector1">
              <a:avLst/>
            </a:prstGeom>
            <a:noFill/>
            <a:ln cap="flat" cmpd="sng" w="28575">
              <a:solidFill>
                <a:srgbClr val="A97715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Base Classes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class derived from it:</a:t>
            </a:r>
          </a:p>
        </p:txBody>
      </p:sp>
      <p:sp>
        <p:nvSpPr>
          <p:cNvPr id="265" name="Shape 265"/>
          <p:cNvSpPr/>
          <p:nvPr/>
        </p:nvSpPr>
        <p:spPr>
          <a:xfrm>
            <a:off x="595745" y="2286000"/>
            <a:ext cx="8001000" cy="4114800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Food()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taste()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cout &lt;&lt; </a:t>
            </a:r>
            <a:r>
              <a:rPr b="1" i="0" lang="en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"I don't know what type of food this is, "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	"so I don't know what it tastes like"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endl;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066800" y="5421867"/>
            <a:ext cx="2717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~Food () {…}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3784211" y="5181600"/>
            <a:ext cx="2616588" cy="685799"/>
            <a:chOff x="3784211" y="5181600"/>
            <a:chExt cx="2616588" cy="685799"/>
          </a:xfrm>
        </p:grpSpPr>
        <p:sp>
          <p:nvSpPr>
            <p:cNvPr id="268" name="Shape 268"/>
            <p:cNvSpPr/>
            <p:nvPr/>
          </p:nvSpPr>
          <p:spPr>
            <a:xfrm>
              <a:off x="4038600" y="5181600"/>
              <a:ext cx="2362200" cy="685799"/>
            </a:xfrm>
            <a:prstGeom prst="rect">
              <a:avLst/>
            </a:prstGeom>
            <a:solidFill>
              <a:srgbClr val="A97715"/>
            </a:solidFill>
            <a:ln cap="flat" cmpd="sng" w="25400">
              <a:solidFill>
                <a:srgbClr val="714F0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DON'T FORGET ME!</a:t>
              </a:r>
            </a:p>
          </p:txBody>
        </p:sp>
        <p:cxnSp>
          <p:nvCxnSpPr>
            <p:cNvPr id="269" name="Shape 269"/>
            <p:cNvCxnSpPr>
              <a:endCxn id="266" idx="3"/>
            </p:cNvCxnSpPr>
            <p:nvPr/>
          </p:nvCxnSpPr>
          <p:spPr>
            <a:xfrm flipH="1">
              <a:off x="3784211" y="5524633"/>
              <a:ext cx="254400" cy="81900"/>
            </a:xfrm>
            <a:prstGeom prst="straightConnector1">
              <a:avLst/>
            </a:prstGeom>
            <a:noFill/>
            <a:ln cap="flat" cmpd="sng" w="28575">
              <a:solidFill>
                <a:srgbClr val="A97715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sp>
        <p:nvSpPr>
          <p:cNvPr id="270" name="Shape 270"/>
          <p:cNvSpPr/>
          <p:nvPr/>
        </p:nvSpPr>
        <p:spPr>
          <a:xfrm>
            <a:off x="990600" y="2743200"/>
            <a:ext cx="7467600" cy="3505200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Pizza :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Pizza()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taste()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cout &lt;&lt; </a:t>
            </a:r>
            <a:r>
              <a:rPr b="1" i="0" lang="en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"MMM...pizza!"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Motivation 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76400"/>
            <a:ext cx="8381999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Examples in these slides will probably seem easy 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Meant as a warmup or refresher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Real practice comes from working on practice problems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600">
                <a:solidFill>
                  <a:schemeClr val="dk1"/>
                </a:solidFill>
              </a:rPr>
              <a:t>Link is at the end of these slides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Base Classes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makes sense to define the taste function for pizza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it seems pretty pointless to define the taste function for a generic food item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adding useless code to a base class, we can define pure virtual functions</a:t>
            </a:r>
          </a:p>
        </p:txBody>
      </p:sp>
      <p:sp>
        <p:nvSpPr>
          <p:cNvPr id="277" name="Shape 277"/>
          <p:cNvSpPr/>
          <p:nvPr/>
        </p:nvSpPr>
        <p:spPr>
          <a:xfrm>
            <a:off x="571489" y="2029623"/>
            <a:ext cx="8001000" cy="3657600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Food() {}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taste()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cout &lt;&lt; </a:t>
            </a:r>
            <a:r>
              <a:rPr b="1" i="0" lang="en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"I don't know what type of food this is, "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	"so I don't know what it tastes like"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endl;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~Food () {…}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278" name="Shape 278"/>
          <p:cNvSpPr/>
          <p:nvPr/>
        </p:nvSpPr>
        <p:spPr>
          <a:xfrm>
            <a:off x="1066800" y="5257800"/>
            <a:ext cx="7315200" cy="1477328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taste() = 0; 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Syntax to create a pure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	    // virtual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Base Classes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60020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class has any pure virtual functions, it is called an Abstract Base Class (ABC)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about ABC's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be instantiated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Food f; </a:t>
            </a:r>
            <a:r>
              <a:rPr b="1" i="0" lang="en" sz="2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ERROR!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class derived from an ABC that does not include code for each of the pure virtual functions is also an ABC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AmericanFood af; </a:t>
            </a:r>
            <a:r>
              <a:rPr b="1" i="0" lang="en" sz="2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ERROR!</a:t>
            </a:r>
          </a:p>
        </p:txBody>
      </p:sp>
      <p:sp>
        <p:nvSpPr>
          <p:cNvPr id="285" name="Shape 285"/>
          <p:cNvSpPr/>
          <p:nvPr/>
        </p:nvSpPr>
        <p:spPr>
          <a:xfrm>
            <a:off x="831273" y="1905000"/>
            <a:ext cx="8001000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AmericanFood :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AmericanFood() {}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// No definition for the taste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27550" y="2616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Why are ABCs useful?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writing useless functions in a base class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anyone deriving from the ABC to define certain functions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prevent errors</a:t>
            </a:r>
          </a:p>
        </p:txBody>
      </p:sp>
      <p:sp>
        <p:nvSpPr>
          <p:cNvPr id="292" name="Shape 292"/>
          <p:cNvSpPr/>
          <p:nvPr/>
        </p:nvSpPr>
        <p:spPr>
          <a:xfrm>
            <a:off x="533400" y="2743200"/>
            <a:ext cx="8153399" cy="1477328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 void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taste()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cout &lt;&lt; </a:t>
            </a:r>
            <a:r>
              <a:rPr b="1" i="0" lang="en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"I don't know what type of food this is, "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	"so I don't know what it tastes like"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endl;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Why are ABCs useful?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2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Polymorphism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chemeClr val="dk1"/>
                </a:solidFill>
              </a:rPr>
              <a:t>You can’t </a:t>
            </a:r>
            <a:r>
              <a:rPr b="1" lang="en" sz="2400">
                <a:solidFill>
                  <a:schemeClr val="dk1"/>
                </a:solidFill>
              </a:rPr>
              <a:t>instantiate </a:t>
            </a:r>
            <a:r>
              <a:rPr lang="en" sz="2400">
                <a:solidFill>
                  <a:schemeClr val="dk1"/>
                </a:solidFill>
              </a:rPr>
              <a:t>an object of an ABC.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chemeClr val="dk1"/>
                </a:solidFill>
              </a:rPr>
              <a:t>However, You </a:t>
            </a:r>
            <a:r>
              <a:rPr b="1" lang="en" sz="2400">
                <a:solidFill>
                  <a:schemeClr val="dk1"/>
                </a:solidFill>
              </a:rPr>
              <a:t>can </a:t>
            </a:r>
            <a:r>
              <a:rPr lang="en" sz="2400">
                <a:solidFill>
                  <a:schemeClr val="dk1"/>
                </a:solidFill>
              </a:rPr>
              <a:t>use an ABC pointer or reference!</a:t>
            </a:r>
          </a:p>
          <a:p>
            <a:pPr lvl="1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1" marL="165735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sample(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Food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f) </a:t>
            </a:r>
            <a:r>
              <a:rPr b="1" lang="en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Food is ABC</a:t>
            </a:r>
          </a:p>
          <a:p>
            <a:pPr indent="-133350" lvl="1" marL="165735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-133350" lvl="1" marL="1657350" rtl="0">
              <a:spcBef>
                <a:spcPts val="0"/>
              </a:spcBef>
              <a:buNone/>
            </a:pPr>
            <a:r>
              <a:rPr b="1" lang="en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// take a bite</a:t>
            </a:r>
          </a:p>
          <a:p>
            <a:pPr indent="-133350" lvl="1" marL="1657350" rtl="0">
              <a:spcBef>
                <a:spcPts val="0"/>
              </a:spcBef>
              <a:buNone/>
            </a:pPr>
            <a:r>
              <a:rPr b="1" lang="en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f.taste();</a:t>
            </a:r>
          </a:p>
          <a:p>
            <a:pPr indent="-133350" lvl="1" marL="165735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functions call themselves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small problems – use their solutions to solve bigger problems…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Components of Recursive Function</a:t>
            </a:r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Case or Stopping Condition</a:t>
            </a:r>
          </a:p>
          <a:p>
            <a:pPr indent="-349250" lvl="2" marL="12001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a recursive function calls itself, there must be a way to stop the calling</a:t>
            </a:r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Simplifying Step</a:t>
            </a:r>
          </a:p>
          <a:p>
            <a:pPr indent="-349250" lvl="2" marL="12001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time the recursive function is called, it must be called with a simpler case of the problem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457200" y="1600200"/>
            <a:ext cx="8458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Let's write a recursive function that computes the modulus given a value and a divisor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follow the steps provided by Carey Nachenberg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127250" y="3233375"/>
            <a:ext cx="4927599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Comic Sans MS"/>
              <a:buNone/>
            </a:pPr>
            <a:r>
              <a:rPr b="0" i="0" lang="en" sz="18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#1: Write the function header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460625" y="3947751"/>
            <a:ext cx="39909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Comic Sans MS"/>
              <a:buNone/>
            </a:pPr>
            <a:r>
              <a:rPr b="0" i="0" lang="en" sz="18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#3: Add your base case code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228850" y="4338276"/>
            <a:ext cx="485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Comic Sans MS"/>
              <a:buNone/>
            </a:pPr>
            <a:r>
              <a:rPr b="0" i="0" lang="en" sz="18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#4: Add your recursive function call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146300" y="4719276"/>
            <a:ext cx="49657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Comic Sans MS"/>
              <a:buNone/>
            </a:pPr>
            <a:r>
              <a:rPr b="0" i="0" lang="en" sz="18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#5: Write your func’s completion logic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117725" y="3595326"/>
            <a:ext cx="4918074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Comic Sans MS"/>
              <a:buNone/>
            </a:pPr>
            <a:r>
              <a:rPr b="0" i="0" lang="en" sz="18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#2: Show how to use your function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860550" y="5147901"/>
            <a:ext cx="5327649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Comic Sans MS"/>
              <a:buNone/>
            </a:pPr>
            <a:r>
              <a:rPr b="0" i="0" lang="en" sz="18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#6: Validate your function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Write the function header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simplicity, we will assume value and divisor are nonnegative integers, and divisor is nonzero</a:t>
            </a:r>
          </a:p>
        </p:txBody>
      </p:sp>
      <p:sp>
        <p:nvSpPr>
          <p:cNvPr id="323" name="Shape 323"/>
          <p:cNvSpPr/>
          <p:nvPr/>
        </p:nvSpPr>
        <p:spPr>
          <a:xfrm>
            <a:off x="533400" y="2438400"/>
            <a:ext cx="8001000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Show how to use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381000" y="2438400"/>
            <a:ext cx="46481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31" name="Shape 331"/>
          <p:cNvSpPr/>
          <p:nvPr/>
        </p:nvSpPr>
        <p:spPr>
          <a:xfrm>
            <a:off x="4163291" y="3581400"/>
            <a:ext cx="4648199" cy="2556163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7;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 = 3;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= modulus(i, 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mod will be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Add your base case code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modulus is always between 0 and divisor-1, therefore, if our value is already between 0 and divisor-1, we can just return value.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2133600" y="3733800"/>
            <a:ext cx="4648199" cy="2286000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Add your recursive function call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do our recursive call, we must simplify the input somehow. In this case, we know that value % divisor = (value – divisor) % divisor.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133600" y="3733800"/>
            <a:ext cx="4800600" cy="2286000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Motivation 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76400"/>
            <a:ext cx="8381999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600">
                <a:solidFill>
                  <a:schemeClr val="dk1"/>
                </a:solidFill>
              </a:rPr>
              <a:t>Feel free to ask questions if you’d like us expand on a topic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5: Write your function's completion logic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the recursive call we just wrote is the value that we'd like to return.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133600" y="3505200"/>
            <a:ext cx="5791200" cy="2286000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53" name="Shape 353"/>
          <p:cNvSpPr/>
          <p:nvPr/>
        </p:nvSpPr>
        <p:spPr>
          <a:xfrm>
            <a:off x="2438400" y="4876800"/>
            <a:ext cx="5333999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Validate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simple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290944" y="44196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61" name="Shape 361"/>
          <p:cNvSpPr/>
          <p:nvPr/>
        </p:nvSpPr>
        <p:spPr>
          <a:xfrm>
            <a:off x="304800" y="2729346"/>
            <a:ext cx="5029199" cy="132310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= modulus(1, 2);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362" name="Shape 362"/>
          <p:cNvCxnSpPr/>
          <p:nvPr/>
        </p:nvCxnSpPr>
        <p:spPr>
          <a:xfrm>
            <a:off x="152400" y="3505200"/>
            <a:ext cx="533399" cy="0"/>
          </a:xfrm>
          <a:prstGeom prst="straightConnector1">
            <a:avLst/>
          </a:prstGeom>
          <a:noFill/>
          <a:ln cap="flat" cmpd="sng" w="57150">
            <a:solidFill>
              <a:srgbClr val="0A326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63" name="Shape 363"/>
          <p:cNvSpPr txBox="1"/>
          <p:nvPr/>
        </p:nvSpPr>
        <p:spPr>
          <a:xfrm>
            <a:off x="1904999" y="4419600"/>
            <a:ext cx="10668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148446" y="4419600"/>
            <a:ext cx="149975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Validate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simple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290944" y="44196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72" name="Shape 372"/>
          <p:cNvSpPr/>
          <p:nvPr/>
        </p:nvSpPr>
        <p:spPr>
          <a:xfrm>
            <a:off x="304800" y="2729346"/>
            <a:ext cx="5029199" cy="132310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= modulus(1, 2);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373" name="Shape 373"/>
          <p:cNvCxnSpPr/>
          <p:nvPr/>
        </p:nvCxnSpPr>
        <p:spPr>
          <a:xfrm>
            <a:off x="152400" y="5105400"/>
            <a:ext cx="533399" cy="0"/>
          </a:xfrm>
          <a:prstGeom prst="straightConnector1">
            <a:avLst/>
          </a:prstGeom>
          <a:noFill/>
          <a:ln cap="flat" cmpd="sng" w="57150">
            <a:solidFill>
              <a:srgbClr val="0A326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74" name="Shape 374"/>
          <p:cNvSpPr txBox="1"/>
          <p:nvPr/>
        </p:nvSpPr>
        <p:spPr>
          <a:xfrm>
            <a:off x="1904999" y="4419600"/>
            <a:ext cx="10668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3148446" y="4419600"/>
            <a:ext cx="149975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6096000" y="4788932"/>
            <a:ext cx="2895600" cy="14773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1 &lt; 2?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Yes! So return value!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 is set to 1, since 1 % 2 = 1.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2057399" y="5225533"/>
            <a:ext cx="91440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953489" y="3244333"/>
            <a:ext cx="1944832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Validate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 more complex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290944" y="44196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86" name="Shape 386"/>
          <p:cNvSpPr/>
          <p:nvPr/>
        </p:nvSpPr>
        <p:spPr>
          <a:xfrm>
            <a:off x="304800" y="2729346"/>
            <a:ext cx="5029199" cy="132310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= modulus(7, 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387" name="Shape 387"/>
          <p:cNvCxnSpPr/>
          <p:nvPr/>
        </p:nvCxnSpPr>
        <p:spPr>
          <a:xfrm>
            <a:off x="38100" y="3411682"/>
            <a:ext cx="533399" cy="0"/>
          </a:xfrm>
          <a:prstGeom prst="straightConnector1">
            <a:avLst/>
          </a:prstGeom>
          <a:noFill/>
          <a:ln cap="flat" cmpd="sng" w="57150">
            <a:solidFill>
              <a:srgbClr val="0A326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88" name="Shape 388"/>
          <p:cNvSpPr txBox="1"/>
          <p:nvPr/>
        </p:nvSpPr>
        <p:spPr>
          <a:xfrm>
            <a:off x="1904999" y="4419600"/>
            <a:ext cx="114300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3148446" y="4419600"/>
            <a:ext cx="149975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Validate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 more complex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290944" y="44196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97" name="Shape 397"/>
          <p:cNvSpPr/>
          <p:nvPr/>
        </p:nvSpPr>
        <p:spPr>
          <a:xfrm>
            <a:off x="304800" y="2729346"/>
            <a:ext cx="5029199" cy="132310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= modulus(7, 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398" name="Shape 398"/>
          <p:cNvCxnSpPr/>
          <p:nvPr/>
        </p:nvCxnSpPr>
        <p:spPr>
          <a:xfrm>
            <a:off x="38100" y="5161728"/>
            <a:ext cx="533399" cy="0"/>
          </a:xfrm>
          <a:prstGeom prst="straightConnector1">
            <a:avLst/>
          </a:prstGeom>
          <a:noFill/>
          <a:ln cap="flat" cmpd="sng" w="57150">
            <a:solidFill>
              <a:srgbClr val="0A326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99" name="Shape 399"/>
          <p:cNvSpPr txBox="1"/>
          <p:nvPr/>
        </p:nvSpPr>
        <p:spPr>
          <a:xfrm>
            <a:off x="6096000" y="4788932"/>
            <a:ext cx="2895600" cy="9233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7 &lt; 3?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No, so we do our recursive call.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904999" y="4419600"/>
            <a:ext cx="114300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148446" y="4419600"/>
            <a:ext cx="149975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2743200" y="5791200"/>
            <a:ext cx="1676399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4606635" y="5791200"/>
            <a:ext cx="9144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Validate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 more complex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90944" y="44196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11" name="Shape 411"/>
          <p:cNvSpPr/>
          <p:nvPr/>
        </p:nvSpPr>
        <p:spPr>
          <a:xfrm>
            <a:off x="304800" y="2729346"/>
            <a:ext cx="5029199" cy="132310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= modulus(7, 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6220691" y="4796769"/>
            <a:ext cx="2895600" cy="9233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4 &lt; 3?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No, so we do our recursive call again.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904999" y="4419600"/>
            <a:ext cx="114300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48446" y="4419600"/>
            <a:ext cx="149975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2743200" y="5791200"/>
            <a:ext cx="1676399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4606635" y="5791200"/>
            <a:ext cx="9144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17" name="Shape 417"/>
          <p:cNvSpPr/>
          <p:nvPr/>
        </p:nvSpPr>
        <p:spPr>
          <a:xfrm>
            <a:off x="443345" y="45720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981200" y="4599708"/>
            <a:ext cx="116724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300844" y="4572000"/>
            <a:ext cx="149975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cxnSp>
        <p:nvCxnSpPr>
          <p:cNvPr id="420" name="Shape 420"/>
          <p:cNvCxnSpPr/>
          <p:nvPr/>
        </p:nvCxnSpPr>
        <p:spPr>
          <a:xfrm>
            <a:off x="290944" y="5258433"/>
            <a:ext cx="533399" cy="0"/>
          </a:xfrm>
          <a:prstGeom prst="straightConnector1">
            <a:avLst/>
          </a:prstGeom>
          <a:noFill/>
          <a:ln cap="flat" cmpd="sng" w="57150">
            <a:solidFill>
              <a:srgbClr val="0A326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21" name="Shape 421"/>
          <p:cNvSpPr txBox="1"/>
          <p:nvPr/>
        </p:nvSpPr>
        <p:spPr>
          <a:xfrm>
            <a:off x="2860964" y="5966567"/>
            <a:ext cx="174567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4571998" y="5957453"/>
            <a:ext cx="10668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Validate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 more complex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290944" y="44196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30" name="Shape 430"/>
          <p:cNvSpPr/>
          <p:nvPr/>
        </p:nvSpPr>
        <p:spPr>
          <a:xfrm>
            <a:off x="304800" y="2729346"/>
            <a:ext cx="5029199" cy="132310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= modulus(7, 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904999" y="4419600"/>
            <a:ext cx="114300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3148446" y="4419600"/>
            <a:ext cx="149975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2743200" y="5791200"/>
            <a:ext cx="1676399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4606635" y="5791200"/>
            <a:ext cx="9144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35" name="Shape 435"/>
          <p:cNvSpPr/>
          <p:nvPr/>
        </p:nvSpPr>
        <p:spPr>
          <a:xfrm>
            <a:off x="443345" y="45720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981200" y="4599708"/>
            <a:ext cx="116724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300844" y="4572000"/>
            <a:ext cx="149975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2860964" y="5966567"/>
            <a:ext cx="174567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571998" y="5957453"/>
            <a:ext cx="10668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40" name="Shape 440"/>
          <p:cNvSpPr/>
          <p:nvPr/>
        </p:nvSpPr>
        <p:spPr>
          <a:xfrm>
            <a:off x="595745" y="47244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175164" y="4775444"/>
            <a:ext cx="112568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3453244" y="4775444"/>
            <a:ext cx="149975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cxnSp>
        <p:nvCxnSpPr>
          <p:cNvPr id="443" name="Shape 443"/>
          <p:cNvCxnSpPr/>
          <p:nvPr/>
        </p:nvCxnSpPr>
        <p:spPr>
          <a:xfrm>
            <a:off x="488372" y="5410200"/>
            <a:ext cx="533399" cy="0"/>
          </a:xfrm>
          <a:prstGeom prst="straightConnector1">
            <a:avLst/>
          </a:prstGeom>
          <a:noFill/>
          <a:ln cap="flat" cmpd="sng" w="57150">
            <a:solidFill>
              <a:srgbClr val="0A326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44" name="Shape 444"/>
          <p:cNvSpPr txBox="1"/>
          <p:nvPr/>
        </p:nvSpPr>
        <p:spPr>
          <a:xfrm>
            <a:off x="6220691" y="4796769"/>
            <a:ext cx="2895600" cy="9233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1 &lt; 3?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Yes, so we can return our value, 1.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2408958" y="5588121"/>
            <a:ext cx="89188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Validate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 more complex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290944" y="44196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53" name="Shape 453"/>
          <p:cNvSpPr/>
          <p:nvPr/>
        </p:nvSpPr>
        <p:spPr>
          <a:xfrm>
            <a:off x="304800" y="2729346"/>
            <a:ext cx="5029199" cy="132310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= modulus(7, 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1904999" y="4419600"/>
            <a:ext cx="114300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148446" y="4419600"/>
            <a:ext cx="149975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2743200" y="5791200"/>
            <a:ext cx="1676399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4606635" y="5791200"/>
            <a:ext cx="9144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58" name="Shape 458"/>
          <p:cNvSpPr/>
          <p:nvPr/>
        </p:nvSpPr>
        <p:spPr>
          <a:xfrm>
            <a:off x="443345" y="45720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981200" y="4599708"/>
            <a:ext cx="116724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300844" y="4572000"/>
            <a:ext cx="149975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860964" y="5966567"/>
            <a:ext cx="174567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571998" y="5957453"/>
            <a:ext cx="10668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63" name="Shape 463"/>
          <p:cNvSpPr/>
          <p:nvPr/>
        </p:nvSpPr>
        <p:spPr>
          <a:xfrm>
            <a:off x="595745" y="47244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2175164" y="4775444"/>
            <a:ext cx="112568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453244" y="4775444"/>
            <a:ext cx="149975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cxnSp>
        <p:nvCxnSpPr>
          <p:cNvPr id="466" name="Shape 466"/>
          <p:cNvCxnSpPr/>
          <p:nvPr/>
        </p:nvCxnSpPr>
        <p:spPr>
          <a:xfrm>
            <a:off x="914400" y="5715000"/>
            <a:ext cx="533399" cy="0"/>
          </a:xfrm>
          <a:prstGeom prst="straightConnector1">
            <a:avLst/>
          </a:prstGeom>
          <a:noFill/>
          <a:ln cap="flat" cmpd="sng" w="57150">
            <a:solidFill>
              <a:srgbClr val="0A326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67" name="Shape 467"/>
          <p:cNvSpPr txBox="1"/>
          <p:nvPr/>
        </p:nvSpPr>
        <p:spPr>
          <a:xfrm>
            <a:off x="6220691" y="4796769"/>
            <a:ext cx="2895600" cy="9233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1 &lt; 3?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Yes, so we can return our value, 1.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2408958" y="5588121"/>
            <a:ext cx="89188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Validate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 more complex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90944" y="44196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76" name="Shape 476"/>
          <p:cNvSpPr/>
          <p:nvPr/>
        </p:nvSpPr>
        <p:spPr>
          <a:xfrm>
            <a:off x="304800" y="2729346"/>
            <a:ext cx="5029199" cy="132310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= modulus(7, 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904999" y="4419600"/>
            <a:ext cx="114300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3148446" y="4419600"/>
            <a:ext cx="149975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2743200" y="5791200"/>
            <a:ext cx="1676399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4606635" y="5791200"/>
            <a:ext cx="9144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81" name="Shape 481"/>
          <p:cNvSpPr/>
          <p:nvPr/>
        </p:nvSpPr>
        <p:spPr>
          <a:xfrm>
            <a:off x="443345" y="45720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981200" y="4599708"/>
            <a:ext cx="116724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3300844" y="4572000"/>
            <a:ext cx="149975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2860964" y="5966567"/>
            <a:ext cx="174567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4571998" y="5957453"/>
            <a:ext cx="10668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6310744" y="2895600"/>
            <a:ext cx="89188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487" name="Shape 487"/>
          <p:cNvCxnSpPr/>
          <p:nvPr/>
        </p:nvCxnSpPr>
        <p:spPr>
          <a:xfrm>
            <a:off x="325581" y="6135192"/>
            <a:ext cx="533399" cy="0"/>
          </a:xfrm>
          <a:prstGeom prst="straightConnector1">
            <a:avLst/>
          </a:prstGeom>
          <a:noFill/>
          <a:ln cap="flat" cmpd="sng" w="57150">
            <a:solidFill>
              <a:srgbClr val="0A326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88" name="Shape 488"/>
          <p:cNvSpPr txBox="1"/>
          <p:nvPr/>
        </p:nvSpPr>
        <p:spPr>
          <a:xfrm>
            <a:off x="2602057" y="5950528"/>
            <a:ext cx="3403888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Validate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 more complex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90944" y="44196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96" name="Shape 496"/>
          <p:cNvSpPr/>
          <p:nvPr/>
        </p:nvSpPr>
        <p:spPr>
          <a:xfrm>
            <a:off x="304800" y="2729346"/>
            <a:ext cx="5029199" cy="132310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= modulus(7, 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1904999" y="4419600"/>
            <a:ext cx="114300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148446" y="4419600"/>
            <a:ext cx="149975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2743200" y="5791200"/>
            <a:ext cx="1676399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4606635" y="5791200"/>
            <a:ext cx="9144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501" name="Shape 501"/>
          <p:cNvSpPr/>
          <p:nvPr/>
        </p:nvSpPr>
        <p:spPr>
          <a:xfrm>
            <a:off x="443345" y="45720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1981200" y="4599708"/>
            <a:ext cx="116724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00844" y="4572000"/>
            <a:ext cx="149975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868632" y="5948341"/>
            <a:ext cx="89188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2636692" y="5943783"/>
            <a:ext cx="3403888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Stacks and Queues	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76400"/>
            <a:ext cx="8381999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abstract data types (ADTs) used to store items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Stacks follow LIFO (Last in, first out)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Queues follow FIFO (First in, first out)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C++ STL has implementations of both of these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#include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&lt;stack&gt;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#include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&lt;queue&gt;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stack&lt;</a:t>
            </a:r>
            <a:r>
              <a:rPr b="0" i="0" lang="en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stack_name;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queue&lt;</a:t>
            </a:r>
            <a:r>
              <a:rPr b="0" i="0" lang="en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queue_name;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Validate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 more complex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290944" y="44196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13" name="Shape 513"/>
          <p:cNvSpPr/>
          <p:nvPr/>
        </p:nvSpPr>
        <p:spPr>
          <a:xfrm>
            <a:off x="304800" y="2729346"/>
            <a:ext cx="5029199" cy="132310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= modulus(7, 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904999" y="4419600"/>
            <a:ext cx="114300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3148446" y="4419600"/>
            <a:ext cx="1499754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2743200" y="5791200"/>
            <a:ext cx="1676399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4606635" y="5791200"/>
            <a:ext cx="914400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6102928" y="3390900"/>
            <a:ext cx="891885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2476499" y="5756564"/>
            <a:ext cx="3403888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904999" y="3248891"/>
            <a:ext cx="1905001" cy="369332"/>
          </a:xfrm>
          <a:prstGeom prst="rect">
            <a:avLst/>
          </a:prstGeom>
          <a:solidFill>
            <a:srgbClr val="F9EBD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6220691" y="4796769"/>
            <a:ext cx="2895600" cy="6463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 is set to 1, and we are done!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Recursion Example: Modulus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Validate your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continue more trying more complex examples until we are satisfied that the function works correctly…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457200" y="3810000"/>
            <a:ext cx="5714999" cy="1981199"/>
          </a:xfrm>
          <a:prstGeom prst="rect">
            <a:avLst/>
          </a:prstGeom>
          <a:solidFill>
            <a:srgbClr val="F9EBD0"/>
          </a:solidFill>
          <a:ln cap="flat" cmpd="sng" w="25400">
            <a:solidFill>
              <a:srgbClr val="A977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modulus(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&lt; divisor)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modulus(value-divisor, divisor);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Problems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52400" y="1600200"/>
            <a:ext cx="8991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 sz="2700">
                <a:solidFill>
                  <a:schemeClr val="dk1"/>
                </a:solidFill>
              </a:rPr>
              <a:t>Problems: </a:t>
            </a:r>
            <a:r>
              <a:rPr lang="en" sz="2700" u="sng">
                <a:solidFill>
                  <a:schemeClr val="hlink"/>
                </a:solidFill>
                <a:hlinkClick r:id="rId3"/>
              </a:rPr>
              <a:t>https://goo.gl/mIYGAk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 </a:t>
            </a:r>
          </a:p>
          <a:p>
            <a:pPr indent="-4000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700">
                <a:solidFill>
                  <a:schemeClr val="dk1"/>
                </a:solidFill>
              </a:rPr>
              <a:t>Solutions: </a:t>
            </a:r>
            <a:r>
              <a:rPr lang="en" sz="2700" u="sng">
                <a:solidFill>
                  <a:schemeClr val="hlink"/>
                </a:solidFill>
                <a:hlinkClick r:id="rId4"/>
              </a:rPr>
              <a:t>https://goo.gl/gzk4SC</a:t>
            </a:r>
            <a:r>
              <a:rPr lang="en" sz="2700">
                <a:solidFill>
                  <a:schemeClr val="dk1"/>
                </a:solidFill>
              </a:rPr>
              <a:t> 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700">
                <a:solidFill>
                  <a:schemeClr val="dk1"/>
                </a:solidFill>
              </a:rPr>
              <a:t>More midterm practice(credit: Kung-Hua Chang)</a:t>
            </a:r>
          </a:p>
          <a:p>
            <a:pPr indent="-4000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700" u="sng">
                <a:solidFill>
                  <a:schemeClr val="hlink"/>
                </a:solidFill>
                <a:hlinkClick r:id="rId5"/>
              </a:rPr>
              <a:t>http://cs.ucla.edu/~kunghua/cs32/</a:t>
            </a:r>
            <a:r>
              <a:rPr lang="en" sz="2700">
                <a:solidFill>
                  <a:schemeClr val="dk1"/>
                </a:solidFill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 Example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066800" y="1683325"/>
            <a:ext cx="2514599" cy="36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stack&lt;</a:t>
            </a:r>
            <a:r>
              <a:rPr b="0" i="0" lang="en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stk;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stk.push(5);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stk.push(33);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stk.push(87);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stk.pop();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stk.push(19);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stk.pop();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stk.pop();</a:t>
            </a:r>
          </a:p>
        </p:txBody>
      </p:sp>
      <p:sp>
        <p:nvSpPr>
          <p:cNvPr id="63" name="Shape 63"/>
          <p:cNvSpPr/>
          <p:nvPr/>
        </p:nvSpPr>
        <p:spPr>
          <a:xfrm>
            <a:off x="5486400" y="4762500"/>
            <a:ext cx="1600199" cy="5333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x="5486400" y="5295900"/>
            <a:ext cx="1600199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/>
          <p:nvPr/>
        </p:nvSpPr>
        <p:spPr>
          <a:xfrm>
            <a:off x="5486400" y="4229100"/>
            <a:ext cx="1600199" cy="5333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</a:p>
        </p:txBody>
      </p:sp>
      <p:sp>
        <p:nvSpPr>
          <p:cNvPr id="66" name="Shape 66"/>
          <p:cNvSpPr/>
          <p:nvPr/>
        </p:nvSpPr>
        <p:spPr>
          <a:xfrm>
            <a:off x="5486400" y="3695700"/>
            <a:ext cx="1600199" cy="5333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87</a:t>
            </a:r>
          </a:p>
        </p:txBody>
      </p:sp>
      <p:sp>
        <p:nvSpPr>
          <p:cNvPr id="67" name="Shape 67"/>
          <p:cNvSpPr/>
          <p:nvPr/>
        </p:nvSpPr>
        <p:spPr>
          <a:xfrm>
            <a:off x="5486400" y="3695700"/>
            <a:ext cx="1600199" cy="5333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Things to Know about Stacks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38200" y="1600200"/>
            <a:ext cx="7769999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How would you implement your own stack class?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Things to Know about Stacks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38200" y="1600200"/>
            <a:ext cx="7769999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How would you implement your own stack class?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-355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nsolas"/>
            </a:pP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One way: Use an internal array and an integer index to the “top”. </a:t>
            </a:r>
          </a:p>
          <a:p>
            <a:pPr indent="-355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nsolas"/>
            </a:pP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There’s other ways too.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Queue Example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38200" y="1600200"/>
            <a:ext cx="2743199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queue&lt;</a:t>
            </a:r>
            <a:r>
              <a:rPr b="0" i="0" lang="en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q;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.push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q.push(33);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q.push(87);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q.pop();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q.push(19);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q.pop();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q.pop();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6553200" y="4572000"/>
            <a:ext cx="609599" cy="10667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7162800" y="4572000"/>
            <a:ext cx="0" cy="1066799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/>
          <p:nvPr/>
        </p:nvSpPr>
        <p:spPr>
          <a:xfrm>
            <a:off x="5943600" y="4572000"/>
            <a:ext cx="609599" cy="10667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</a:p>
        </p:txBody>
      </p:sp>
      <p:sp>
        <p:nvSpPr>
          <p:cNvPr id="89" name="Shape 89"/>
          <p:cNvSpPr/>
          <p:nvPr/>
        </p:nvSpPr>
        <p:spPr>
          <a:xfrm>
            <a:off x="5334000" y="4572000"/>
            <a:ext cx="609599" cy="10667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87</a:t>
            </a:r>
          </a:p>
        </p:txBody>
      </p:sp>
      <p:sp>
        <p:nvSpPr>
          <p:cNvPr id="90" name="Shape 90"/>
          <p:cNvSpPr/>
          <p:nvPr/>
        </p:nvSpPr>
        <p:spPr>
          <a:xfrm>
            <a:off x="4762500" y="4572000"/>
            <a:ext cx="609599" cy="10667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