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9"/>
  </p:notesMasterIdLst>
  <p:sldIdLst>
    <p:sldId id="279" r:id="rId2"/>
    <p:sldId id="290" r:id="rId3"/>
    <p:sldId id="283" r:id="rId4"/>
    <p:sldId id="280" r:id="rId5"/>
    <p:sldId id="256" r:id="rId6"/>
    <p:sldId id="261" r:id="rId7"/>
    <p:sldId id="281" r:id="rId8"/>
    <p:sldId id="269" r:id="rId9"/>
    <p:sldId id="282" r:id="rId10"/>
    <p:sldId id="262" r:id="rId11"/>
    <p:sldId id="271" r:id="rId12"/>
    <p:sldId id="263" r:id="rId13"/>
    <p:sldId id="274" r:id="rId14"/>
    <p:sldId id="296" r:id="rId15"/>
    <p:sldId id="275" r:id="rId16"/>
    <p:sldId id="276" r:id="rId17"/>
    <p:sldId id="277" r:id="rId18"/>
    <p:sldId id="287" r:id="rId19"/>
    <p:sldId id="289" r:id="rId20"/>
    <p:sldId id="266" r:id="rId21"/>
    <p:sldId id="288" r:id="rId22"/>
    <p:sldId id="301" r:id="rId23"/>
    <p:sldId id="300" r:id="rId24"/>
    <p:sldId id="298" r:id="rId25"/>
    <p:sldId id="299" r:id="rId26"/>
    <p:sldId id="293" r:id="rId27"/>
    <p:sldId id="29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47" autoAdjust="0"/>
    <p:restoredTop sz="65975" autoAdjust="0"/>
  </p:normalViewPr>
  <p:slideViewPr>
    <p:cSldViewPr>
      <p:cViewPr varScale="1">
        <p:scale>
          <a:sx n="49" d="100"/>
          <a:sy n="49" d="100"/>
        </p:scale>
        <p:origin x="213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B02A2-B477-47E1-A967-5192327838D4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9633F-08C7-4D8F-AAE1-1CCD836F57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84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Survey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Cs vs non </a:t>
            </a:r>
            <a:r>
              <a:rPr lang="en-US" baseline="0" dirty="0" err="1" smtClean="0"/>
              <a:t>cs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Programming experience?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Linux, windows, mac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Cs 31, 32?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9633F-08C7-4D8F-AAE1-1CCD836F57B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85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200" dirty="0" smtClean="0"/>
              <a:t>Each file is under a </a:t>
            </a:r>
            <a:r>
              <a:rPr lang="en-US" sz="2200" dirty="0" smtClean="0">
                <a:solidFill>
                  <a:srgbClr val="953735"/>
                </a:solidFill>
              </a:rPr>
              <a:t>directory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 smtClean="0"/>
              <a:t>A </a:t>
            </a:r>
            <a:r>
              <a:rPr lang="en-US" sz="2200" dirty="0" smtClean="0">
                <a:solidFill>
                  <a:srgbClr val="953735"/>
                </a:solidFill>
              </a:rPr>
              <a:t>directory </a:t>
            </a:r>
            <a:r>
              <a:rPr lang="en-US" sz="2200" dirty="0" smtClean="0"/>
              <a:t>is also a file.</a:t>
            </a:r>
          </a:p>
          <a:p>
            <a:pPr lvl="1"/>
            <a:r>
              <a:rPr lang="en-US" sz="2200" dirty="0" smtClean="0"/>
              <a:t>Only one root </a:t>
            </a:r>
            <a:r>
              <a:rPr lang="en-US" altLang="en-US" sz="2200" dirty="0" smtClean="0"/>
              <a:t>“</a:t>
            </a:r>
            <a:r>
              <a:rPr lang="en-US" sz="2200" dirty="0" smtClean="0"/>
              <a:t>/</a:t>
            </a:r>
            <a:r>
              <a:rPr lang="en-US" altLang="en-US" sz="2200" dirty="0" smtClean="0"/>
              <a:t>”</a:t>
            </a:r>
            <a:r>
              <a:rPr lang="en-US" altLang="ja-JP" sz="2200" dirty="0" smtClean="0"/>
              <a:t>.</a:t>
            </a:r>
          </a:p>
          <a:p>
            <a:pPr lvl="1"/>
            <a:r>
              <a:rPr lang="en-US" sz="2200" dirty="0" smtClean="0">
                <a:solidFill>
                  <a:srgbClr val="31859C"/>
                </a:solidFill>
              </a:rPr>
              <a:t>Regular files</a:t>
            </a:r>
            <a:r>
              <a:rPr lang="en-US" sz="2200" dirty="0" smtClean="0"/>
              <a:t> can only be leaves.</a:t>
            </a:r>
          </a:p>
          <a:p>
            <a:pPr lvl="2"/>
            <a:r>
              <a:rPr lang="en-US" sz="1900" dirty="0" smtClean="0"/>
              <a:t>e.g., documents, music,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9633F-08C7-4D8F-AAE1-1CCD836F57B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62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sz="1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9633F-08C7-4D8F-AAE1-1CCD836F57B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97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PAUSE and ask next</a:t>
            </a:r>
            <a:r>
              <a:rPr lang="en-US" baseline="0" dirty="0" smtClean="0"/>
              <a:t> slide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9633F-08C7-4D8F-AAE1-1CCD836F57B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36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D57C0-D498-314A-A02B-1CB8CA7A33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15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908EBBC-FB3B-45F5-9B9F-A6A01F4664E7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EBBC-FB3B-45F5-9B9F-A6A01F4664E7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908EBBC-FB3B-45F5-9B9F-A6A01F4664E7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D595E6-7D69-4AB4-A631-66E2BE9B716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03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username@lnxsrv.seas.ucla.edu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CS35L – Spring 2018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0706119"/>
              </p:ext>
            </p:extLst>
          </p:nvPr>
        </p:nvGraphicFramePr>
        <p:xfrm>
          <a:off x="822325" y="1846263"/>
          <a:ext cx="75438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71900"/>
                <a:gridCol w="3771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Slide</a:t>
                      </a:r>
                      <a:r>
                        <a:rPr lang="en-US" baseline="0" dirty="0" smtClean="0"/>
                        <a:t> set:</a:t>
                      </a:r>
                      <a:endParaRPr lang="en-US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 marL="83820" marR="838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Slide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opics:</a:t>
                      </a:r>
                      <a:endParaRPr lang="en-US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Linux basics</a:t>
                      </a:r>
                    </a:p>
                  </a:txBody>
                  <a:tcPr marL="83820" marR="838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Assignment:</a:t>
                      </a:r>
                      <a:endParaRPr lang="en-US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 marL="83820" marR="838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72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Basics: Moving Around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/>
              <a:t>pwd</a:t>
            </a:r>
            <a:r>
              <a:rPr lang="en-US" sz="3600" dirty="0"/>
              <a:t>: print working directory </a:t>
            </a:r>
          </a:p>
          <a:p>
            <a:r>
              <a:rPr lang="en-US" sz="3600" b="1" dirty="0" smtClean="0"/>
              <a:t>cd</a:t>
            </a:r>
            <a:r>
              <a:rPr lang="en-US" sz="3600" dirty="0"/>
              <a:t>: </a:t>
            </a:r>
            <a:r>
              <a:rPr lang="en-US" sz="3600" dirty="0" smtClean="0"/>
              <a:t>change directory </a:t>
            </a:r>
          </a:p>
          <a:p>
            <a:pPr marL="457200" lvl="1" indent="0">
              <a:buNone/>
            </a:pPr>
            <a:r>
              <a:rPr lang="en-US" b="1" dirty="0" smtClean="0"/>
              <a:t>~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home directory 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.</a:t>
            </a:r>
            <a:r>
              <a:rPr lang="en-US" dirty="0"/>
              <a:t> </a:t>
            </a:r>
            <a:r>
              <a:rPr lang="en-US" dirty="0" smtClean="0"/>
              <a:t>  current </a:t>
            </a:r>
            <a:r>
              <a:rPr lang="en-US" dirty="0"/>
              <a:t>directory 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/</a:t>
            </a:r>
            <a:r>
              <a:rPr lang="en-US" dirty="0"/>
              <a:t> </a:t>
            </a:r>
            <a:r>
              <a:rPr lang="en-US" dirty="0" smtClean="0"/>
              <a:t> root </a:t>
            </a:r>
            <a:r>
              <a:rPr lang="en-US" dirty="0"/>
              <a:t>directory, or directory separator 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..</a:t>
            </a:r>
            <a:r>
              <a:rPr lang="en-US" dirty="0"/>
              <a:t> </a:t>
            </a:r>
            <a:r>
              <a:rPr lang="en-US" dirty="0" smtClean="0"/>
              <a:t> parent </a:t>
            </a:r>
            <a:r>
              <a:rPr lang="en-US" dirty="0"/>
              <a:t>directory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4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Basics: Shell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&lt;</a:t>
            </a:r>
            <a:r>
              <a:rPr lang="en-US" b="1" dirty="0"/>
              <a:t>up arrow&gt;</a:t>
            </a:r>
            <a:r>
              <a:rPr lang="en-US" dirty="0"/>
              <a:t>: previous command </a:t>
            </a:r>
          </a:p>
          <a:p>
            <a:r>
              <a:rPr lang="en-US" b="1" dirty="0" smtClean="0"/>
              <a:t>&lt;</a:t>
            </a:r>
            <a:r>
              <a:rPr lang="en-US" b="1" dirty="0"/>
              <a:t>tab&gt;</a:t>
            </a:r>
            <a:r>
              <a:rPr lang="en-US" dirty="0"/>
              <a:t>: auto-complete </a:t>
            </a:r>
          </a:p>
          <a:p>
            <a:r>
              <a:rPr lang="en-US" b="1" dirty="0" smtClean="0"/>
              <a:t>!!</a:t>
            </a:r>
            <a:r>
              <a:rPr lang="en-US" dirty="0" smtClean="0"/>
              <a:t>: </a:t>
            </a:r>
            <a:r>
              <a:rPr lang="en-US" dirty="0"/>
              <a:t>replace with previous command </a:t>
            </a:r>
          </a:p>
          <a:p>
            <a:r>
              <a:rPr lang="en-US" b="1" dirty="0" smtClean="0"/>
              <a:t>![</a:t>
            </a:r>
            <a:r>
              <a:rPr lang="en-US" b="1" i="1" dirty="0" err="1"/>
              <a:t>str</a:t>
            </a:r>
            <a:r>
              <a:rPr lang="en-US" b="1" dirty="0"/>
              <a:t>]</a:t>
            </a:r>
            <a:r>
              <a:rPr lang="en-US" dirty="0"/>
              <a:t>: refer to previous command with </a:t>
            </a:r>
            <a:r>
              <a:rPr lang="en-US" dirty="0" err="1"/>
              <a:t>str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247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/>
              <a:t>Basics: Dealing with Files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sz="4200" b="1" dirty="0" smtClean="0"/>
              <a:t>mv</a:t>
            </a:r>
            <a:r>
              <a:rPr lang="pt-BR" sz="4200" dirty="0"/>
              <a:t>: </a:t>
            </a:r>
            <a:r>
              <a:rPr lang="pt-BR" sz="4200" dirty="0" smtClean="0"/>
              <a:t>move/rename </a:t>
            </a:r>
            <a:r>
              <a:rPr lang="pt-BR" sz="4200" dirty="0"/>
              <a:t>a </a:t>
            </a:r>
            <a:r>
              <a:rPr lang="pt-BR" sz="4200" dirty="0" smtClean="0"/>
              <a:t>file</a:t>
            </a:r>
            <a:endParaRPr lang="pt-BR" sz="4200" dirty="0"/>
          </a:p>
          <a:p>
            <a:r>
              <a:rPr lang="en-US" sz="4200" b="1" dirty="0" err="1" smtClean="0"/>
              <a:t>cp</a:t>
            </a:r>
            <a:r>
              <a:rPr lang="en-US" sz="4200" dirty="0"/>
              <a:t>: copy a file </a:t>
            </a:r>
          </a:p>
          <a:p>
            <a:r>
              <a:rPr lang="en-US" sz="4200" b="1" dirty="0" err="1" smtClean="0"/>
              <a:t>rm</a:t>
            </a:r>
            <a:r>
              <a:rPr lang="en-US" sz="4200" dirty="0"/>
              <a:t>: remove a </a:t>
            </a:r>
            <a:r>
              <a:rPr lang="en-US" sz="4200" dirty="0" smtClean="0"/>
              <a:t>file</a:t>
            </a:r>
          </a:p>
          <a:p>
            <a:pPr lvl="1"/>
            <a:r>
              <a:rPr lang="en-US" sz="4200" dirty="0" smtClean="0"/>
              <a:t>r</a:t>
            </a:r>
            <a:r>
              <a:rPr lang="en-US" sz="4200" dirty="0"/>
              <a:t>: remove directories and their contents recursively </a:t>
            </a:r>
          </a:p>
          <a:p>
            <a:r>
              <a:rPr lang="en-US" sz="4200" b="1" dirty="0" err="1" smtClean="0"/>
              <a:t>mkdir</a:t>
            </a:r>
            <a:r>
              <a:rPr lang="en-US" sz="4200" dirty="0"/>
              <a:t>: make a directory </a:t>
            </a:r>
          </a:p>
          <a:p>
            <a:r>
              <a:rPr lang="en-US" sz="4200" b="1" dirty="0" err="1" smtClean="0"/>
              <a:t>rmdir</a:t>
            </a:r>
            <a:r>
              <a:rPr lang="en-US" sz="4200" dirty="0"/>
              <a:t>: remove </a:t>
            </a:r>
            <a:r>
              <a:rPr lang="en-US" sz="4200" dirty="0" smtClean="0"/>
              <a:t>an empty </a:t>
            </a:r>
            <a:r>
              <a:rPr lang="en-US" sz="4200" dirty="0"/>
              <a:t>directory </a:t>
            </a:r>
          </a:p>
          <a:p>
            <a:r>
              <a:rPr lang="en-US" sz="4200" b="1" dirty="0" err="1" smtClean="0"/>
              <a:t>ls</a:t>
            </a:r>
            <a:r>
              <a:rPr lang="en-US" sz="4200" dirty="0"/>
              <a:t>: list contents</a:t>
            </a:r>
            <a:r>
              <a:rPr lang="en-US" sz="4200" dirty="0" smtClean="0"/>
              <a:t> </a:t>
            </a:r>
            <a:r>
              <a:rPr lang="en-US" sz="4200" dirty="0"/>
              <a:t>of a directory </a:t>
            </a:r>
            <a:endParaRPr lang="en-US" sz="4200" dirty="0" smtClean="0"/>
          </a:p>
          <a:p>
            <a:pPr lvl="1"/>
            <a:r>
              <a:rPr lang="en-US" sz="4200" dirty="0" smtClean="0"/>
              <a:t>d</a:t>
            </a:r>
            <a:r>
              <a:rPr lang="en-US" sz="4200" dirty="0"/>
              <a:t>: list only directories </a:t>
            </a:r>
            <a:endParaRPr lang="en-US" sz="4200" dirty="0" smtClean="0"/>
          </a:p>
          <a:p>
            <a:pPr lvl="1"/>
            <a:r>
              <a:rPr lang="en-US" sz="4200" dirty="0" smtClean="0"/>
              <a:t>a</a:t>
            </a:r>
            <a:r>
              <a:rPr lang="en-US" sz="4200" dirty="0"/>
              <a:t>: list all files including hidden ones </a:t>
            </a:r>
            <a:endParaRPr lang="en-US" sz="4200" dirty="0" smtClean="0"/>
          </a:p>
          <a:p>
            <a:pPr lvl="1"/>
            <a:r>
              <a:rPr lang="en-US" sz="4200" dirty="0" smtClean="0"/>
              <a:t>l</a:t>
            </a:r>
            <a:r>
              <a:rPr lang="en-US" sz="4200" dirty="0"/>
              <a:t>: show long listing including permission info </a:t>
            </a:r>
            <a:endParaRPr lang="en-US" sz="4200" dirty="0" smtClean="0"/>
          </a:p>
          <a:p>
            <a:pPr lvl="1"/>
            <a:r>
              <a:rPr lang="en-US" sz="4200" dirty="0" smtClean="0"/>
              <a:t>s</a:t>
            </a:r>
            <a:r>
              <a:rPr lang="en-US" sz="4200" dirty="0"/>
              <a:t>: show size of each file, in blocks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61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28600"/>
            <a:ext cx="7543800" cy="899161"/>
          </a:xfrm>
        </p:spPr>
        <p:txBody>
          <a:bodyPr/>
          <a:lstStyle/>
          <a:p>
            <a:r>
              <a:rPr lang="en-US" b="1" dirty="0" smtClean="0"/>
              <a:t>Linux File Permissions</a:t>
            </a:r>
            <a:endParaRPr lang="en-US" b="1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8922" y="1295400"/>
            <a:ext cx="6398851" cy="504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4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Linux File Permissions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chmod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read </a:t>
            </a:r>
            <a:r>
              <a:rPr lang="en-US" dirty="0"/>
              <a:t>(r), write (w), executable (x) </a:t>
            </a:r>
            <a:endParaRPr lang="en-US" dirty="0" smtClean="0"/>
          </a:p>
          <a:p>
            <a:pPr lvl="1"/>
            <a:r>
              <a:rPr lang="en-US" dirty="0" smtClean="0"/>
              <a:t>User</a:t>
            </a:r>
            <a:r>
              <a:rPr lang="en-US" dirty="0"/>
              <a:t>, group, </a:t>
            </a:r>
            <a:r>
              <a:rPr lang="en-US" dirty="0" smtClean="0"/>
              <a:t>others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3327"/>
            <a:ext cx="9144000" cy="261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Basics: </a:t>
            </a:r>
            <a:r>
              <a:rPr lang="en-US" b="1" dirty="0" err="1" smtClean="0"/>
              <a:t>chmod</a:t>
            </a:r>
            <a:r>
              <a:rPr lang="en-US" b="1" dirty="0" smtClean="0"/>
              <a:t> (symbolic)</a:t>
            </a:r>
            <a:endParaRPr lang="en-US" b="1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79870"/>
            <a:ext cx="8229600" cy="356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3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Basics: </a:t>
            </a:r>
            <a:r>
              <a:rPr lang="en-US" b="1" dirty="0" err="1" smtClean="0"/>
              <a:t>chmod</a:t>
            </a:r>
            <a:r>
              <a:rPr lang="en-US" b="1" dirty="0" smtClean="0"/>
              <a:t> (numeric)</a:t>
            </a:r>
            <a:endParaRPr lang="en-US" b="1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0"/>
            <a:ext cx="7620000" cy="3685016"/>
          </a:xfrm>
        </p:spPr>
      </p:pic>
      <p:sp>
        <p:nvSpPr>
          <p:cNvPr id="5" name="TextBox 4"/>
          <p:cNvSpPr txBox="1"/>
          <p:nvPr/>
        </p:nvSpPr>
        <p:spPr>
          <a:xfrm>
            <a:off x="685800" y="5334000"/>
            <a:ext cx="7391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Usage </a:t>
            </a:r>
            <a:endParaRPr lang="en-US" sz="1600" dirty="0"/>
          </a:p>
          <a:p>
            <a:r>
              <a:rPr lang="en-US" sz="1600" dirty="0" smtClean="0"/>
              <a:t>– </a:t>
            </a:r>
            <a:r>
              <a:rPr lang="en-US" sz="1600" dirty="0" err="1" smtClean="0"/>
              <a:t>chmod</a:t>
            </a:r>
            <a:r>
              <a:rPr lang="en-US" sz="1600" dirty="0" smtClean="0"/>
              <a:t> </a:t>
            </a:r>
            <a:r>
              <a:rPr lang="en-US" sz="1600" dirty="0"/>
              <a:t>[''references''][''operator''][''modes''] ''file1'' ... </a:t>
            </a:r>
          </a:p>
          <a:p>
            <a:r>
              <a:rPr lang="en-US" sz="1600" dirty="0" smtClean="0"/>
              <a:t>Example: </a:t>
            </a:r>
            <a:r>
              <a:rPr lang="en-US" sz="1600" b="1" dirty="0" err="1"/>
              <a:t>chmod</a:t>
            </a:r>
            <a:r>
              <a:rPr lang="en-US" sz="1600" b="1" dirty="0"/>
              <a:t> </a:t>
            </a:r>
            <a:r>
              <a:rPr lang="en-US" sz="1600" dirty="0" err="1"/>
              <a:t>ug+rw</a:t>
            </a:r>
            <a:r>
              <a:rPr lang="en-US" sz="1600" dirty="0"/>
              <a:t> </a:t>
            </a:r>
            <a:r>
              <a:rPr lang="en-US" sz="1600" dirty="0" err="1"/>
              <a:t>mydir</a:t>
            </a:r>
            <a:r>
              <a:rPr lang="en-US" sz="1600" dirty="0"/>
              <a:t>, </a:t>
            </a:r>
            <a:r>
              <a:rPr lang="en-US" sz="1600" b="1" dirty="0" err="1"/>
              <a:t>chmod</a:t>
            </a:r>
            <a:r>
              <a:rPr lang="en-US" sz="1600" b="1" dirty="0"/>
              <a:t> </a:t>
            </a:r>
            <a:r>
              <a:rPr lang="en-US" sz="1600" dirty="0"/>
              <a:t>a-w </a:t>
            </a:r>
            <a:r>
              <a:rPr lang="en-US" sz="1600" dirty="0" err="1"/>
              <a:t>myfile</a:t>
            </a:r>
            <a:r>
              <a:rPr lang="en-US" sz="1600" dirty="0"/>
              <a:t>, </a:t>
            </a:r>
          </a:p>
          <a:p>
            <a:r>
              <a:rPr lang="en-US" sz="1600" dirty="0" smtClean="0"/>
              <a:t>Example: </a:t>
            </a:r>
            <a:r>
              <a:rPr lang="en-US" sz="1600" b="1" dirty="0" err="1" smtClean="0"/>
              <a:t>chmod</a:t>
            </a:r>
            <a:r>
              <a:rPr lang="en-US" sz="1600" b="1" dirty="0" smtClean="0"/>
              <a:t> </a:t>
            </a:r>
            <a:r>
              <a:rPr lang="en-US" sz="1600" dirty="0" err="1"/>
              <a:t>ug</a:t>
            </a:r>
            <a:r>
              <a:rPr lang="en-US" sz="1600" dirty="0"/>
              <a:t>=</a:t>
            </a:r>
            <a:r>
              <a:rPr lang="en-US" sz="1600" dirty="0" err="1"/>
              <a:t>rx</a:t>
            </a:r>
            <a:r>
              <a:rPr lang="en-US" sz="1600" dirty="0"/>
              <a:t> </a:t>
            </a:r>
            <a:r>
              <a:rPr lang="en-US" sz="1600" dirty="0" err="1"/>
              <a:t>mydir</a:t>
            </a:r>
            <a:r>
              <a:rPr lang="en-US" sz="1600" dirty="0"/>
              <a:t>, </a:t>
            </a:r>
            <a:r>
              <a:rPr lang="en-US" sz="1600" b="1" dirty="0" err="1"/>
              <a:t>chmod</a:t>
            </a:r>
            <a:r>
              <a:rPr lang="en-US" sz="1600" b="1" dirty="0"/>
              <a:t> </a:t>
            </a:r>
            <a:r>
              <a:rPr lang="en-US" sz="1600" dirty="0"/>
              <a:t>664 </a:t>
            </a:r>
            <a:r>
              <a:rPr lang="en-US" sz="1600" dirty="0" err="1"/>
              <a:t>myfile</a:t>
            </a:r>
            <a:r>
              <a:rPr lang="en-US" sz="16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21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Basics: find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-type</a:t>
            </a:r>
            <a:r>
              <a:rPr lang="en-US" dirty="0"/>
              <a:t>: type of a file (</a:t>
            </a:r>
            <a:r>
              <a:rPr lang="en-US" dirty="0" err="1" smtClean="0"/>
              <a:t>e.g</a:t>
            </a:r>
            <a:r>
              <a:rPr lang="en-US" dirty="0" smtClean="0"/>
              <a:t>: directory</a:t>
            </a:r>
            <a:r>
              <a:rPr lang="en-US" dirty="0"/>
              <a:t>, symbolic link) </a:t>
            </a:r>
          </a:p>
          <a:p>
            <a:r>
              <a:rPr lang="en-US" dirty="0" smtClean="0"/>
              <a:t>-</a:t>
            </a:r>
            <a:r>
              <a:rPr lang="en-US" dirty="0"/>
              <a:t>perm: permission of a file </a:t>
            </a:r>
          </a:p>
          <a:p>
            <a:r>
              <a:rPr lang="en-US" dirty="0" smtClean="0"/>
              <a:t>-</a:t>
            </a:r>
            <a:r>
              <a:rPr lang="en-US" dirty="0"/>
              <a:t>name: name of a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-user: owner of a file </a:t>
            </a:r>
            <a:endParaRPr lang="en-US" dirty="0"/>
          </a:p>
          <a:p>
            <a:r>
              <a:rPr lang="en-US" dirty="0" smtClean="0"/>
              <a:t>-</a:t>
            </a:r>
            <a:r>
              <a:rPr lang="en-US" dirty="0" err="1" smtClean="0"/>
              <a:t>maxdepth</a:t>
            </a:r>
            <a:r>
              <a:rPr lang="en-US" dirty="0" smtClean="0"/>
              <a:t>: how many levels to search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8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Name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?: </a:t>
            </a:r>
            <a:r>
              <a:rPr lang="en-US" dirty="0"/>
              <a:t>matches any single character in a filename </a:t>
            </a:r>
          </a:p>
          <a:p>
            <a:r>
              <a:rPr lang="en-US" dirty="0" smtClean="0"/>
              <a:t>*: </a:t>
            </a:r>
            <a:r>
              <a:rPr lang="en-US" dirty="0"/>
              <a:t>matches one or more characters in a filename </a:t>
            </a:r>
          </a:p>
          <a:p>
            <a:r>
              <a:rPr lang="en-US" dirty="0" smtClean="0"/>
              <a:t>[]</a:t>
            </a:r>
            <a:r>
              <a:rPr lang="en-US" i="1" dirty="0" smtClean="0"/>
              <a:t>: </a:t>
            </a:r>
            <a:r>
              <a:rPr lang="en-US" dirty="0"/>
              <a:t>matches any one of the characters between the brackets. Use ‘-’ to separate a range of consecutive characters.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3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ind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. -name my* </a:t>
            </a:r>
            <a:endParaRPr lang="en-US" dirty="0" smtClean="0"/>
          </a:p>
          <a:p>
            <a:pPr lvl="1"/>
            <a:r>
              <a:rPr lang="en-US" dirty="0" smtClean="0"/>
              <a:t>find </a:t>
            </a:r>
            <a:r>
              <a:rPr lang="en-US" dirty="0"/>
              <a:t>. -name my* -type f </a:t>
            </a:r>
            <a:endParaRPr lang="en-US" dirty="0" smtClean="0"/>
          </a:p>
          <a:p>
            <a:pPr lvl="1"/>
            <a:r>
              <a:rPr lang="en-US" dirty="0" smtClean="0"/>
              <a:t>find </a:t>
            </a:r>
            <a:r>
              <a:rPr lang="en-US" dirty="0"/>
              <a:t>/ -type f -name </a:t>
            </a:r>
            <a:r>
              <a:rPr lang="en-US" dirty="0" err="1"/>
              <a:t>myfile</a:t>
            </a:r>
            <a:r>
              <a:rPr lang="en-US" dirty="0"/>
              <a:t> –print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838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What’s this class about?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“Fundamentals </a:t>
            </a:r>
            <a:r>
              <a:rPr lang="en-US" dirty="0"/>
              <a:t>of commonly used </a:t>
            </a:r>
            <a:r>
              <a:rPr lang="en-US" b="1" dirty="0"/>
              <a:t>software tools</a:t>
            </a:r>
            <a:r>
              <a:rPr lang="en-US" dirty="0"/>
              <a:t> and environments, particularly </a:t>
            </a:r>
            <a:r>
              <a:rPr lang="en-US" b="1" dirty="0"/>
              <a:t>open-source</a:t>
            </a:r>
            <a:r>
              <a:rPr lang="en-US" dirty="0"/>
              <a:t> tools to be used in upper division computer science courses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9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Extensive </a:t>
            </a:r>
            <a:r>
              <a:rPr lang="en-US" dirty="0"/>
              <a:t>documentation that comes preinstalled with almost all substantial Unix and Unix-like operating systems </a:t>
            </a:r>
          </a:p>
          <a:p>
            <a:r>
              <a:rPr lang="en-US" dirty="0" smtClean="0"/>
              <a:t>Usage </a:t>
            </a:r>
          </a:p>
          <a:p>
            <a:pPr lvl="1"/>
            <a:r>
              <a:rPr lang="en-US" dirty="0" smtClean="0"/>
              <a:t>read </a:t>
            </a:r>
            <a:r>
              <a:rPr lang="en-US" dirty="0"/>
              <a:t>a manual page for </a:t>
            </a:r>
            <a:r>
              <a:rPr lang="en-US" dirty="0" smtClean="0"/>
              <a:t>a Linux </a:t>
            </a:r>
            <a:r>
              <a:rPr lang="en-US" dirty="0"/>
              <a:t>command </a:t>
            </a:r>
            <a:endParaRPr lang="en-US" dirty="0" smtClean="0"/>
          </a:p>
          <a:p>
            <a:pPr lvl="2"/>
            <a:r>
              <a:rPr lang="en-US" b="1" dirty="0" smtClean="0"/>
              <a:t>man </a:t>
            </a:r>
            <a:r>
              <a:rPr lang="en-US" b="1" dirty="0"/>
              <a:t>&lt;</a:t>
            </a:r>
            <a:r>
              <a:rPr lang="en-US" dirty="0" err="1"/>
              <a:t>command_name</a:t>
            </a:r>
            <a:r>
              <a:rPr lang="en-US" b="1" dirty="0"/>
              <a:t>&gt; </a:t>
            </a:r>
            <a:endParaRPr lang="en-US" dirty="0" smtClean="0"/>
          </a:p>
          <a:p>
            <a:pPr lvl="2"/>
            <a:r>
              <a:rPr lang="en-US" b="1" dirty="0" smtClean="0"/>
              <a:t>man </a:t>
            </a:r>
            <a:r>
              <a:rPr lang="en-US" dirty="0"/>
              <a:t>section </a:t>
            </a:r>
            <a:r>
              <a:rPr lang="en-US" dirty="0" err="1"/>
              <a:t>command_name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IN" dirty="0" smtClean="0"/>
              <a:t>1 User Commands 2 System Calls 3 C Library Functions 4 Devices and Special Files 5 File Formats and Conventions 6 Games et. al. 7 Miscellanea 8 System Administration tools and Daemons</a:t>
            </a:r>
            <a:endParaRPr lang="en-US" dirty="0" smtClean="0"/>
          </a:p>
          <a:p>
            <a:pPr lvl="2"/>
            <a:r>
              <a:rPr lang="en-US" dirty="0" smtClean="0"/>
              <a:t>Hit </a:t>
            </a:r>
            <a:r>
              <a:rPr lang="en-US" dirty="0"/>
              <a:t>“q” to get out of man </a:t>
            </a:r>
            <a:r>
              <a:rPr lang="en-US" dirty="0" smtClean="0"/>
              <a:t>page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3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dirty="0" smtClean="0"/>
              <a:t>…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whatis</a:t>
            </a:r>
            <a:r>
              <a:rPr lang="en-US" dirty="0"/>
              <a:t> </a:t>
            </a:r>
            <a:r>
              <a:rPr lang="en-US" dirty="0" smtClean="0"/>
              <a:t>&lt;command&gt;: returns Name section of man page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hereis</a:t>
            </a:r>
            <a:r>
              <a:rPr lang="en-US" dirty="0" smtClean="0"/>
              <a:t> &lt;command&gt;: locates </a:t>
            </a:r>
            <a:r>
              <a:rPr lang="en-US" dirty="0"/>
              <a:t>the binary, source, and manual page files for a </a:t>
            </a:r>
            <a:r>
              <a:rPr lang="en-US" dirty="0" smtClean="0"/>
              <a:t>command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8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Basics: Look these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cat </a:t>
            </a:r>
            <a:endParaRPr lang="en-US" dirty="0" smtClean="0"/>
          </a:p>
          <a:p>
            <a:r>
              <a:rPr lang="en-US" dirty="0" smtClean="0"/>
              <a:t>head </a:t>
            </a:r>
          </a:p>
          <a:p>
            <a:r>
              <a:rPr lang="en-US" dirty="0" smtClean="0"/>
              <a:t>tail </a:t>
            </a:r>
          </a:p>
          <a:p>
            <a:r>
              <a:rPr lang="en-US" dirty="0" smtClean="0"/>
              <a:t>du </a:t>
            </a:r>
          </a:p>
          <a:p>
            <a:r>
              <a:rPr lang="en-US" dirty="0" smtClean="0"/>
              <a:t> </a:t>
            </a:r>
            <a:r>
              <a:rPr lang="en-US" dirty="0" err="1"/>
              <a:t>ps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kill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diff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cmp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wc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71264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Connecting to SEAS from OS X or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Terminal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username@lnxsrv.seas.ucla.edu</a:t>
            </a:r>
            <a:endParaRPr lang="en-US" dirty="0" smtClean="0"/>
          </a:p>
          <a:p>
            <a:pPr lvl="1"/>
            <a:r>
              <a:rPr lang="en-US" dirty="0" smtClean="0"/>
              <a:t>Username = your SEAS user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0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SEAS from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Putty</a:t>
            </a:r>
          </a:p>
          <a:p>
            <a:pPr lvl="1"/>
            <a:r>
              <a:rPr lang="en-US" dirty="0" smtClean="0"/>
              <a:t>Recommended </a:t>
            </a:r>
          </a:p>
          <a:p>
            <a:pPr lvl="1"/>
            <a:r>
              <a:rPr lang="en-US" dirty="0" smtClean="0"/>
              <a:t>Small and easy to use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Host name: </a:t>
            </a:r>
            <a:r>
              <a:rPr lang="en-US" dirty="0" err="1" smtClean="0"/>
              <a:t>lnxsrv.seas.ucla.edu</a:t>
            </a:r>
            <a:endParaRPr lang="en-US" dirty="0" smtClean="0"/>
          </a:p>
          <a:p>
            <a:pPr lvl="1"/>
            <a:r>
              <a:rPr lang="en-US" dirty="0" smtClean="0"/>
              <a:t>User name: your SEAS user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ＭＳ Ｐゴシック" charset="0"/>
                <a:cs typeface="ＭＳ Ｐゴシック" charset="0"/>
              </a:rPr>
              <a:t>Putty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849186"/>
            <a:ext cx="533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13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 – Example ans1.txt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ans1.txt is specifically for LABORATORY section</a:t>
            </a:r>
          </a:p>
          <a:p>
            <a:r>
              <a:rPr lang="en-US" dirty="0" smtClean="0"/>
              <a:t>1. Here is the answer to question 1</a:t>
            </a:r>
          </a:p>
          <a:p>
            <a:r>
              <a:rPr lang="en-US" dirty="0" smtClean="0"/>
              <a:t>2. Here is the answer to question 2</a:t>
            </a:r>
          </a:p>
          <a:p>
            <a:r>
              <a:rPr lang="en-US" dirty="0" smtClean="0"/>
              <a:t>3. Here is the answer to question 3</a:t>
            </a:r>
          </a:p>
          <a:p>
            <a:r>
              <a:rPr lang="en-US" dirty="0" smtClean="0"/>
              <a:t>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38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Assignment 1 – Example key1.txt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key1.txt is specifically for HOMEWORK section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C-s H E L L O W O R L D</a:t>
            </a:r>
          </a:p>
          <a:p>
            <a:pPr marL="514350" indent="-514350">
              <a:buAutoNum type="arabicPeriod"/>
            </a:pPr>
            <a:r>
              <a:rPr lang="en-US" dirty="0" smtClean="0"/>
              <a:t>C-s H T M L</a:t>
            </a:r>
          </a:p>
          <a:p>
            <a:pPr marL="514350" indent="-514350">
              <a:buAutoNum type="arabicPeriod"/>
            </a:pPr>
            <a:r>
              <a:rPr lang="en-US" dirty="0" smtClean="0"/>
              <a:t>C-d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C-n</a:t>
            </a:r>
          </a:p>
          <a:p>
            <a:pPr marL="514350" indent="-514350">
              <a:buAutoNum type="arabicPeriod"/>
            </a:pPr>
            <a:r>
              <a:rPr lang="en-US" dirty="0" smtClean="0"/>
              <a:t>M-x </a:t>
            </a:r>
            <a:r>
              <a:rPr lang="en-US" dirty="0" err="1" smtClean="0"/>
              <a:t>goto</a:t>
            </a:r>
            <a:r>
              <a:rPr lang="en-US" dirty="0" smtClean="0"/>
              <a:t>-line Enter 1 2 3 Enter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06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open source software?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 </a:t>
            </a:r>
            <a:r>
              <a:rPr lang="en-US" smtClean="0"/>
              <a:t>is publicly </a:t>
            </a:r>
            <a:r>
              <a:rPr lang="en-US" dirty="0" smtClean="0"/>
              <a:t>available</a:t>
            </a:r>
          </a:p>
          <a:p>
            <a:r>
              <a:rPr lang="en-US" dirty="0" smtClean="0"/>
              <a:t>Anyone is allowed to modify the source code</a:t>
            </a:r>
          </a:p>
          <a:p>
            <a:endParaRPr lang="en-US" dirty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Firefox</a:t>
            </a:r>
          </a:p>
          <a:p>
            <a:pPr lvl="1"/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Apache</a:t>
            </a:r>
          </a:p>
        </p:txBody>
      </p:sp>
    </p:spTree>
    <p:extLst>
      <p:ext uri="{BB962C8B-B14F-4D97-AF65-F5344CB8AC3E}">
        <p14:creationId xmlns:p14="http://schemas.microsoft.com/office/powerpoint/2010/main" val="234905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GNU/Linux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Open-source operating system</a:t>
            </a:r>
            <a:endParaRPr lang="en-US" dirty="0"/>
          </a:p>
          <a:p>
            <a:pPr lvl="1"/>
            <a:r>
              <a:rPr lang="en-US" b="1" dirty="0" smtClean="0"/>
              <a:t>Kernel</a:t>
            </a:r>
            <a:r>
              <a:rPr lang="en-US" dirty="0" smtClean="0"/>
              <a:t>: core of operating system</a:t>
            </a:r>
          </a:p>
          <a:p>
            <a:pPr lvl="2"/>
            <a:r>
              <a:rPr lang="en-US" dirty="0" smtClean="0"/>
              <a:t>Allocates time and memory to programs</a:t>
            </a:r>
          </a:p>
          <a:p>
            <a:pPr lvl="2"/>
            <a:r>
              <a:rPr lang="en-US" dirty="0" smtClean="0"/>
              <a:t>Handles file system and communication between software and hardware</a:t>
            </a:r>
          </a:p>
          <a:p>
            <a:pPr lvl="1"/>
            <a:r>
              <a:rPr lang="en-US" b="1" dirty="0" smtClean="0"/>
              <a:t>Shell</a:t>
            </a:r>
            <a:r>
              <a:rPr lang="en-US" dirty="0" smtClean="0"/>
              <a:t>: interface between user and kernel</a:t>
            </a:r>
          </a:p>
          <a:p>
            <a:pPr lvl="2"/>
            <a:r>
              <a:rPr lang="en-US" dirty="0" smtClean="0"/>
              <a:t>Interprets commands user types in</a:t>
            </a:r>
          </a:p>
          <a:p>
            <a:pPr lvl="2"/>
            <a:r>
              <a:rPr lang="en-US" dirty="0" smtClean="0"/>
              <a:t>Takes necessary action to cause commands to be carried out</a:t>
            </a:r>
          </a:p>
          <a:p>
            <a:pPr lvl="1"/>
            <a:r>
              <a:rPr lang="en-US" b="1" dirty="0" smtClean="0"/>
              <a:t>Programs</a:t>
            </a:r>
          </a:p>
        </p:txBody>
      </p:sp>
    </p:spTree>
    <p:extLst>
      <p:ext uri="{BB962C8B-B14F-4D97-AF65-F5344CB8AC3E}">
        <p14:creationId xmlns:p14="http://schemas.microsoft.com/office/powerpoint/2010/main" val="275681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Which Linux for this course?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Ubuntu Linux Distribution</a:t>
            </a:r>
          </a:p>
          <a:p>
            <a:pPr lvl="1"/>
            <a:r>
              <a:rPr lang="en-US" dirty="0" smtClean="0"/>
              <a:t>Most popular</a:t>
            </a:r>
          </a:p>
          <a:p>
            <a:pPr lvl="1"/>
            <a:r>
              <a:rPr lang="en-US" dirty="0" smtClean="0"/>
              <a:t>Frequently updated, fixed release cycle (6 months)</a:t>
            </a:r>
          </a:p>
          <a:p>
            <a:pPr marL="0" indent="0">
              <a:buNone/>
            </a:pPr>
            <a:r>
              <a:rPr lang="en-US" b="1" dirty="0" err="1" smtClean="0"/>
              <a:t>Seasnet</a:t>
            </a:r>
            <a:r>
              <a:rPr lang="en-US" b="1" dirty="0" smtClean="0"/>
              <a:t> servers(recommended):</a:t>
            </a:r>
          </a:p>
          <a:p>
            <a:pPr lvl="1"/>
            <a:r>
              <a:rPr lang="en-US" dirty="0" err="1"/>
              <a:t>lnxsrv.seas.ucla.edu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i="1" dirty="0"/>
              <a:t>lnxsrv06, lnxsrv07, or lnxsrv09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Username: SEAS ID </a:t>
            </a:r>
          </a:p>
          <a:p>
            <a:pPr lvl="1"/>
            <a:r>
              <a:rPr lang="en-US" dirty="0"/>
              <a:t>Password: SEAS password</a:t>
            </a:r>
          </a:p>
          <a:p>
            <a:pPr lvl="1"/>
            <a:r>
              <a:rPr lang="en-US" dirty="0"/>
              <a:t>On </a:t>
            </a:r>
            <a:r>
              <a:rPr lang="en-US" dirty="0" smtClean="0"/>
              <a:t>Windows</a:t>
            </a:r>
            <a:r>
              <a:rPr lang="en-US" dirty="0"/>
              <a:t>: </a:t>
            </a:r>
            <a:r>
              <a:rPr lang="en-US" dirty="0" smtClean="0"/>
              <a:t>putty</a:t>
            </a:r>
          </a:p>
          <a:p>
            <a:pPr lvl="1"/>
            <a:r>
              <a:rPr lang="en-US" dirty="0" smtClean="0"/>
              <a:t>On Mac: terminal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2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Command </a:t>
            </a:r>
            <a:r>
              <a:rPr lang="en-US" dirty="0"/>
              <a:t>Line </a:t>
            </a:r>
            <a:r>
              <a:rPr lang="en-US" dirty="0" smtClean="0"/>
              <a:t>Interface vs</a:t>
            </a:r>
            <a:r>
              <a:rPr lang="en-US" dirty="0"/>
              <a:t>. </a:t>
            </a:r>
            <a:r>
              <a:rPr lang="en-US" dirty="0" smtClean="0"/>
              <a:t>Graphical </a:t>
            </a:r>
            <a:r>
              <a:rPr lang="en-US" dirty="0"/>
              <a:t>User </a:t>
            </a:r>
            <a:r>
              <a:rPr lang="en-US" dirty="0" smtClean="0"/>
              <a:t>Interface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CLI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Steep </a:t>
            </a:r>
            <a:r>
              <a:rPr lang="en-US" sz="2800" dirty="0"/>
              <a:t>learning curve </a:t>
            </a:r>
          </a:p>
          <a:p>
            <a:r>
              <a:rPr lang="en-US" sz="2800" dirty="0" smtClean="0"/>
              <a:t>Pure </a:t>
            </a:r>
            <a:r>
              <a:rPr lang="en-US" sz="2800" dirty="0"/>
              <a:t>control (e.g., scripting) </a:t>
            </a:r>
          </a:p>
          <a:p>
            <a:r>
              <a:rPr lang="en-US" sz="2800" dirty="0" smtClean="0"/>
              <a:t>Cumbersome </a:t>
            </a:r>
            <a:r>
              <a:rPr lang="en-US" sz="2800" dirty="0"/>
              <a:t>multitasking </a:t>
            </a:r>
          </a:p>
          <a:p>
            <a:r>
              <a:rPr lang="en-US" sz="2800" dirty="0" smtClean="0"/>
              <a:t>Convenient </a:t>
            </a:r>
            <a:r>
              <a:rPr lang="en-US" sz="2800" dirty="0"/>
              <a:t>remote access 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GUI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Intuitive </a:t>
            </a:r>
            <a:endParaRPr lang="en-US" sz="2800" dirty="0"/>
          </a:p>
          <a:p>
            <a:r>
              <a:rPr lang="en-US" sz="2800" dirty="0" smtClean="0"/>
              <a:t>Limited control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Easy </a:t>
            </a:r>
            <a:r>
              <a:rPr lang="en-US" sz="2800" dirty="0"/>
              <a:t>multitasking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Bulky </a:t>
            </a:r>
            <a:r>
              <a:rPr lang="en-US" sz="2800" dirty="0"/>
              <a:t>remote access </a:t>
            </a:r>
          </a:p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7200" y="1600200"/>
            <a:ext cx="3581400" cy="45259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Files and Processes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is either a </a:t>
            </a:r>
            <a:r>
              <a:rPr lang="en-US" b="1" u="sng" dirty="0" smtClean="0"/>
              <a:t>process</a:t>
            </a:r>
            <a:r>
              <a:rPr lang="en-US" dirty="0" smtClean="0"/>
              <a:t> or a </a:t>
            </a:r>
            <a:r>
              <a:rPr lang="en-US" b="1" u="sng" dirty="0" smtClean="0"/>
              <a:t>file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b="1" dirty="0" smtClean="0"/>
              <a:t>Process</a:t>
            </a:r>
            <a:r>
              <a:rPr lang="en-US" dirty="0" smtClean="0"/>
              <a:t>: an executing program identified by PID</a:t>
            </a:r>
          </a:p>
          <a:p>
            <a:pPr lvl="1"/>
            <a:r>
              <a:rPr lang="en-US" b="1" dirty="0" smtClean="0"/>
              <a:t>File</a:t>
            </a:r>
            <a:r>
              <a:rPr lang="en-US" dirty="0" smtClean="0"/>
              <a:t>: collection of data</a:t>
            </a:r>
          </a:p>
          <a:p>
            <a:pPr lvl="2"/>
            <a:r>
              <a:rPr lang="en-US" dirty="0" smtClean="0"/>
              <a:t>A document</a:t>
            </a:r>
          </a:p>
          <a:p>
            <a:pPr lvl="2"/>
            <a:r>
              <a:rPr lang="en-US" dirty="0" smtClean="0"/>
              <a:t>Text of program written in high-level language</a:t>
            </a:r>
          </a:p>
          <a:p>
            <a:pPr lvl="2"/>
            <a:r>
              <a:rPr lang="en-US" dirty="0" smtClean="0"/>
              <a:t>Executable</a:t>
            </a:r>
          </a:p>
          <a:p>
            <a:pPr lvl="2"/>
            <a:r>
              <a:rPr lang="en-US" dirty="0" smtClean="0"/>
              <a:t>Directory</a:t>
            </a:r>
          </a:p>
          <a:p>
            <a:pPr lvl="2"/>
            <a:r>
              <a:rPr lang="en-US" dirty="0" smtClean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48096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Linux File System Layout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 </a:t>
            </a:r>
            <a:r>
              <a:rPr lang="en-US" dirty="0"/>
              <a:t>structured </a:t>
            </a:r>
            <a:r>
              <a:rPr lang="en-US" dirty="0" smtClean="0"/>
              <a:t>hierarchy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41751" y="243814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root</a:t>
            </a:r>
            <a:endParaRPr lang="en-US" b="1" dirty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066800" y="2362200"/>
            <a:ext cx="6248400" cy="4114800"/>
            <a:chOff x="4346205" y="3162976"/>
            <a:chExt cx="4559559" cy="3182298"/>
          </a:xfrm>
        </p:grpSpPr>
        <p:sp>
          <p:nvSpPr>
            <p:cNvPr id="8" name="Rounded Rectangle 7"/>
            <p:cNvSpPr/>
            <p:nvPr/>
          </p:nvSpPr>
          <p:spPr>
            <a:xfrm>
              <a:off x="6322735" y="316297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/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75084" y="3853456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dev</a:t>
              </a:r>
              <a:endParaRPr lang="en-US" sz="12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322735" y="385345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home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427432" y="385345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/>
                <a:t>bin</a:t>
              </a:r>
              <a:endParaRPr lang="en-US" sz="12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273998" y="3853456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 smtClean="0"/>
                <a:t>usr</a:t>
              </a:r>
              <a:endParaRPr lang="en-US" sz="12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221649" y="385345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 smtClean="0"/>
                <a:t>tmp</a:t>
              </a:r>
              <a:endParaRPr lang="en-US" sz="12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894941" y="4536329"/>
              <a:ext cx="684114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lakers</a:t>
              </a:r>
              <a:endParaRPr lang="en-US" sz="12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842592" y="4536329"/>
              <a:ext cx="684115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celtics</a:t>
              </a:r>
              <a:endParaRPr lang="en-US" sz="12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793854" y="4536329"/>
              <a:ext cx="684114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bulls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741505" y="4536329"/>
              <a:ext cx="684115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lib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411185" y="5226809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music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358836" y="5226809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doc</a:t>
              </a:r>
            </a:p>
          </p:txBody>
        </p:sp>
        <p:cxnSp>
          <p:nvCxnSpPr>
            <p:cNvPr id="20" name="Elbow Connector 19"/>
            <p:cNvCxnSpPr>
              <a:stCxn id="8" idx="2"/>
              <a:endCxn id="11" idx="0"/>
            </p:cNvCxnSpPr>
            <p:nvPr/>
          </p:nvCxnSpPr>
          <p:spPr>
            <a:xfrm rot="5400000">
              <a:off x="5589746" y="2779312"/>
              <a:ext cx="252985" cy="1895304"/>
            </a:xfrm>
            <a:prstGeom prst="bentConnector3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8" idx="2"/>
              <a:endCxn id="9" idx="0"/>
            </p:cNvCxnSpPr>
            <p:nvPr/>
          </p:nvCxnSpPr>
          <p:spPr>
            <a:xfrm rot="5400000">
              <a:off x="6063571" y="3253138"/>
              <a:ext cx="252985" cy="9476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8" idx="2"/>
              <a:endCxn id="12" idx="0"/>
            </p:cNvCxnSpPr>
            <p:nvPr/>
          </p:nvCxnSpPr>
          <p:spPr>
            <a:xfrm rot="16200000" flipH="1">
              <a:off x="7013931" y="3250431"/>
              <a:ext cx="252985" cy="95306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8" idx="2"/>
              <a:endCxn id="13" idx="0"/>
            </p:cNvCxnSpPr>
            <p:nvPr/>
          </p:nvCxnSpPr>
          <p:spPr>
            <a:xfrm rot="16200000" flipH="1">
              <a:off x="7486854" y="2777507"/>
              <a:ext cx="252985" cy="189891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8" idx="2"/>
              <a:endCxn id="10" idx="0"/>
            </p:cNvCxnSpPr>
            <p:nvPr/>
          </p:nvCxnSpPr>
          <p:spPr>
            <a:xfrm rot="5400000">
              <a:off x="6538349" y="3726303"/>
              <a:ext cx="251084" cy="108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0" idx="2"/>
              <a:endCxn id="14" idx="0"/>
            </p:cNvCxnSpPr>
            <p:nvPr/>
          </p:nvCxnSpPr>
          <p:spPr>
            <a:xfrm rot="5400000">
              <a:off x="5827304" y="3699741"/>
              <a:ext cx="245378" cy="142779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10" idx="2"/>
              <a:endCxn id="16" idx="0"/>
            </p:cNvCxnSpPr>
            <p:nvPr/>
          </p:nvCxnSpPr>
          <p:spPr>
            <a:xfrm rot="16200000" flipH="1">
              <a:off x="6776761" y="4178080"/>
              <a:ext cx="245378" cy="47111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10" idx="2"/>
              <a:endCxn id="15" idx="0"/>
            </p:cNvCxnSpPr>
            <p:nvPr/>
          </p:nvCxnSpPr>
          <p:spPr>
            <a:xfrm rot="5400000">
              <a:off x="6301130" y="4173568"/>
              <a:ext cx="245378" cy="4801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12" idx="2"/>
              <a:endCxn id="17" idx="0"/>
            </p:cNvCxnSpPr>
            <p:nvPr/>
          </p:nvCxnSpPr>
          <p:spPr>
            <a:xfrm rot="16200000" flipH="1">
              <a:off x="7727121" y="4180788"/>
              <a:ext cx="245378" cy="4657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14" idx="2"/>
              <a:endCxn id="19" idx="0"/>
            </p:cNvCxnSpPr>
            <p:nvPr/>
          </p:nvCxnSpPr>
          <p:spPr>
            <a:xfrm rot="16200000" flipH="1">
              <a:off x="5843403" y="4368417"/>
              <a:ext cx="251084" cy="146570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14" idx="2"/>
              <a:endCxn id="18" idx="0"/>
            </p:cNvCxnSpPr>
            <p:nvPr/>
          </p:nvCxnSpPr>
          <p:spPr>
            <a:xfrm rot="16200000" flipH="1">
              <a:off x="5369578" y="4842242"/>
              <a:ext cx="251084" cy="51805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5842592" y="5907779"/>
              <a:ext cx="720216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game1</a:t>
              </a:r>
            </a:p>
          </p:txBody>
        </p:sp>
        <p:cxnSp>
          <p:nvCxnSpPr>
            <p:cNvPr id="32" name="Elbow Connector 31"/>
            <p:cNvCxnSpPr>
              <a:stCxn id="19" idx="2"/>
              <a:endCxn id="31" idx="0"/>
            </p:cNvCxnSpPr>
            <p:nvPr/>
          </p:nvCxnSpPr>
          <p:spPr>
            <a:xfrm rot="5400000">
              <a:off x="6330060" y="5536042"/>
              <a:ext cx="243475" cy="49999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6912988" y="5907779"/>
              <a:ext cx="722020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game2</a:t>
              </a:r>
            </a:p>
          </p:txBody>
        </p:sp>
        <p:cxnSp>
          <p:nvCxnSpPr>
            <p:cNvPr id="34" name="Elbow Connector 33"/>
            <p:cNvCxnSpPr>
              <a:stCxn id="19" idx="2"/>
              <a:endCxn id="33" idx="0"/>
            </p:cNvCxnSpPr>
            <p:nvPr/>
          </p:nvCxnSpPr>
          <p:spPr>
            <a:xfrm rot="16200000" flipH="1">
              <a:off x="6866159" y="5499941"/>
              <a:ext cx="243475" cy="57220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ed Rectangle 34"/>
            <p:cNvSpPr/>
            <p:nvPr/>
          </p:nvSpPr>
          <p:spPr>
            <a:xfrm>
              <a:off x="4346205" y="5226809"/>
              <a:ext cx="880865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56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28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00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7213" indent="1588" algn="l" defTabSz="455613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README</a:t>
              </a:r>
            </a:p>
          </p:txBody>
        </p:sp>
        <p:cxnSp>
          <p:nvCxnSpPr>
            <p:cNvPr id="36" name="Elbow Connector 35"/>
            <p:cNvCxnSpPr>
              <a:stCxn id="14" idx="2"/>
              <a:endCxn id="35" idx="0"/>
            </p:cNvCxnSpPr>
            <p:nvPr/>
          </p:nvCxnSpPr>
          <p:spPr>
            <a:xfrm rot="5400000">
              <a:off x="4885825" y="4876538"/>
              <a:ext cx="251084" cy="4494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40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Absolute Path vs. Relative Path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865336" y="15799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root</a:t>
            </a:r>
            <a:endParaRPr lang="en-US" b="1" dirty="0"/>
          </a:p>
        </p:txBody>
      </p:sp>
      <p:grpSp>
        <p:nvGrpSpPr>
          <p:cNvPr id="37" name="Group 123"/>
          <p:cNvGrpSpPr>
            <a:grpSpLocks/>
          </p:cNvGrpSpPr>
          <p:nvPr/>
        </p:nvGrpSpPr>
        <p:grpSpPr bwMode="auto">
          <a:xfrm>
            <a:off x="914400" y="1949298"/>
            <a:ext cx="6477000" cy="3860407"/>
            <a:chOff x="4346205" y="3162976"/>
            <a:chExt cx="4559559" cy="3182298"/>
          </a:xfrm>
        </p:grpSpPr>
        <p:sp>
          <p:nvSpPr>
            <p:cNvPr id="38" name="Rounded Rectangle 37"/>
            <p:cNvSpPr/>
            <p:nvPr/>
          </p:nvSpPr>
          <p:spPr>
            <a:xfrm>
              <a:off x="6322735" y="316297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/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375084" y="3853456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dev</a:t>
              </a:r>
              <a:endParaRPr lang="en-US" sz="12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322735" y="3853456"/>
              <a:ext cx="684115" cy="43749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home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427432" y="385345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/>
                <a:t>bin</a:t>
              </a:r>
              <a:endParaRPr lang="en-US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7273998" y="3853456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usr</a:t>
              </a:r>
              <a:endParaRPr lang="en-US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221649" y="3853456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 smtClean="0"/>
                <a:t>tmp</a:t>
              </a:r>
              <a:endParaRPr lang="en-US" sz="1200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894941" y="4536329"/>
              <a:ext cx="684114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lakers</a:t>
              </a:r>
              <a:endParaRPr lang="en-US" sz="12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842592" y="4536329"/>
              <a:ext cx="684115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err="1"/>
                <a:t>celtics</a:t>
              </a:r>
              <a:endParaRPr lang="en-US" sz="1200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793854" y="4536329"/>
              <a:ext cx="684114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bulls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741505" y="4536329"/>
              <a:ext cx="684115" cy="4393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lib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411185" y="5226809"/>
              <a:ext cx="684114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music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6358836" y="5226809"/>
              <a:ext cx="684115" cy="43749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doc</a:t>
              </a:r>
            </a:p>
          </p:txBody>
        </p:sp>
        <p:cxnSp>
          <p:nvCxnSpPr>
            <p:cNvPr id="50" name="Elbow Connector 49"/>
            <p:cNvCxnSpPr>
              <a:stCxn id="38" idx="2"/>
              <a:endCxn id="41" idx="0"/>
            </p:cNvCxnSpPr>
            <p:nvPr/>
          </p:nvCxnSpPr>
          <p:spPr>
            <a:xfrm rot="5400000">
              <a:off x="5589746" y="2779312"/>
              <a:ext cx="252985" cy="1895304"/>
            </a:xfrm>
            <a:prstGeom prst="bentConnector3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38" idx="2"/>
              <a:endCxn id="39" idx="0"/>
            </p:cNvCxnSpPr>
            <p:nvPr/>
          </p:nvCxnSpPr>
          <p:spPr>
            <a:xfrm rot="5400000">
              <a:off x="6063571" y="3253138"/>
              <a:ext cx="252985" cy="9476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38" idx="2"/>
              <a:endCxn id="42" idx="0"/>
            </p:cNvCxnSpPr>
            <p:nvPr/>
          </p:nvCxnSpPr>
          <p:spPr>
            <a:xfrm rot="16200000" flipH="1">
              <a:off x="7013931" y="3250431"/>
              <a:ext cx="252985" cy="95306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38" idx="2"/>
              <a:endCxn id="43" idx="0"/>
            </p:cNvCxnSpPr>
            <p:nvPr/>
          </p:nvCxnSpPr>
          <p:spPr>
            <a:xfrm rot="16200000" flipH="1">
              <a:off x="7486854" y="2777507"/>
              <a:ext cx="252985" cy="189891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38" idx="2"/>
              <a:endCxn id="40" idx="0"/>
            </p:cNvCxnSpPr>
            <p:nvPr/>
          </p:nvCxnSpPr>
          <p:spPr>
            <a:xfrm rot="5400000">
              <a:off x="6538349" y="3726303"/>
              <a:ext cx="251084" cy="108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40" idx="2"/>
              <a:endCxn id="44" idx="0"/>
            </p:cNvCxnSpPr>
            <p:nvPr/>
          </p:nvCxnSpPr>
          <p:spPr>
            <a:xfrm rot="5400000">
              <a:off x="5827304" y="3699741"/>
              <a:ext cx="245378" cy="142779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40" idx="2"/>
              <a:endCxn id="46" idx="0"/>
            </p:cNvCxnSpPr>
            <p:nvPr/>
          </p:nvCxnSpPr>
          <p:spPr>
            <a:xfrm rot="16200000" flipH="1">
              <a:off x="6776761" y="4178080"/>
              <a:ext cx="245378" cy="47111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40" idx="2"/>
              <a:endCxn id="45" idx="0"/>
            </p:cNvCxnSpPr>
            <p:nvPr/>
          </p:nvCxnSpPr>
          <p:spPr>
            <a:xfrm rot="5400000">
              <a:off x="6301130" y="4173568"/>
              <a:ext cx="245378" cy="4801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42" idx="2"/>
              <a:endCxn id="47" idx="0"/>
            </p:cNvCxnSpPr>
            <p:nvPr/>
          </p:nvCxnSpPr>
          <p:spPr>
            <a:xfrm rot="16200000" flipH="1">
              <a:off x="7727121" y="4180788"/>
              <a:ext cx="245378" cy="4657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44" idx="2"/>
              <a:endCxn id="49" idx="0"/>
            </p:cNvCxnSpPr>
            <p:nvPr/>
          </p:nvCxnSpPr>
          <p:spPr>
            <a:xfrm rot="16200000" flipH="1">
              <a:off x="5843403" y="4368417"/>
              <a:ext cx="251084" cy="146570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44" idx="2"/>
              <a:endCxn id="48" idx="0"/>
            </p:cNvCxnSpPr>
            <p:nvPr/>
          </p:nvCxnSpPr>
          <p:spPr>
            <a:xfrm rot="16200000" flipH="1">
              <a:off x="5369578" y="4842242"/>
              <a:ext cx="251084" cy="51805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ounded Rectangle 60"/>
            <p:cNvSpPr/>
            <p:nvPr/>
          </p:nvSpPr>
          <p:spPr>
            <a:xfrm>
              <a:off x="5842592" y="5907779"/>
              <a:ext cx="720216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game1</a:t>
              </a:r>
            </a:p>
          </p:txBody>
        </p:sp>
        <p:cxnSp>
          <p:nvCxnSpPr>
            <p:cNvPr id="62" name="Elbow Connector 61"/>
            <p:cNvCxnSpPr>
              <a:stCxn id="49" idx="2"/>
              <a:endCxn id="61" idx="0"/>
            </p:cNvCxnSpPr>
            <p:nvPr/>
          </p:nvCxnSpPr>
          <p:spPr>
            <a:xfrm rot="5400000">
              <a:off x="6330060" y="5536042"/>
              <a:ext cx="243475" cy="49999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ounded Rectangle 62"/>
            <p:cNvSpPr/>
            <p:nvPr/>
          </p:nvSpPr>
          <p:spPr>
            <a:xfrm>
              <a:off x="6912988" y="5907779"/>
              <a:ext cx="722020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game2</a:t>
              </a:r>
            </a:p>
          </p:txBody>
        </p:sp>
        <p:cxnSp>
          <p:nvCxnSpPr>
            <p:cNvPr id="64" name="Elbow Connector 63"/>
            <p:cNvCxnSpPr>
              <a:stCxn id="49" idx="2"/>
              <a:endCxn id="63" idx="0"/>
            </p:cNvCxnSpPr>
            <p:nvPr/>
          </p:nvCxnSpPr>
          <p:spPr>
            <a:xfrm rot="16200000" flipH="1">
              <a:off x="6866159" y="5499941"/>
              <a:ext cx="243475" cy="57220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ounded Rectangle 64"/>
            <p:cNvSpPr/>
            <p:nvPr/>
          </p:nvSpPr>
          <p:spPr>
            <a:xfrm>
              <a:off x="4346205" y="5226809"/>
              <a:ext cx="880865" cy="437495"/>
            </a:xfrm>
            <a:prstGeom prst="roundRect">
              <a:avLst/>
            </a:prstGeom>
            <a:solidFill>
              <a:srgbClr val="00B050"/>
            </a:solidFill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18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README</a:t>
              </a:r>
            </a:p>
          </p:txBody>
        </p:sp>
        <p:cxnSp>
          <p:nvCxnSpPr>
            <p:cNvPr id="66" name="Elbow Connector 65"/>
            <p:cNvCxnSpPr>
              <a:stCxn id="44" idx="2"/>
              <a:endCxn id="65" idx="0"/>
            </p:cNvCxnSpPr>
            <p:nvPr/>
          </p:nvCxnSpPr>
          <p:spPr>
            <a:xfrm rot="5400000">
              <a:off x="4885825" y="4876538"/>
              <a:ext cx="251084" cy="4494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Freeform 66"/>
          <p:cNvSpPr>
            <a:spLocks/>
          </p:cNvSpPr>
          <p:nvPr/>
        </p:nvSpPr>
        <p:spPr bwMode="auto">
          <a:xfrm>
            <a:off x="1813715" y="2486938"/>
            <a:ext cx="2377647" cy="1932662"/>
          </a:xfrm>
          <a:custGeom>
            <a:avLst/>
            <a:gdLst>
              <a:gd name="T0" fmla="*/ 1639847 w 1666479"/>
              <a:gd name="T1" fmla="*/ 0 h 1676742"/>
              <a:gd name="T2" fmla="*/ 1504221 w 1666479"/>
              <a:gd name="T3" fmla="*/ 591791 h 1676742"/>
              <a:gd name="T4" fmla="*/ 406879 w 1666479"/>
              <a:gd name="T5" fmla="*/ 1146595 h 1676742"/>
              <a:gd name="T6" fmla="*/ 0 w 1666479"/>
              <a:gd name="T7" fmla="*/ 1676742 h 1676742"/>
              <a:gd name="T8" fmla="*/ 0 w 1666479"/>
              <a:gd name="T9" fmla="*/ 1676742 h 1676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66479" h="1676742">
                <a:moveTo>
                  <a:pt x="1639847" y="0"/>
                </a:moveTo>
                <a:cubicBezTo>
                  <a:pt x="1674781" y="200346"/>
                  <a:pt x="1709716" y="400692"/>
                  <a:pt x="1504221" y="591791"/>
                </a:cubicBezTo>
                <a:cubicBezTo>
                  <a:pt x="1298726" y="782890"/>
                  <a:pt x="657583" y="965770"/>
                  <a:pt x="406879" y="1146595"/>
                </a:cubicBezTo>
                <a:cubicBezTo>
                  <a:pt x="156175" y="1327420"/>
                  <a:pt x="0" y="1676742"/>
                  <a:pt x="0" y="1676742"/>
                </a:cubicBez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cxnSp>
        <p:nvCxnSpPr>
          <p:cNvPr id="72" name="Curved Connector 71"/>
          <p:cNvCxnSpPr>
            <a:stCxn id="40" idx="2"/>
          </p:cNvCxnSpPr>
          <p:nvPr/>
        </p:nvCxnSpPr>
        <p:spPr>
          <a:xfrm rot="16200000" flipH="1">
            <a:off x="3705780" y="3819878"/>
            <a:ext cx="1847059" cy="842563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72605" y="6060570"/>
            <a:ext cx="2458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directory: 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90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4557</TotalTime>
  <Words>892</Words>
  <Application>Microsoft Office PowerPoint</Application>
  <PresentationFormat>On-screen Show (4:3)</PresentationFormat>
  <Paragraphs>208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ＭＳ Ｐゴシック</vt:lpstr>
      <vt:lpstr>宋体</vt:lpstr>
      <vt:lpstr>Arial</vt:lpstr>
      <vt:lpstr>Calibri</vt:lpstr>
      <vt:lpstr>Calibri Light</vt:lpstr>
      <vt:lpstr>Courier New</vt:lpstr>
      <vt:lpstr>Retrospect</vt:lpstr>
      <vt:lpstr>CS35L – Spring 2018</vt:lpstr>
      <vt:lpstr>What’s this class about?</vt:lpstr>
      <vt:lpstr>What is open source software?</vt:lpstr>
      <vt:lpstr>GNU/Linux</vt:lpstr>
      <vt:lpstr>Which Linux for this course?</vt:lpstr>
      <vt:lpstr>Command Line Interface vs. Graphical User Interface </vt:lpstr>
      <vt:lpstr>Files and Processes</vt:lpstr>
      <vt:lpstr>Linux File System Layout</vt:lpstr>
      <vt:lpstr>Absolute Path vs. Relative Path</vt:lpstr>
      <vt:lpstr>The Basics: Moving Around</vt:lpstr>
      <vt:lpstr>The Basics: Shell</vt:lpstr>
      <vt:lpstr>The Basics: Dealing with Files </vt:lpstr>
      <vt:lpstr>Linux File Permissions</vt:lpstr>
      <vt:lpstr>Linux File Permissions</vt:lpstr>
      <vt:lpstr>The Basics: chmod (symbolic)</vt:lpstr>
      <vt:lpstr>The Basics: chmod (numeric)</vt:lpstr>
      <vt:lpstr>The Basics: find</vt:lpstr>
      <vt:lpstr>File Name Matching</vt:lpstr>
      <vt:lpstr>find Examples</vt:lpstr>
      <vt:lpstr>man</vt:lpstr>
      <vt:lpstr>wh… Commands</vt:lpstr>
      <vt:lpstr>More Basics: Look these up</vt:lpstr>
      <vt:lpstr>Connecting to SEAS from OS X or Linux</vt:lpstr>
      <vt:lpstr>Connecting to SEAS from Windows</vt:lpstr>
      <vt:lpstr>Putty</vt:lpstr>
      <vt:lpstr>Assignment 1 – Example ans1.txt</vt:lpstr>
      <vt:lpstr>Assignment 1 – Example key1.txt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Linux?</dc:title>
  <dc:creator>Lauren</dc:creator>
  <cp:lastModifiedBy>Shrey Agarwal</cp:lastModifiedBy>
  <cp:revision>224</cp:revision>
  <dcterms:created xsi:type="dcterms:W3CDTF">2012-09-30T22:30:53Z</dcterms:created>
  <dcterms:modified xsi:type="dcterms:W3CDTF">2018-09-28T00:37:09Z</dcterms:modified>
</cp:coreProperties>
</file>