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00" r:id="rId2"/>
    <p:sldId id="299" r:id="rId3"/>
    <p:sldId id="301" r:id="rId4"/>
    <p:sldId id="303" r:id="rId5"/>
    <p:sldId id="304" r:id="rId6"/>
    <p:sldId id="305" r:id="rId7"/>
    <p:sldId id="302" r:id="rId8"/>
    <p:sldId id="283" r:id="rId9"/>
    <p:sldId id="280" r:id="rId10"/>
    <p:sldId id="306" r:id="rId11"/>
    <p:sldId id="307" r:id="rId12"/>
    <p:sldId id="308" r:id="rId13"/>
    <p:sldId id="269" r:id="rId14"/>
    <p:sldId id="282" r:id="rId15"/>
    <p:sldId id="262" r:id="rId16"/>
    <p:sldId id="263" r:id="rId17"/>
    <p:sldId id="273" r:id="rId18"/>
    <p:sldId id="291" r:id="rId19"/>
    <p:sldId id="274" r:id="rId20"/>
    <p:sldId id="296" r:id="rId21"/>
    <p:sldId id="275" r:id="rId22"/>
    <p:sldId id="276" r:id="rId23"/>
    <p:sldId id="277" r:id="rId24"/>
    <p:sldId id="287" r:id="rId25"/>
    <p:sldId id="266" r:id="rId26"/>
    <p:sldId id="288" r:id="rId27"/>
    <p:sldId id="256" r:id="rId28"/>
    <p:sldId id="257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0651"/>
  </p:normalViewPr>
  <p:slideViewPr>
    <p:cSldViewPr snapToGrid="0" snapToObjects="1">
      <p:cViewPr varScale="1">
        <p:scale>
          <a:sx n="72" d="100"/>
          <a:sy n="72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oftware" TargetMode="External"/><Relationship Id="rId7" Type="http://schemas.openxmlformats.org/officeDocument/2006/relationships/hyperlink" Target="https://en.wikipedia.org/wiki/Software_distribu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pyright" TargetMode="External"/><Relationship Id="rId5" Type="http://schemas.openxmlformats.org/officeDocument/2006/relationships/hyperlink" Target="https://en.wikipedia.org/wiki/Open-source_license" TargetMode="External"/><Relationship Id="rId4" Type="http://schemas.openxmlformats.org/officeDocument/2006/relationships/hyperlink" Target="https://en.wikipedia.org/wiki/Source_code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NU_General_Public_License" TargetMode="External"/><Relationship Id="rId13" Type="http://schemas.openxmlformats.org/officeDocument/2006/relationships/hyperlink" Target="https://en.wikipedia.org/wiki/GNU_HURD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GNU_Project" TargetMode="External"/><Relationship Id="rId12" Type="http://schemas.openxmlformats.org/officeDocument/2006/relationships/hyperlink" Target="https://en.wikipedia.org/wiki/Operating_system_kernel" TargetMode="External"/><Relationship Id="rId17" Type="http://schemas.openxmlformats.org/officeDocument/2006/relationships/hyperlink" Target="https://en.wikipedia.org/wiki/Linux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s://en.wikipedia.org/wiki/GNU#cite_note-2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ree_software" TargetMode="External"/><Relationship Id="rId11" Type="http://schemas.openxmlformats.org/officeDocument/2006/relationships/hyperlink" Target="https://en.wikipedia.org/wiki/Unix" TargetMode="External"/><Relationship Id="rId5" Type="http://schemas.openxmlformats.org/officeDocument/2006/relationships/hyperlink" Target="https://en.wikipedia.org/wiki/Operating_system" TargetMode="External"/><Relationship Id="rId15" Type="http://schemas.openxmlformats.org/officeDocument/2006/relationships/hyperlink" Target="https://en.wikipedia.org/wiki/Linux_kernel" TargetMode="External"/><Relationship Id="rId10" Type="http://schemas.openxmlformats.org/officeDocument/2006/relationships/hyperlink" Target="https://en.wikipedia.org/wiki/Unix-like" TargetMode="External"/><Relationship Id="rId4" Type="http://schemas.openxmlformats.org/officeDocument/2006/relationships/hyperlink" Target="https://upload.wikimedia.org/wikipedia/commons/2/24/En-gnu.ogg" TargetMode="External"/><Relationship Id="rId9" Type="http://schemas.openxmlformats.org/officeDocument/2006/relationships/hyperlink" Target="https://en.wikipedia.org/wiki/Recursive_acronym" TargetMode="External"/><Relationship Id="rId14" Type="http://schemas.openxmlformats.org/officeDocument/2006/relationships/hyperlink" Target="https://en.wikipedia.org/wiki/Free_Software_Founda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adata" TargetMode="External"/><Relationship Id="rId3" Type="http://schemas.openxmlformats.org/officeDocument/2006/relationships/hyperlink" Target="https://en.wikipedia.org/wiki/Data_structure" TargetMode="External"/><Relationship Id="rId7" Type="http://schemas.openxmlformats.org/officeDocument/2006/relationships/hyperlink" Target="https://en.wikipedia.org/wiki/Directory_(computing)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uter_file" TargetMode="External"/><Relationship Id="rId5" Type="http://schemas.openxmlformats.org/officeDocument/2006/relationships/hyperlink" Target="https://en.wikipedia.org/wiki/Filesystem" TargetMode="External"/><Relationship Id="rId10" Type="http://schemas.openxmlformats.org/officeDocument/2006/relationships/hyperlink" Target="https://en.wikipedia.org/wiki/File_system_permissions" TargetMode="External"/><Relationship Id="rId4" Type="http://schemas.openxmlformats.org/officeDocument/2006/relationships/hyperlink" Target="https://en.wikipedia.org/wiki/Unix_filesystem" TargetMode="External"/><Relationship Id="rId9" Type="http://schemas.openxmlformats.org/officeDocument/2006/relationships/hyperlink" Target="https://en.wikipedia.org/wiki/Inode#cite_note-2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 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type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software"/>
              </a:rPr>
              <a:t>computer 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whose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ource code"/>
              </a:rPr>
              <a:t>source 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released under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Open-source license"/>
              </a:rPr>
              <a:t>license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pyright"/>
              </a:rPr>
              <a:t>copyright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holder grants users the rights to study, change,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oftware distribution"/>
              </a:rPr>
              <a:t>distribute the 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anyone and for any purpose.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/English"/>
              </a:rPr>
              <a:t>/ɡnuː/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n-gnu.ogg"/>
              </a:rPr>
              <a:t>listen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is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Operating system"/>
              </a:rPr>
              <a:t>operating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an extensive collection of computer software.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is composed wholly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Free software"/>
              </a:rPr>
              <a:t>free 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which is licensed under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GNU Project"/>
              </a:rPr>
              <a:t>GNU 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own General Public License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NU General Public License"/>
              </a:rPr>
              <a:t>GPL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Recursive acronym"/>
              </a:rPr>
              <a:t>recursive acronym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"GNU's Not Unix!", chosen because GNU's design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Unix-like"/>
              </a:rPr>
              <a:t>Unix-like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differs from Unix by being free software and containing no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Unix"/>
              </a:rPr>
              <a:t>Unix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code. The GNU project includes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Operating system kernel"/>
              </a:rPr>
              <a:t>operating system kernel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GNU HURD"/>
              </a:rPr>
              <a:t>GNU HURD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was the original focus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Free Software Foundation"/>
              </a:rPr>
              <a:t>Free Software Foundation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(FSF).However, non-GNU kernels, most famously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Linux kernel"/>
              </a:rPr>
              <a:t>Linux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 also be used with GNU software; as the Hurd kernel is not yet production-ready,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[20]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is how the GNU system is usually used. The combination of GNU software and the Linux kernel is commonly known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Linux"/>
              </a:rPr>
              <a:t>Linux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/>
              <a:t>Each file is under a </a:t>
            </a:r>
            <a:r>
              <a:rPr lang="en-US" sz="2200" dirty="0">
                <a:solidFill>
                  <a:srgbClr val="953735"/>
                </a:solidFill>
              </a:rPr>
              <a:t>directory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rgbClr val="953735"/>
                </a:solidFill>
              </a:rPr>
              <a:t>directory </a:t>
            </a:r>
            <a:r>
              <a:rPr lang="en-US" sz="2200" dirty="0"/>
              <a:t>is also a file.</a:t>
            </a:r>
          </a:p>
          <a:p>
            <a:pPr lvl="1"/>
            <a:r>
              <a:rPr lang="en-US" sz="2200" dirty="0"/>
              <a:t>Only one root </a:t>
            </a:r>
            <a:r>
              <a:rPr lang="en-US" altLang="en-US" sz="2200" dirty="0"/>
              <a:t>“</a:t>
            </a:r>
            <a:r>
              <a:rPr lang="en-US" sz="2200" dirty="0"/>
              <a:t>/</a:t>
            </a:r>
            <a:r>
              <a:rPr lang="en-US" altLang="en-US" sz="2200" dirty="0"/>
              <a:t>”</a:t>
            </a:r>
            <a:r>
              <a:rPr lang="en-US" altLang="ja-JP" sz="2200" dirty="0"/>
              <a:t>.</a:t>
            </a:r>
          </a:p>
          <a:p>
            <a:pPr lvl="1"/>
            <a:r>
              <a:rPr lang="en-US" sz="2200" dirty="0">
                <a:solidFill>
                  <a:srgbClr val="31859C"/>
                </a:solidFill>
              </a:rPr>
              <a:t>Regular files</a:t>
            </a:r>
            <a:r>
              <a:rPr lang="en-US" sz="2200" dirty="0"/>
              <a:t> can only be leaves.</a:t>
            </a:r>
          </a:p>
          <a:p>
            <a:pPr lvl="2"/>
            <a:r>
              <a:rPr lang="en-US" sz="1900" dirty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ta structure"/>
              </a:rPr>
              <a:t>data structure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Unix filesystem"/>
              </a:rPr>
              <a:t>Unix-style file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Unix filesystem"/>
              </a:rPr>
              <a:t>system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describes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Filesystem"/>
              </a:rPr>
              <a:t>filesystem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such 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mputer file"/>
              </a:rPr>
              <a:t>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rectory (computing)"/>
              </a:rPr>
              <a:t>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attributes and disk block location(s) of the object’s data.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 object attributes may include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etadata"/>
              </a:rPr>
              <a:t>metadata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(times of last change,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[2]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access, modification), as well as owner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le system permissions"/>
              </a:rPr>
              <a:t>permission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dirty="0"/>
              <a:t>Create two files</a:t>
            </a:r>
          </a:p>
          <a:p>
            <a:pPr>
              <a:buNone/>
            </a:pPr>
            <a:r>
              <a:rPr lang="en-IN" sz="1200" dirty="0"/>
              <a:t>	$ touch blah1		$ touch blah2</a:t>
            </a:r>
          </a:p>
          <a:p>
            <a:r>
              <a:rPr lang="en-IN" sz="1200" dirty="0"/>
              <a:t>Fill contents into the files and print them</a:t>
            </a:r>
          </a:p>
          <a:p>
            <a:pPr>
              <a:buNone/>
            </a:pPr>
            <a:r>
              <a:rPr lang="es-ES" sz="1200" dirty="0"/>
              <a:t>	$ echo "</a:t>
            </a:r>
            <a:r>
              <a:rPr lang="es-ES" sz="1200" dirty="0" err="1"/>
              <a:t>Cat</a:t>
            </a:r>
            <a:r>
              <a:rPr lang="es-ES" sz="1200" dirty="0"/>
              <a:t>" &gt; blah1	$ echo "</a:t>
            </a:r>
            <a:r>
              <a:rPr lang="es-ES" sz="1200" dirty="0" err="1"/>
              <a:t>Dog</a:t>
            </a:r>
            <a:r>
              <a:rPr lang="es-ES" sz="1200" dirty="0"/>
              <a:t>" &gt; blah2	</a:t>
            </a:r>
          </a:p>
          <a:p>
            <a:pPr>
              <a:buNone/>
            </a:pPr>
            <a:r>
              <a:rPr lang="es-ES" sz="1200" dirty="0"/>
              <a:t>	</a:t>
            </a:r>
            <a:r>
              <a:rPr lang="da-DK" sz="1200" dirty="0"/>
              <a:t>$</a:t>
            </a:r>
            <a:r>
              <a:rPr lang="da-DK" sz="1200" dirty="0" err="1"/>
              <a:t>cat</a:t>
            </a:r>
            <a:r>
              <a:rPr lang="da-DK" sz="1200" dirty="0"/>
              <a:t> blah1; </a:t>
            </a:r>
            <a:r>
              <a:rPr lang="da-DK" sz="1200" dirty="0" err="1"/>
              <a:t>cat</a:t>
            </a:r>
            <a:r>
              <a:rPr lang="da-DK" sz="1200" dirty="0"/>
              <a:t> blah2 </a:t>
            </a:r>
          </a:p>
          <a:p>
            <a:pPr>
              <a:buNone/>
            </a:pPr>
            <a:r>
              <a:rPr lang="da-DK" sz="1200" dirty="0"/>
              <a:t>		Cat </a:t>
            </a:r>
          </a:p>
          <a:p>
            <a:pPr>
              <a:buNone/>
            </a:pPr>
            <a:r>
              <a:rPr lang="da-DK" sz="1200" dirty="0"/>
              <a:t>		Dog</a:t>
            </a:r>
          </a:p>
          <a:p>
            <a:r>
              <a:rPr lang="da-DK" sz="1200" dirty="0" err="1"/>
              <a:t>Create</a:t>
            </a:r>
            <a:r>
              <a:rPr lang="da-DK" sz="1200" dirty="0"/>
              <a:t> links</a:t>
            </a:r>
          </a:p>
          <a:p>
            <a:pPr>
              <a:buNone/>
            </a:pPr>
            <a:r>
              <a:rPr lang="en-IN" sz="1200" dirty="0"/>
              <a:t>	$ ln blah1 blah1-hard 	$ ln -s blah2 blah2-soft	$ ls –l</a:t>
            </a:r>
          </a:p>
          <a:p>
            <a:pPr>
              <a:buNone/>
            </a:pPr>
            <a:r>
              <a:rPr lang="en-IN" sz="1200" dirty="0"/>
              <a:t>		blah1 	blah1-hard 	blah2 	blah2-soft -&gt; blah2</a:t>
            </a:r>
          </a:p>
          <a:p>
            <a:r>
              <a:rPr lang="en-IN" sz="1200" dirty="0"/>
              <a:t>Change the original file </a:t>
            </a:r>
          </a:p>
          <a:p>
            <a:pPr>
              <a:buNone/>
            </a:pPr>
            <a:r>
              <a:rPr lang="en-IN" sz="1200" dirty="0"/>
              <a:t>	$ mv blah1 blah1-new 	$ cat blah1-hard </a:t>
            </a:r>
          </a:p>
          <a:p>
            <a:pPr>
              <a:buNone/>
            </a:pPr>
            <a:r>
              <a:rPr lang="en-IN" sz="1200" dirty="0"/>
              <a:t>		Cat</a:t>
            </a:r>
          </a:p>
          <a:p>
            <a:pPr>
              <a:buNone/>
            </a:pPr>
            <a:r>
              <a:rPr lang="en-IN" sz="1200" dirty="0"/>
              <a:t>	$ mv blah2 blah2-new 	$ cat blah2-soft </a:t>
            </a:r>
          </a:p>
          <a:p>
            <a:pPr>
              <a:buNone/>
            </a:pPr>
            <a:r>
              <a:rPr lang="en-IN" sz="1200" dirty="0"/>
              <a:t>		cat: blah2-soft: No such file or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: regular file.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: directory.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device 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: block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: local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: named pipe.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: symbolic link.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6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Usage </a:t>
            </a:r>
          </a:p>
          <a:p>
            <a:r>
              <a:rPr lang="en-US" dirty="0"/>
              <a:t>– </a:t>
            </a:r>
            <a:r>
              <a:rPr lang="en-US" dirty="0" err="1"/>
              <a:t>chmod</a:t>
            </a:r>
            <a:r>
              <a:rPr lang="en-US" dirty="0"/>
              <a:t> [''references''][''operator''][''modes''] ''file1'' ... </a:t>
            </a:r>
          </a:p>
          <a:p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</a:p>
          <a:p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</a:p>
          <a:p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WubiGuid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he.earth.li/~sgtatham/putty/latest/x86/putty.exe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fall18/cs35L/grading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lnxsrv.seas.ucla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4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59F-A2FC-2E4E-A1C9-674E06B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 </a:t>
            </a:r>
            <a:r>
              <a:rPr lang="en-US" b="1" dirty="0" err="1"/>
              <a:t>v.s</a:t>
            </a:r>
            <a:r>
              <a:rPr lang="en-US" b="1" dirty="0"/>
              <a:t>. 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5F3B-CC2E-A748-84CA-29798893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3215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CLI (Command Line Interface)</a:t>
            </a:r>
          </a:p>
          <a:p>
            <a:r>
              <a:rPr lang="en-US" dirty="0"/>
              <a:t>Steep learning curve </a:t>
            </a:r>
          </a:p>
          <a:p>
            <a:r>
              <a:rPr lang="en-US" dirty="0"/>
              <a:t>Pure control</a:t>
            </a:r>
          </a:p>
          <a:p>
            <a:r>
              <a:rPr lang="en-US" dirty="0"/>
              <a:t>Cumbersome multitasking </a:t>
            </a:r>
          </a:p>
          <a:p>
            <a:r>
              <a:rPr lang="en-US" dirty="0"/>
              <a:t>Convenient remote access</a:t>
            </a:r>
          </a:p>
          <a:p>
            <a:r>
              <a:rPr lang="en-US" dirty="0"/>
              <a:t>Faster performance and less recourses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C3ACA5-9DF7-CC4D-A69B-8E014C3F0C35}"/>
              </a:ext>
            </a:extLst>
          </p:cNvPr>
          <p:cNvSpPr txBox="1">
            <a:spLocks/>
          </p:cNvSpPr>
          <p:nvPr/>
        </p:nvSpPr>
        <p:spPr>
          <a:xfrm>
            <a:off x="6444917" y="1825625"/>
            <a:ext cx="46321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GUI (Graphic User Interface)</a:t>
            </a:r>
          </a:p>
          <a:p>
            <a:r>
              <a:rPr lang="en-US" dirty="0"/>
              <a:t>Ease of use and visually intuitive</a:t>
            </a:r>
          </a:p>
          <a:p>
            <a:r>
              <a:rPr lang="en-US" dirty="0"/>
              <a:t>Easy multitasking </a:t>
            </a:r>
          </a:p>
          <a:p>
            <a:r>
              <a:rPr lang="en-US" dirty="0"/>
              <a:t>Bulky remote access </a:t>
            </a:r>
          </a:p>
          <a:p>
            <a:r>
              <a:rPr lang="en-US" dirty="0"/>
              <a:t>Slower</a:t>
            </a:r>
          </a:p>
          <a:p>
            <a:r>
              <a:rPr lang="en-US" dirty="0"/>
              <a:t>More recourses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4766-4226-5746-AEBC-DDD24A8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569F-61ED-4842-9B7A-A58B1F4B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&lt;up arrow&gt;</a:t>
            </a:r>
            <a:r>
              <a:rPr lang="en-US" dirty="0"/>
              <a:t>: previous command </a:t>
            </a:r>
          </a:p>
          <a:p>
            <a:r>
              <a:rPr lang="en-US" b="1" dirty="0"/>
              <a:t>&lt;tab&gt;</a:t>
            </a:r>
            <a:r>
              <a:rPr lang="en-US" dirty="0"/>
              <a:t>: auto-complete </a:t>
            </a:r>
          </a:p>
          <a:p>
            <a:endParaRPr lang="en-US" b="1" dirty="0"/>
          </a:p>
          <a:p>
            <a:r>
              <a:rPr lang="en-US" b="1" dirty="0"/>
              <a:t>!!</a:t>
            </a:r>
            <a:r>
              <a:rPr lang="en-US" dirty="0"/>
              <a:t>: replace with previous command </a:t>
            </a:r>
          </a:p>
          <a:p>
            <a:r>
              <a:rPr lang="en-US" b="1" dirty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r>
              <a:rPr lang="en-US" b="1" dirty="0"/>
              <a:t>^[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replace with command referred to as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897-FF1B-6446-9DC9-35426C31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Files and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827A-CEA6-504F-B89C-1209EE9B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either a </a:t>
            </a:r>
            <a:r>
              <a:rPr lang="en-US" b="1" u="sng" dirty="0"/>
              <a:t>process</a:t>
            </a:r>
            <a:r>
              <a:rPr lang="en-US" dirty="0"/>
              <a:t> or a </a:t>
            </a:r>
            <a:r>
              <a:rPr lang="en-US" b="1" u="sng" dirty="0"/>
              <a:t>file</a:t>
            </a:r>
            <a:r>
              <a:rPr lang="en-US" dirty="0"/>
              <a:t>:</a:t>
            </a:r>
          </a:p>
          <a:p>
            <a:r>
              <a:rPr lang="en-US" b="1" dirty="0"/>
              <a:t>Process</a:t>
            </a:r>
            <a:r>
              <a:rPr lang="en-US" dirty="0"/>
              <a:t>: an executing program identified by PID</a:t>
            </a:r>
          </a:p>
          <a:p>
            <a:r>
              <a:rPr lang="en-US" b="1" dirty="0"/>
              <a:t>File</a:t>
            </a:r>
            <a:r>
              <a:rPr lang="en-US" dirty="0"/>
              <a:t>: collection of data</a:t>
            </a:r>
          </a:p>
          <a:p>
            <a:pPr lvl="1"/>
            <a:r>
              <a:rPr lang="en-US" dirty="0"/>
              <a:t>A document</a:t>
            </a:r>
          </a:p>
          <a:p>
            <a:pPr lvl="1"/>
            <a:r>
              <a:rPr lang="en-US" dirty="0"/>
              <a:t>Text of program written in high-level language</a:t>
            </a:r>
          </a:p>
          <a:p>
            <a:pPr lvl="1"/>
            <a:r>
              <a:rPr lang="en-US" dirty="0"/>
              <a:t>Executable</a:t>
            </a:r>
          </a:p>
          <a:p>
            <a:pPr lvl="1"/>
            <a:r>
              <a:rPr lang="en-US" dirty="0"/>
              <a:t>Directory</a:t>
            </a:r>
          </a:p>
          <a:p>
            <a:pPr lvl="1"/>
            <a:r>
              <a:rPr lang="en-US" dirty="0"/>
              <a:t>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8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File System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structured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2677" y="190156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467726" y="1825625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bin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45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Path vs. Relative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6536" y="18530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</a:t>
            </a:r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2895600" y="1690688"/>
            <a:ext cx="6858000" cy="439206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bin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 err="1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3794916" y="1962249"/>
            <a:ext cx="2850713" cy="2772279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4" idx="0"/>
          </p:cNvCxnSpPr>
          <p:nvPr/>
        </p:nvCxnSpPr>
        <p:spPr>
          <a:xfrm rot="16200000" flipH="1">
            <a:off x="4520325" y="3301239"/>
            <a:ext cx="2325723" cy="2895500"/>
          </a:xfrm>
          <a:prstGeom prst="curvedConnector4">
            <a:avLst>
              <a:gd name="adj1" fmla="val 28901"/>
              <a:gd name="adj2" fmla="val 725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5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Moving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/>
              <a:t>cd</a:t>
            </a:r>
            <a:r>
              <a:rPr lang="en-US" sz="3600" dirty="0"/>
              <a:t>: change directory </a:t>
            </a:r>
          </a:p>
          <a:p>
            <a:pPr marL="457200" lvl="1" indent="0">
              <a:buNone/>
            </a:pPr>
            <a:r>
              <a:rPr lang="en-US" b="1" dirty="0"/>
              <a:t>~</a:t>
            </a:r>
            <a:r>
              <a:rPr lang="en-US" dirty="0"/>
              <a:t>  home directory </a:t>
            </a:r>
          </a:p>
          <a:p>
            <a:pPr marL="457200" lvl="1" indent="0">
              <a:buNone/>
            </a:pPr>
            <a:r>
              <a:rPr lang="en-US" b="1" dirty="0"/>
              <a:t>.</a:t>
            </a:r>
            <a:r>
              <a:rPr lang="en-US" dirty="0"/>
              <a:t>   current directory </a:t>
            </a:r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dirty="0"/>
              <a:t>  root directory, or directory separator </a:t>
            </a:r>
          </a:p>
          <a:p>
            <a:pPr marL="457200" lvl="1" indent="0">
              <a:buNone/>
            </a:pPr>
            <a:r>
              <a:rPr lang="en-US" b="1" dirty="0"/>
              <a:t>..</a:t>
            </a:r>
            <a:r>
              <a:rPr lang="en-US" dirty="0"/>
              <a:t>  parent 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9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200" b="1" dirty="0"/>
              <a:t>mv</a:t>
            </a:r>
            <a:r>
              <a:rPr lang="pt-BR" sz="4200" dirty="0"/>
              <a:t>: move/rename a file</a:t>
            </a:r>
          </a:p>
          <a:p>
            <a:r>
              <a:rPr lang="en-US" sz="4200" b="1" dirty="0" err="1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/>
              <a:t>rm</a:t>
            </a:r>
            <a:r>
              <a:rPr lang="en-US" sz="4200" dirty="0"/>
              <a:t>: remove a file</a:t>
            </a:r>
          </a:p>
          <a:p>
            <a:pPr lvl="1"/>
            <a:r>
              <a:rPr lang="en-US" sz="4200" dirty="0"/>
              <a:t>r: remove directories and their contents recursively </a:t>
            </a:r>
          </a:p>
          <a:p>
            <a:r>
              <a:rPr lang="en-US" sz="4200" b="1" dirty="0" err="1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/>
              <a:t>rmdir</a:t>
            </a:r>
            <a:r>
              <a:rPr lang="en-US" sz="4200" dirty="0"/>
              <a:t>: remove an empty directory </a:t>
            </a:r>
          </a:p>
          <a:p>
            <a:r>
              <a:rPr lang="en-US" sz="4200" b="1" dirty="0" err="1"/>
              <a:t>ls</a:t>
            </a:r>
            <a:r>
              <a:rPr lang="en-US" sz="4200" dirty="0"/>
              <a:t>: list contents of a directory </a:t>
            </a:r>
          </a:p>
          <a:p>
            <a:pPr lvl="1"/>
            <a:r>
              <a:rPr lang="en-US" sz="4200" dirty="0"/>
              <a:t>d: list only directories </a:t>
            </a:r>
          </a:p>
          <a:p>
            <a:pPr lvl="1"/>
            <a:r>
              <a:rPr lang="en-US" sz="4200" dirty="0"/>
              <a:t>a: list all files including hidden ones </a:t>
            </a:r>
          </a:p>
          <a:p>
            <a:pPr lvl="1"/>
            <a:r>
              <a:rPr lang="en-US" sz="4200" dirty="0"/>
              <a:t>l: show long listing including permission info </a:t>
            </a:r>
          </a:p>
          <a:p>
            <a:pPr lvl="1"/>
            <a:r>
              <a:rPr lang="en-US" sz="4200" dirty="0"/>
              <a:t>s: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/>
              <a:t>The Basics: Changing File Attributes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/>
              <a:t>Hard links: point to physical data </a:t>
            </a:r>
          </a:p>
          <a:p>
            <a:pPr lvl="1"/>
            <a:r>
              <a:rPr lang="en-US" dirty="0"/>
              <a:t>Soft links aka symbolic links (-s): point to a file </a:t>
            </a:r>
          </a:p>
          <a:p>
            <a:r>
              <a:rPr lang="en-US" b="1" dirty="0"/>
              <a:t>touch</a:t>
            </a:r>
            <a:r>
              <a:rPr lang="en-US" dirty="0"/>
              <a:t>: update access &amp; modification time to current time </a:t>
            </a:r>
          </a:p>
          <a:p>
            <a:pPr lvl="1"/>
            <a:r>
              <a:rPr lang="en-US" dirty="0"/>
              <a:t>touch </a:t>
            </a:r>
            <a:r>
              <a:rPr lang="en-US" i="1" dirty="0"/>
              <a:t>filename </a:t>
            </a:r>
            <a:endParaRPr lang="en-US" dirty="0"/>
          </a:p>
          <a:p>
            <a:pPr lvl="1"/>
            <a:r>
              <a:rPr lang="en-US" dirty="0"/>
              <a:t>touch -t 201101311759.30 </a:t>
            </a:r>
            <a:r>
              <a:rPr lang="en-US" i="1" dirty="0"/>
              <a:t>filename </a:t>
            </a:r>
            <a:endParaRPr lang="en-US" dirty="0"/>
          </a:p>
          <a:p>
            <a:pPr lvl="2"/>
            <a:r>
              <a:rPr lang="en-US" dirty="0"/>
              <a:t>Change 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25916" y="762001"/>
            <a:ext cx="4147899" cy="5024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148" y="762001"/>
            <a:ext cx="4255561" cy="5024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4DEFE-34BD-A148-AF2C-F4080937FFD1}"/>
              </a:ext>
            </a:extLst>
          </p:cNvPr>
          <p:cNvSpPr txBox="1"/>
          <p:nvPr/>
        </p:nvSpPr>
        <p:spPr>
          <a:xfrm>
            <a:off x="9514692" y="2696198"/>
            <a:ext cx="46147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265937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File Permissions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59726" y="1690688"/>
            <a:ext cx="6272547" cy="49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534B-129E-824A-9B02-8C2542B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this class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BFD6-A21C-F544-9DB5-66F0A44A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“Fundamentals 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9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(r), write (w), executable (x) </a:t>
            </a:r>
          </a:p>
          <a:p>
            <a:pPr lvl="1"/>
            <a:r>
              <a:rPr lang="en-US" dirty="0"/>
              <a:t>User, group, 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16443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</a:t>
            </a:r>
            <a:r>
              <a:rPr lang="en-US" b="1" dirty="0" err="1"/>
              <a:t>chmod</a:t>
            </a:r>
            <a:r>
              <a:rPr lang="en-US" b="1" dirty="0"/>
              <a:t> (symbolic)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3196"/>
            <a:ext cx="8229600" cy="3566622"/>
          </a:xfrm>
        </p:spPr>
      </p:pic>
    </p:spTree>
    <p:extLst>
      <p:ext uri="{BB962C8B-B14F-4D97-AF65-F5344CB8AC3E}">
        <p14:creationId xmlns:p14="http://schemas.microsoft.com/office/powerpoint/2010/main" val="12903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</a:t>
            </a:r>
            <a:r>
              <a:rPr lang="en-US" b="1" dirty="0" err="1"/>
              <a:t>chmod</a:t>
            </a:r>
            <a:r>
              <a:rPr lang="en-US" b="1" dirty="0"/>
              <a:t> (numeric)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7620000" cy="3685016"/>
          </a:xfrm>
        </p:spPr>
      </p:pic>
    </p:spTree>
    <p:extLst>
      <p:ext uri="{BB962C8B-B14F-4D97-AF65-F5344CB8AC3E}">
        <p14:creationId xmlns:p14="http://schemas.microsoft.com/office/powerpoint/2010/main" val="65143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Basics: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-type: type of a file (</a:t>
            </a:r>
            <a:r>
              <a:rPr lang="en-US" dirty="0" err="1"/>
              <a:t>e.g</a:t>
            </a:r>
            <a:r>
              <a:rPr lang="en-US" dirty="0"/>
              <a:t>: directory, symbolic link) </a:t>
            </a:r>
          </a:p>
          <a:p>
            <a:r>
              <a:rPr lang="en-US" dirty="0"/>
              <a:t>-perm: permission of a file </a:t>
            </a:r>
          </a:p>
          <a:p>
            <a:r>
              <a:rPr lang="en-US" dirty="0"/>
              <a:t>-name: name of a file</a:t>
            </a:r>
          </a:p>
          <a:p>
            <a:r>
              <a:rPr lang="en-US" dirty="0"/>
              <a:t>-user: owner of a file </a:t>
            </a:r>
          </a:p>
          <a:p>
            <a:r>
              <a:rPr lang="en-US" dirty="0"/>
              <a:t>-</a:t>
            </a:r>
            <a:r>
              <a:rPr lang="en-US" dirty="0" err="1"/>
              <a:t>maxdepth</a:t>
            </a:r>
            <a:r>
              <a:rPr lang="en-US" dirty="0"/>
              <a:t>: how many levels to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6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Name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?: matches any single character in a filename </a:t>
            </a:r>
          </a:p>
          <a:p>
            <a:r>
              <a:rPr lang="en-US" dirty="0"/>
              <a:t>*: matches one or more characters in a filename </a:t>
            </a:r>
          </a:p>
          <a:p>
            <a:r>
              <a:rPr lang="en-US" dirty="0"/>
              <a:t>[]</a:t>
            </a:r>
            <a:r>
              <a:rPr lang="en-US" i="1" dirty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find . -name my* </a:t>
            </a:r>
          </a:p>
          <a:p>
            <a:pPr lvl="1"/>
            <a:r>
              <a:rPr lang="en-US" dirty="0"/>
              <a:t>find . -name my* -type f </a:t>
            </a:r>
          </a:p>
          <a:p>
            <a:pPr lvl="1"/>
            <a:r>
              <a:rPr lang="en-US" dirty="0"/>
              <a:t>find /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documentation that comes preinstalled with almost all substantial Unix and Unix-like operating systems </a:t>
            </a:r>
          </a:p>
          <a:p>
            <a:r>
              <a:rPr lang="en-US" dirty="0"/>
              <a:t>Usage: read a manual page for a Linux command </a:t>
            </a:r>
          </a:p>
          <a:p>
            <a:pPr lvl="1"/>
            <a:r>
              <a:rPr lang="en-US" b="1" dirty="0"/>
              <a:t>man 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/>
          </a:p>
          <a:p>
            <a:pPr lvl="1"/>
            <a:r>
              <a:rPr lang="en-US" b="1" dirty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1 User Commands 2 System Calls 3 C Library Functions 4 Devices and Special Files 5 File Formats and Conventions 6 Games et. al. 7 Miscellanea 8 System Administration tools and Daemons</a:t>
            </a:r>
            <a:endParaRPr lang="en-US" dirty="0"/>
          </a:p>
          <a:p>
            <a:pPr lvl="1"/>
            <a:r>
              <a:rPr lang="en-US" dirty="0"/>
              <a:t>Hit “q” to get out of man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2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wh</a:t>
            </a:r>
            <a:r>
              <a:rPr lang="en-US" b="1" dirty="0"/>
              <a:t>…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command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4680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Linux for this course?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Ubuntu Linux Distribution</a:t>
            </a:r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Frequently updated, fixed release cycle (6 months)</a:t>
            </a:r>
          </a:p>
          <a:p>
            <a:pPr lvl="1"/>
            <a:r>
              <a:rPr lang="en-US" dirty="0"/>
              <a:t>Simple installation and booting</a:t>
            </a:r>
          </a:p>
          <a:p>
            <a:pPr lvl="1"/>
            <a:r>
              <a:rPr lang="en-US" dirty="0"/>
              <a:t>Nice set of pre-installed packages</a:t>
            </a:r>
          </a:p>
          <a:p>
            <a:pPr marL="0" indent="0">
              <a:buNone/>
            </a:pPr>
            <a:r>
              <a:rPr lang="en-US" b="1" dirty="0" err="1"/>
              <a:t>SEASnet</a:t>
            </a:r>
            <a:r>
              <a:rPr lang="en-US" b="1" dirty="0"/>
              <a:t> servers:</a:t>
            </a:r>
          </a:p>
          <a:p>
            <a:pPr lvl="1"/>
            <a:r>
              <a:rPr lang="en-US" dirty="0"/>
              <a:t>Red Hat</a:t>
            </a:r>
          </a:p>
        </p:txBody>
      </p:sp>
    </p:spTree>
    <p:extLst>
      <p:ext uri="{BB962C8B-B14F-4D97-AF65-F5344CB8AC3E}">
        <p14:creationId xmlns:p14="http://schemas.microsoft.com/office/powerpoint/2010/main" val="426090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SEAS Server – best option, highly recommend	</a:t>
            </a:r>
          </a:p>
          <a:p>
            <a:pPr lvl="1"/>
            <a:r>
              <a:rPr lang="en-US" dirty="0" err="1"/>
              <a:t>lnxsrv.seas.ucla.edu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Username: Your SEAS ID, Password: Your SEAS password</a:t>
            </a:r>
          </a:p>
          <a:p>
            <a:pPr lvl="1"/>
            <a:r>
              <a:rPr lang="en-US" dirty="0"/>
              <a:t>On windows: putty or </a:t>
            </a:r>
            <a:r>
              <a:rPr lang="en-US" dirty="0" err="1"/>
              <a:t>cygwin</a:t>
            </a:r>
            <a:endParaRPr lang="en-US" dirty="0"/>
          </a:p>
          <a:p>
            <a:r>
              <a:rPr lang="en-US" dirty="0"/>
              <a:t>2) On your computer</a:t>
            </a:r>
          </a:p>
          <a:p>
            <a:pPr lvl="1"/>
            <a:r>
              <a:rPr lang="en-US" dirty="0"/>
              <a:t>Install or try Ubuntu</a:t>
            </a:r>
          </a:p>
          <a:p>
            <a:pPr lvl="1"/>
            <a:r>
              <a:rPr lang="en-US" dirty="0"/>
              <a:t>Run with Windows (</a:t>
            </a:r>
            <a:r>
              <a:rPr lang="en-US" dirty="0">
                <a:hlinkClick r:id="rId2"/>
              </a:rPr>
              <a:t>https://wiki.ubuntu.com/WubiGuide</a:t>
            </a:r>
            <a:r>
              <a:rPr lang="en-US" dirty="0"/>
              <a:t>)</a:t>
            </a:r>
          </a:p>
          <a:p>
            <a:r>
              <a:rPr lang="en-US" dirty="0"/>
              <a:t>3) Virtual Machine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Virtual Box </a:t>
            </a:r>
          </a:p>
        </p:txBody>
      </p:sp>
    </p:spTree>
    <p:extLst>
      <p:ext uri="{BB962C8B-B14F-4D97-AF65-F5344CB8AC3E}">
        <p14:creationId xmlns:p14="http://schemas.microsoft.com/office/powerpoint/2010/main" val="258608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Connecting to SEAS from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5" y="1825625"/>
            <a:ext cx="5534527" cy="4351338"/>
          </a:xfrm>
        </p:spPr>
        <p:txBody>
          <a:bodyPr>
            <a:normAutofit/>
          </a:bodyPr>
          <a:lstStyle/>
          <a:p>
            <a:r>
              <a:rPr lang="en-US" dirty="0"/>
              <a:t>Putty</a:t>
            </a:r>
          </a:p>
          <a:p>
            <a:pPr lvl="1"/>
            <a:r>
              <a:rPr lang="en-US" dirty="0"/>
              <a:t>Recommended. Small and easy to use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2"/>
              </a:rPr>
              <a:t>http://www.chiark.greenend.org.uk/~sgtatham/putty/download.html</a:t>
            </a:r>
            <a:endParaRPr lang="en-US" dirty="0"/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3"/>
              </a:rPr>
              <a:t>http://the.earth.li/~sgtatham/putty/latest/x86/putty.exe</a:t>
            </a:r>
            <a:endParaRPr lang="en-US" dirty="0"/>
          </a:p>
          <a:p>
            <a:pPr lvl="1"/>
            <a:r>
              <a:rPr lang="en-US" dirty="0"/>
              <a:t>Host name: </a:t>
            </a:r>
            <a:r>
              <a:rPr lang="en-US" dirty="0" err="1"/>
              <a:t>lnxsrv.seas.ucla.edu</a:t>
            </a:r>
            <a:r>
              <a:rPr lang="en-US" dirty="0"/>
              <a:t>, User name: your SEAS user name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9461733-187E-5D44-A391-DA8883BF8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73" y="1690688"/>
            <a:ext cx="5025190" cy="48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7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AA1-FDE3-C241-96B0-C06DC27B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FAB9-6762-924D-A45B-DE2403F5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10 assignments</a:t>
            </a:r>
          </a:p>
          <a:p>
            <a:pPr lvl="1"/>
            <a:r>
              <a:rPr lang="en-US" dirty="0"/>
              <a:t>Late penalty</a:t>
            </a:r>
          </a:p>
          <a:p>
            <a:r>
              <a:rPr lang="en-US" dirty="0"/>
              <a:t>50% final exam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More details: </a:t>
            </a:r>
            <a:r>
              <a:rPr lang="en-US" sz="3000" dirty="0">
                <a:hlinkClick r:id="rId2"/>
              </a:rPr>
              <a:t>https://web.cs.ucla.edu/classes/fall18/cs35L/grading.html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967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Connecting to SEAS from OS X 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username@lnxsrv.seas.ucla.edu</a:t>
            </a:r>
            <a:endParaRPr lang="en-US" dirty="0"/>
          </a:p>
          <a:p>
            <a:pPr lvl="1"/>
            <a:r>
              <a:rPr lang="en-US" dirty="0"/>
              <a:t>Username = your SEAS user name</a:t>
            </a:r>
          </a:p>
        </p:txBody>
      </p:sp>
    </p:spTree>
    <p:extLst>
      <p:ext uri="{BB962C8B-B14F-4D97-AF65-F5344CB8AC3E}">
        <p14:creationId xmlns:p14="http://schemas.microsoft.com/office/powerpoint/2010/main" val="241249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E78E-7D08-2A43-BABB-F372F5C3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5FDF-B416-314C-96A4-8BE9452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drink and food is allowed</a:t>
            </a:r>
          </a:p>
          <a:p>
            <a:r>
              <a:rPr lang="en-US" dirty="0"/>
              <a:t>Please log out when you leave the lab</a:t>
            </a:r>
          </a:p>
        </p:txBody>
      </p:sp>
    </p:spTree>
    <p:extLst>
      <p:ext uri="{BB962C8B-B14F-4D97-AF65-F5344CB8AC3E}">
        <p14:creationId xmlns:p14="http://schemas.microsoft.com/office/powerpoint/2010/main" val="18472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1932-B5C5-4640-B5BC-93CD4332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3F38-B004-E34B-B10E-04B87DF9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7</a:t>
            </a:r>
          </a:p>
          <a:p>
            <a:pPr lvl="1"/>
            <a:r>
              <a:rPr lang="en-US" dirty="0"/>
              <a:t>Require </a:t>
            </a:r>
            <a:r>
              <a:rPr lang="en-US" dirty="0" err="1"/>
              <a:t>Seeed</a:t>
            </a:r>
            <a:r>
              <a:rPr lang="en-US" dirty="0"/>
              <a:t> Studio </a:t>
            </a:r>
            <a:r>
              <a:rPr lang="en-US" dirty="0" err="1"/>
              <a:t>BeagleBone</a:t>
            </a:r>
            <a:r>
              <a:rPr lang="en-US" dirty="0"/>
              <a:t> Wireless Development Board</a:t>
            </a:r>
          </a:p>
          <a:p>
            <a:r>
              <a:rPr lang="en-US" dirty="0"/>
              <a:t>Assignment 10</a:t>
            </a:r>
          </a:p>
          <a:p>
            <a:pPr lvl="1"/>
            <a:r>
              <a:rPr lang="en-US" dirty="0"/>
              <a:t>Research news read and presentation</a:t>
            </a:r>
          </a:p>
          <a:p>
            <a:pPr lvl="1"/>
            <a:r>
              <a:rPr lang="en-US" dirty="0"/>
              <a:t>Team of two students</a:t>
            </a:r>
          </a:p>
          <a:p>
            <a:pPr lvl="1"/>
            <a:r>
              <a:rPr lang="en-US" dirty="0"/>
              <a:t>Start team sign up from week 3</a:t>
            </a:r>
          </a:p>
          <a:p>
            <a:pPr lvl="1"/>
            <a:r>
              <a:rPr lang="en-US" dirty="0"/>
              <a:t>Start presentation from week 4</a:t>
            </a:r>
          </a:p>
          <a:p>
            <a:pPr lvl="1"/>
            <a:r>
              <a:rPr lang="en-US" dirty="0"/>
              <a:t>Topic first come first serve :D</a:t>
            </a:r>
          </a:p>
          <a:p>
            <a:pPr lvl="1"/>
            <a:endParaRPr lang="en-US" dirty="0"/>
          </a:p>
          <a:p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396441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76A1-43FF-AD49-81D5-C77E601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996A-8217-D245-B2D2-A9DC7DC7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me after class</a:t>
            </a:r>
          </a:p>
          <a:p>
            <a:pPr lvl="1"/>
            <a:r>
              <a:rPr lang="en-US" dirty="0"/>
              <a:t>Name and UID</a:t>
            </a:r>
          </a:p>
          <a:p>
            <a:pPr lvl="1"/>
            <a:r>
              <a:rPr lang="en-US" dirty="0"/>
              <a:t>Email address</a:t>
            </a:r>
          </a:p>
          <a:p>
            <a:pPr lvl="1"/>
            <a:r>
              <a:rPr lang="en-US" dirty="0"/>
              <a:t>Major</a:t>
            </a:r>
          </a:p>
          <a:p>
            <a:pPr lvl="1"/>
            <a:r>
              <a:rPr lang="en-US" dirty="0"/>
              <a:t>Which TA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6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  <a:p>
            <a:r>
              <a:rPr lang="en-US" dirty="0"/>
              <a:t>Linux OS</a:t>
            </a:r>
          </a:p>
          <a:p>
            <a:r>
              <a:rPr lang="en-US" dirty="0"/>
              <a:t>Basics of Linux OS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open source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publicly available</a:t>
            </a:r>
          </a:p>
          <a:p>
            <a:r>
              <a:rPr lang="en-US" dirty="0"/>
              <a:t>Anyone is allowed to modify the source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pPr lvl="1"/>
            <a:r>
              <a:rPr lang="en-US" dirty="0"/>
              <a:t>Linux, Chromium, Firefox, Android</a:t>
            </a:r>
          </a:p>
          <a:p>
            <a:pPr marL="0" indent="0">
              <a:buNone/>
            </a:pPr>
            <a:r>
              <a:rPr lang="en-US" dirty="0"/>
              <a:t>Popular websites for open source software release</a:t>
            </a:r>
          </a:p>
          <a:p>
            <a:pPr lvl="1"/>
            <a:r>
              <a:rPr lang="en-US" dirty="0" err="1"/>
              <a:t>SourceForge</a:t>
            </a:r>
            <a:r>
              <a:rPr lang="en-US" dirty="0"/>
              <a:t>, GitHub, GitLab, Apache</a:t>
            </a:r>
          </a:p>
        </p:txBody>
      </p:sp>
    </p:spTree>
    <p:extLst>
      <p:ext uri="{BB962C8B-B14F-4D97-AF65-F5344CB8AC3E}">
        <p14:creationId xmlns:p14="http://schemas.microsoft.com/office/powerpoint/2010/main" val="30019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GNU/Linux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operating system</a:t>
            </a:r>
          </a:p>
          <a:p>
            <a:pPr lvl="1"/>
            <a:r>
              <a:rPr lang="en-US" b="1" dirty="0"/>
              <a:t>Kernel</a:t>
            </a:r>
            <a:r>
              <a:rPr lang="en-US" dirty="0"/>
              <a:t>: core of operating system</a:t>
            </a:r>
          </a:p>
          <a:p>
            <a:pPr lvl="2"/>
            <a:r>
              <a:rPr lang="en-US" dirty="0"/>
              <a:t>Allocates time and memory to programs</a:t>
            </a:r>
          </a:p>
          <a:p>
            <a:pPr lvl="2"/>
            <a:r>
              <a:rPr lang="en-US" dirty="0"/>
              <a:t>Handles file system and communication between software and hardware</a:t>
            </a:r>
          </a:p>
          <a:p>
            <a:pPr lvl="1"/>
            <a:r>
              <a:rPr lang="en-US" b="1" dirty="0"/>
              <a:t>Shell</a:t>
            </a:r>
            <a:r>
              <a:rPr lang="en-US" dirty="0"/>
              <a:t>: interface between user and kernel</a:t>
            </a:r>
          </a:p>
          <a:p>
            <a:pPr lvl="2"/>
            <a:r>
              <a:rPr lang="en-US" dirty="0"/>
              <a:t>Interprets commands user types in</a:t>
            </a:r>
          </a:p>
          <a:p>
            <a:pPr lvl="2"/>
            <a:r>
              <a:rPr lang="en-US" dirty="0"/>
              <a:t>Takes necessary action to cause commands to be carried out</a:t>
            </a:r>
          </a:p>
          <a:p>
            <a:pPr lvl="1"/>
            <a:r>
              <a:rPr lang="en-US" b="1" dirty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5325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1119</Words>
  <Application>Microsoft Macintosh PowerPoint</Application>
  <PresentationFormat>Widescreen</PresentationFormat>
  <Paragraphs>255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游ゴシック</vt:lpstr>
      <vt:lpstr>Arial</vt:lpstr>
      <vt:lpstr>Calibri</vt:lpstr>
      <vt:lpstr>Calibri Light</vt:lpstr>
      <vt:lpstr>Courier New</vt:lpstr>
      <vt:lpstr>Office Theme</vt:lpstr>
      <vt:lpstr>Software Construction Laboratory CS35L – Lab 1</vt:lpstr>
      <vt:lpstr>What’s this class about?</vt:lpstr>
      <vt:lpstr>Syllabus</vt:lpstr>
      <vt:lpstr>About Lab</vt:lpstr>
      <vt:lpstr>About Assignments</vt:lpstr>
      <vt:lpstr>About PTE</vt:lpstr>
      <vt:lpstr>Session 1-1</vt:lpstr>
      <vt:lpstr>What is open source software?</vt:lpstr>
      <vt:lpstr>GNU/Linux</vt:lpstr>
      <vt:lpstr>CLI v.s. GUI</vt:lpstr>
      <vt:lpstr>The Basics: Shell</vt:lpstr>
      <vt:lpstr>Files and Processes</vt:lpstr>
      <vt:lpstr>Linux File System Layout</vt:lpstr>
      <vt:lpstr>Absolute Path vs. Relative Path</vt:lpstr>
      <vt:lpstr>The Basics: Moving Around</vt:lpstr>
      <vt:lpstr>The Basics: Dealing with Files </vt:lpstr>
      <vt:lpstr> The Basics: Changing File Attributes  </vt:lpstr>
      <vt:lpstr>PowerPoint Presentation</vt:lpstr>
      <vt:lpstr>Linux File Permissions</vt:lpstr>
      <vt:lpstr>Linux File Permissions</vt:lpstr>
      <vt:lpstr>The Basics: chmod (symbolic)</vt:lpstr>
      <vt:lpstr>The Basics: chmod (numeric)</vt:lpstr>
      <vt:lpstr>The Basics: find</vt:lpstr>
      <vt:lpstr>File Name Matching</vt:lpstr>
      <vt:lpstr>man</vt:lpstr>
      <vt:lpstr>wh… commands</vt:lpstr>
      <vt:lpstr>Which Linux for this course?</vt:lpstr>
      <vt:lpstr>Options</vt:lpstr>
      <vt:lpstr>Connecting to SEAS from Windows</vt:lpstr>
      <vt:lpstr>Connecting to SEAS from OS X or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29</cp:revision>
  <dcterms:created xsi:type="dcterms:W3CDTF">2018-10-02T20:19:11Z</dcterms:created>
  <dcterms:modified xsi:type="dcterms:W3CDTF">2018-10-02T21:53:22Z</dcterms:modified>
</cp:coreProperties>
</file>