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300" r:id="rId2"/>
    <p:sldId id="302" r:id="rId3"/>
    <p:sldId id="303" r:id="rId4"/>
    <p:sldId id="304" r:id="rId5"/>
    <p:sldId id="278" r:id="rId6"/>
    <p:sldId id="264" r:id="rId7"/>
    <p:sldId id="266" r:id="rId8"/>
    <p:sldId id="267" r:id="rId9"/>
    <p:sldId id="279" r:id="rId10"/>
    <p:sldId id="260" r:id="rId11"/>
    <p:sldId id="273" r:id="rId12"/>
    <p:sldId id="258" r:id="rId13"/>
    <p:sldId id="259" r:id="rId14"/>
    <p:sldId id="280" r:id="rId15"/>
    <p:sldId id="305" r:id="rId16"/>
    <p:sldId id="281" r:id="rId17"/>
    <p:sldId id="282" r:id="rId18"/>
    <p:sldId id="283" r:id="rId19"/>
    <p:sldId id="284" r:id="rId20"/>
    <p:sldId id="285" r:id="rId21"/>
    <p:sldId id="286" r:id="rId22"/>
    <p:sldId id="294" r:id="rId23"/>
    <p:sldId id="293" r:id="rId24"/>
    <p:sldId id="2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5"/>
    <p:restoredTop sz="94328"/>
  </p:normalViewPr>
  <p:slideViewPr>
    <p:cSldViewPr snapToGrid="0" snapToObjects="1">
      <p:cViewPr varScale="1">
        <p:scale>
          <a:sx n="80" d="100"/>
          <a:sy n="80" d="100"/>
        </p:scale>
        <p:origin x="4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59EE7-3E25-4842-A308-8D34A301A777}" type="datetimeFigureOut">
              <a:rPr lang="en-US" smtClean="0"/>
              <a:t>10/3/18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04458-F08C-A646-BF42-E472534D48E6}" type="slidenum">
              <a:rPr lang="en-US" smtClean="0"/>
              <a:t>‹#›</a:t>
            </a:fld>
            <a:endParaRPr lang="en-US"/>
          </a:p>
        </p:txBody>
      </p:sp>
    </p:spTree>
    <p:extLst>
      <p:ext uri="{BB962C8B-B14F-4D97-AF65-F5344CB8AC3E}">
        <p14:creationId xmlns:p14="http://schemas.microsoft.com/office/powerpoint/2010/main" val="336706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Vi"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Emacs#Emacs_pinky" TargetMode="External"/><Relationship Id="rId5" Type="http://schemas.openxmlformats.org/officeDocument/2006/relationships/hyperlink" Target="https://en.wikipedia.org/wiki/Unix" TargetMode="External"/><Relationship Id="rId4" Type="http://schemas.openxmlformats.org/officeDocument/2006/relationships/hyperlink" Target="https://en.wikipedia.org/wiki/Editor_wa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His/her home directory is created (/home/username by default).</a:t>
            </a:r>
          </a:p>
          <a:p>
            <a:r>
              <a:rPr lang="en-US" altLang="zh-CN" sz="1200" b="0" i="0" kern="1200" dirty="0">
                <a:solidFill>
                  <a:schemeClr val="tx1"/>
                </a:solidFill>
                <a:effectLst/>
                <a:latin typeface="+mn-lt"/>
                <a:ea typeface="+mn-ea"/>
                <a:cs typeface="+mn-cs"/>
              </a:rPr>
              <a:t>2. </a:t>
            </a:r>
            <a:r>
              <a:rPr lang="en-US" sz="1200" b="0" i="0" kern="1200" dirty="0">
                <a:solidFill>
                  <a:schemeClr val="tx1"/>
                </a:solidFill>
                <a:effectLst/>
                <a:latin typeface="+mn-lt"/>
                <a:ea typeface="+mn-ea"/>
                <a:cs typeface="+mn-cs"/>
              </a:rPr>
              <a:t>A group is created and given the same name as the new user account.</a:t>
            </a:r>
          </a:p>
          <a:p>
            <a:r>
              <a:rPr lang="en-US" altLang="zh-CN" sz="1200" b="0" i="0" kern="1200" dirty="0">
                <a:solidFill>
                  <a:schemeClr val="tx1"/>
                </a:solidFill>
                <a:effectLst/>
                <a:latin typeface="+mn-lt"/>
                <a:ea typeface="+mn-ea"/>
                <a:cs typeface="+mn-cs"/>
              </a:rPr>
              <a:t>3. </a:t>
            </a:r>
            <a:r>
              <a:rPr lang="en-US" sz="1200" b="0" i="0" kern="1200" dirty="0">
                <a:solidFill>
                  <a:schemeClr val="tx1"/>
                </a:solidFill>
                <a:effectLst/>
                <a:latin typeface="+mn-lt"/>
                <a:ea typeface="+mn-ea"/>
                <a:cs typeface="+mn-cs"/>
              </a:rPr>
              <a:t>The following hidden files are copied into the user’s home directory, and will be used to provide environment variables for his/her user session.</a:t>
            </a:r>
          </a:p>
          <a:p>
            <a:r>
              <a:rPr lang="en-US" dirty="0"/>
              <a:t>.</a:t>
            </a:r>
            <a:r>
              <a:rPr lang="en-US" dirty="0" err="1"/>
              <a:t>bash_logout</a:t>
            </a:r>
            <a:r>
              <a:rPr lang="en-US" dirty="0"/>
              <a:t> .</a:t>
            </a:r>
            <a:r>
              <a:rPr lang="en-US" dirty="0" err="1"/>
              <a:t>bash_profile</a:t>
            </a:r>
            <a:r>
              <a:rPr lang="en-US" dirty="0"/>
              <a:t> .</a:t>
            </a:r>
            <a:r>
              <a:rPr lang="en-US" dirty="0" err="1"/>
              <a:t>bashrc</a:t>
            </a:r>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4</a:t>
            </a:fld>
            <a:endParaRPr lang="en-US"/>
          </a:p>
        </p:txBody>
      </p:sp>
    </p:spTree>
    <p:extLst>
      <p:ext uri="{BB962C8B-B14F-4D97-AF65-F5344CB8AC3E}">
        <p14:creationId xmlns:p14="http://schemas.microsoft.com/office/powerpoint/2010/main" val="413737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is both a command and a system call</a:t>
            </a:r>
          </a:p>
        </p:txBody>
      </p:sp>
      <p:sp>
        <p:nvSpPr>
          <p:cNvPr id="4" name="Slide Number Placeholder 3"/>
          <p:cNvSpPr>
            <a:spLocks noGrp="1"/>
          </p:cNvSpPr>
          <p:nvPr>
            <p:ph type="sldNum" sz="quarter" idx="10"/>
          </p:nvPr>
        </p:nvSpPr>
        <p:spPr/>
        <p:txBody>
          <a:bodyPr/>
          <a:lstStyle/>
          <a:p>
            <a:fld id="{4019E2ED-7F58-462E-A702-E3F8C933BEB6}" type="slidenum">
              <a:rPr lang="en-US" smtClean="0"/>
              <a:pPr/>
              <a:t>5</a:t>
            </a:fld>
            <a:endParaRPr lang="en-US"/>
          </a:p>
        </p:txBody>
      </p:sp>
    </p:spTree>
    <p:extLst>
      <p:ext uri="{BB962C8B-B14F-4D97-AF65-F5344CB8AC3E}">
        <p14:creationId xmlns:p14="http://schemas.microsoft.com/office/powerpoint/2010/main" val="2495233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9</a:t>
            </a:fld>
            <a:endParaRPr lang="en-US"/>
          </a:p>
        </p:txBody>
      </p:sp>
    </p:spTree>
    <p:extLst>
      <p:ext uri="{BB962C8B-B14F-4D97-AF65-F5344CB8AC3E}">
        <p14:creationId xmlns:p14="http://schemas.microsoft.com/office/powerpoint/2010/main" val="3191113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Cron</a:t>
            </a:r>
            <a:r>
              <a:rPr lang="en-US" sz="1200" b="0" i="0" kern="1200" dirty="0">
                <a:solidFill>
                  <a:schemeClr val="tx1"/>
                </a:solidFill>
                <a:effectLst/>
                <a:latin typeface="+mn-lt"/>
                <a:ea typeface="+mn-ea"/>
                <a:cs typeface="+mn-cs"/>
              </a:rPr>
              <a:t> is a daemon used to schedule any kind of task you can imagine.  It is useful to send out emails on system or program statistics, do regular system maintenance, make backups, or do any task you can think of.  There are similar programs on other Operating Systems.  On Mac OS X, </a:t>
            </a:r>
            <a:r>
              <a:rPr lang="en-US" sz="1200" b="0" i="0" kern="1200" dirty="0" err="1">
                <a:solidFill>
                  <a:schemeClr val="tx1"/>
                </a:solidFill>
                <a:effectLst/>
                <a:latin typeface="+mn-lt"/>
                <a:ea typeface="+mn-ea"/>
                <a:cs typeface="+mn-cs"/>
              </a:rPr>
              <a:t>cron</a:t>
            </a:r>
            <a:r>
              <a:rPr lang="en-US" sz="1200" b="0" i="0" kern="1200" dirty="0">
                <a:solidFill>
                  <a:schemeClr val="tx1"/>
                </a:solidFill>
                <a:effectLst/>
                <a:latin typeface="+mn-lt"/>
                <a:ea typeface="+mn-ea"/>
                <a:cs typeface="+mn-cs"/>
              </a:rPr>
              <a:t> has been replaced with another daemon called </a:t>
            </a:r>
            <a:r>
              <a:rPr lang="en-US" sz="1200" b="0" i="0" kern="1200" dirty="0" err="1">
                <a:solidFill>
                  <a:schemeClr val="tx1"/>
                </a:solidFill>
                <a:effectLst/>
                <a:latin typeface="+mn-lt"/>
                <a:ea typeface="+mn-ea"/>
                <a:cs typeface="+mn-cs"/>
              </a:rPr>
              <a:t>launchd</a:t>
            </a:r>
            <a:r>
              <a:rPr lang="en-US" sz="1200" b="0" i="0" kern="1200" dirty="0">
                <a:solidFill>
                  <a:schemeClr val="tx1"/>
                </a:solidFill>
                <a:effectLst/>
                <a:latin typeface="+mn-lt"/>
                <a:ea typeface="+mn-ea"/>
                <a:cs typeface="+mn-cs"/>
              </a:rPr>
              <a:t>.  On Windows you have the aptly named “Task Scheduler”.  If you are craving a GUI for Linux, Gnome-based systems like Ubuntu, include Gnome Schedule which acts as a nice front end for </a:t>
            </a:r>
            <a:r>
              <a:rPr lang="en-US" sz="1200" b="0" i="0" kern="1200" dirty="0" err="1">
                <a:solidFill>
                  <a:schemeClr val="tx1"/>
                </a:solidFill>
                <a:effectLst/>
                <a:latin typeface="+mn-lt"/>
                <a:ea typeface="+mn-ea"/>
                <a:cs typeface="+mn-cs"/>
              </a:rPr>
              <a:t>cron</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11</a:t>
            </a:fld>
            <a:endParaRPr lang="en-US"/>
          </a:p>
        </p:txBody>
      </p:sp>
    </p:spTree>
    <p:extLst>
      <p:ext uri="{BB962C8B-B14F-4D97-AF65-F5344CB8AC3E}">
        <p14:creationId xmlns:p14="http://schemas.microsoft.com/office/powerpoint/2010/main" val="3313880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Development of the first Emacs began in the mid-1970s, and work on its direct descendant, GNU Emacs, continues actively as of 2018.</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Emacs is, along with </a:t>
            </a:r>
            <a:r>
              <a:rPr lang="en-US" sz="1200" b="0" i="0" u="none" strike="noStrike" kern="1200" dirty="0">
                <a:solidFill>
                  <a:schemeClr val="tx1"/>
                </a:solidFill>
                <a:effectLst/>
                <a:latin typeface="+mn-lt"/>
                <a:ea typeface="+mn-ea"/>
                <a:cs typeface="+mn-cs"/>
                <a:hlinkClick r:id="rId3" tooltip="Vi"/>
              </a:rPr>
              <a:t>vi</a:t>
            </a:r>
            <a:r>
              <a:rPr lang="en-US" sz="1200" b="0" i="0" kern="1200" dirty="0">
                <a:solidFill>
                  <a:schemeClr val="tx1"/>
                </a:solidFill>
                <a:effectLst/>
                <a:latin typeface="+mn-lt"/>
                <a:ea typeface="+mn-ea"/>
                <a:cs typeface="+mn-cs"/>
              </a:rPr>
              <a:t>, one of the two main contenders in the traditional </a:t>
            </a:r>
            <a:r>
              <a:rPr lang="en-US" sz="1200" b="0" i="0" u="none" strike="noStrike" kern="1200" dirty="0">
                <a:solidFill>
                  <a:schemeClr val="tx1"/>
                </a:solidFill>
                <a:effectLst/>
                <a:latin typeface="+mn-lt"/>
                <a:ea typeface="+mn-ea"/>
                <a:cs typeface="+mn-cs"/>
                <a:hlinkClick r:id="rId4" tooltip="Editor war"/>
              </a:rPr>
              <a:t>editor wars</a:t>
            </a:r>
            <a:r>
              <a:rPr lang="en-US" sz="1200" b="0" i="0" kern="1200" dirty="0">
                <a:solidFill>
                  <a:schemeClr val="tx1"/>
                </a:solidFill>
                <a:effectLst/>
                <a:latin typeface="+mn-lt"/>
                <a:ea typeface="+mn-ea"/>
                <a:cs typeface="+mn-cs"/>
              </a:rPr>
              <a:t> of </a:t>
            </a:r>
            <a:r>
              <a:rPr lang="en-US" sz="1200" b="0" i="0" u="none" strike="noStrike" kern="1200" dirty="0">
                <a:solidFill>
                  <a:schemeClr val="tx1"/>
                </a:solidFill>
                <a:effectLst/>
                <a:latin typeface="+mn-lt"/>
                <a:ea typeface="+mn-ea"/>
                <a:cs typeface="+mn-cs"/>
                <a:hlinkClick r:id="rId5" tooltip="Unix"/>
              </a:rPr>
              <a:t>Unix</a:t>
            </a:r>
            <a:r>
              <a:rPr lang="en-US" sz="1200" b="0" i="0" kern="1200" dirty="0">
                <a:solidFill>
                  <a:schemeClr val="tx1"/>
                </a:solidFill>
                <a:effectLst/>
                <a:latin typeface="+mn-lt"/>
                <a:ea typeface="+mn-ea"/>
                <a:cs typeface="+mn-cs"/>
              </a:rPr>
              <a:t> culture. Emacs is among the oldest free &amp; open source projects still under development.</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With Emacs you are expected to have it open 24/7 and live inside the program, almost everything you do can be done from there. You write your own extensions, use it for note-taking, organization, games, programming, shell access, file access, listening to music, web browsing. It takes weeks and weeks till you will be happy with it and then you will learn new stuff all the time. You will be annoyed when you don't have access to it and constantly change your config. You won't be able to use other peoples emacs versions easily and it won't just be installed. It uses Lisp, which is great. You can make it into anything you want it to be. (anything, at all)</a:t>
            </a:r>
          </a:p>
          <a:p>
            <a:pPr fontAlgn="base"/>
            <a:r>
              <a:rPr lang="en-US" sz="1200" b="0" i="0" kern="1200" dirty="0">
                <a:solidFill>
                  <a:schemeClr val="tx1"/>
                </a:solidFill>
                <a:effectLst/>
                <a:latin typeface="+mn-lt"/>
                <a:ea typeface="+mn-ea"/>
                <a:cs typeface="+mn-cs"/>
              </a:rPr>
              <a:t>With Vim, it's almost always pre-installed. It's fast. You open up a file do a quick edit and then quit. You can work with the basic setup if you are on someone else's machine. It's not quite so editable, but it's still far better than most text editors. It recognizes that most of the time you are reading/editing not typing and makes that portion faster. You don't suffer from </a:t>
            </a:r>
            <a:r>
              <a:rPr lang="en-US" sz="1200" b="0" i="1" u="sng" kern="1200" dirty="0">
                <a:solidFill>
                  <a:schemeClr val="tx1"/>
                </a:solidFill>
                <a:effectLst/>
                <a:latin typeface="+mn-lt"/>
                <a:ea typeface="+mn-ea"/>
                <a:cs typeface="+mn-cs"/>
                <a:hlinkClick r:id="rId6"/>
              </a:rPr>
              <a:t>emacs pinkie</a:t>
            </a:r>
            <a:r>
              <a:rPr lang="en-US" sz="1200" b="0" i="0" kern="1200" dirty="0">
                <a:solidFill>
                  <a:schemeClr val="tx1"/>
                </a:solidFill>
                <a:effectLst/>
                <a:latin typeface="+mn-lt"/>
                <a:ea typeface="+mn-ea"/>
                <a:cs typeface="+mn-cs"/>
              </a:rPr>
              <a:t>. It's not so infuriating. It's easier to learn.</a:t>
            </a:r>
          </a:p>
          <a:p>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14</a:t>
            </a:fld>
            <a:endParaRPr lang="en-US"/>
          </a:p>
        </p:txBody>
      </p:sp>
    </p:spTree>
    <p:extLst>
      <p:ext uri="{BB962C8B-B14F-4D97-AF65-F5344CB8AC3E}">
        <p14:creationId xmlns:p14="http://schemas.microsoft.com/office/powerpoint/2010/main" val="1747188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15</a:t>
            </a:fld>
            <a:endParaRPr lang="en-US"/>
          </a:p>
        </p:txBody>
      </p:sp>
    </p:spTree>
    <p:extLst>
      <p:ext uri="{BB962C8B-B14F-4D97-AF65-F5344CB8AC3E}">
        <p14:creationId xmlns:p14="http://schemas.microsoft.com/office/powerpoint/2010/main" val="2569853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whatis</a:t>
            </a:r>
            <a:r>
              <a:rPr lang="en-US" dirty="0"/>
              <a:t> which which (1) - shows the full path of (shell) commands $ </a:t>
            </a:r>
            <a:r>
              <a:rPr lang="en-US" dirty="0" err="1"/>
              <a:t>whatis</a:t>
            </a:r>
            <a:r>
              <a:rPr lang="en-US" dirty="0"/>
              <a:t> </a:t>
            </a:r>
            <a:r>
              <a:rPr lang="en-US" dirty="0" err="1"/>
              <a:t>whereis</a:t>
            </a:r>
            <a:r>
              <a:rPr lang="en-US" dirty="0"/>
              <a:t> </a:t>
            </a:r>
            <a:r>
              <a:rPr lang="en-US" dirty="0" err="1"/>
              <a:t>whereis</a:t>
            </a:r>
            <a:r>
              <a:rPr lang="en-US" dirty="0"/>
              <a:t> (1) - locate the binary, source, and manual page files for a command</a:t>
            </a:r>
          </a:p>
          <a:p>
            <a:endParaRPr lang="en-US" dirty="0"/>
          </a:p>
        </p:txBody>
      </p:sp>
      <p:sp>
        <p:nvSpPr>
          <p:cNvPr id="4" name="Slide Number Placeholder 3"/>
          <p:cNvSpPr>
            <a:spLocks noGrp="1"/>
          </p:cNvSpPr>
          <p:nvPr>
            <p:ph type="sldNum" sz="quarter" idx="5"/>
          </p:nvPr>
        </p:nvSpPr>
        <p:spPr/>
        <p:txBody>
          <a:bodyPr/>
          <a:lstStyle/>
          <a:p>
            <a:fld id="{C1D04458-F08C-A646-BF42-E472534D48E6}" type="slidenum">
              <a:rPr lang="en-US" smtClean="0"/>
              <a:t>24</a:t>
            </a:fld>
            <a:endParaRPr lang="en-US"/>
          </a:p>
        </p:txBody>
      </p:sp>
    </p:spTree>
    <p:extLst>
      <p:ext uri="{BB962C8B-B14F-4D97-AF65-F5344CB8AC3E}">
        <p14:creationId xmlns:p14="http://schemas.microsoft.com/office/powerpoint/2010/main" val="986408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D1CD1-E192-3C43-9010-B0DEA82A07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23E5B4-34DF-3241-8436-72362D004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54EAA6-6694-A04B-B34F-16CA7E44E927}"/>
              </a:ext>
            </a:extLst>
          </p:cNvPr>
          <p:cNvSpPr>
            <a:spLocks noGrp="1"/>
          </p:cNvSpPr>
          <p:nvPr>
            <p:ph type="dt" sz="half" idx="10"/>
          </p:nvPr>
        </p:nvSpPr>
        <p:spPr/>
        <p:txBody>
          <a:bodyPr/>
          <a:lstStyle/>
          <a:p>
            <a:fld id="{960F96EF-9CD3-284A-BFFC-4FB32FB95447}" type="datetimeFigureOut">
              <a:rPr lang="en-US" smtClean="0"/>
              <a:t>10/3/18</a:t>
            </a:fld>
            <a:endParaRPr lang="en-US"/>
          </a:p>
        </p:txBody>
      </p:sp>
      <p:sp>
        <p:nvSpPr>
          <p:cNvPr id="5" name="Footer Placeholder 4">
            <a:extLst>
              <a:ext uri="{FF2B5EF4-FFF2-40B4-BE49-F238E27FC236}">
                <a16:creationId xmlns:a16="http://schemas.microsoft.com/office/drawing/2014/main" id="{69010E8B-C3D4-2F41-A1A8-DCC749D6F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F719F-08F9-FB4D-A938-ADC6E7083E0C}"/>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3501280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59AEB-6A9E-8F4E-A4E1-D61DF297F6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E732AA-0A25-4843-9C95-4BC56268C65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98705F-A0A5-6947-B8AE-56C50C1227D6}"/>
              </a:ext>
            </a:extLst>
          </p:cNvPr>
          <p:cNvSpPr>
            <a:spLocks noGrp="1"/>
          </p:cNvSpPr>
          <p:nvPr>
            <p:ph type="dt" sz="half" idx="10"/>
          </p:nvPr>
        </p:nvSpPr>
        <p:spPr/>
        <p:txBody>
          <a:bodyPr/>
          <a:lstStyle/>
          <a:p>
            <a:fld id="{960F96EF-9CD3-284A-BFFC-4FB32FB95447}" type="datetimeFigureOut">
              <a:rPr lang="en-US" smtClean="0"/>
              <a:t>10/3/18</a:t>
            </a:fld>
            <a:endParaRPr lang="en-US"/>
          </a:p>
        </p:txBody>
      </p:sp>
      <p:sp>
        <p:nvSpPr>
          <p:cNvPr id="5" name="Footer Placeholder 4">
            <a:extLst>
              <a:ext uri="{FF2B5EF4-FFF2-40B4-BE49-F238E27FC236}">
                <a16:creationId xmlns:a16="http://schemas.microsoft.com/office/drawing/2014/main" id="{310F428C-0E7D-0B42-B1EB-26BBA08E7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E8113-0660-544D-85F1-1EAFAD7FEF00}"/>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367243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B305D0-FFA7-8542-BFF2-88006A43ED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DFEFE2-3FFF-0B41-A189-48FBE82A86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840E9-4A4F-6443-9885-869687E16265}"/>
              </a:ext>
            </a:extLst>
          </p:cNvPr>
          <p:cNvSpPr>
            <a:spLocks noGrp="1"/>
          </p:cNvSpPr>
          <p:nvPr>
            <p:ph type="dt" sz="half" idx="10"/>
          </p:nvPr>
        </p:nvSpPr>
        <p:spPr/>
        <p:txBody>
          <a:bodyPr/>
          <a:lstStyle/>
          <a:p>
            <a:fld id="{960F96EF-9CD3-284A-BFFC-4FB32FB95447}" type="datetimeFigureOut">
              <a:rPr lang="en-US" smtClean="0"/>
              <a:t>10/3/18</a:t>
            </a:fld>
            <a:endParaRPr lang="en-US"/>
          </a:p>
        </p:txBody>
      </p:sp>
      <p:sp>
        <p:nvSpPr>
          <p:cNvPr id="5" name="Footer Placeholder 4">
            <a:extLst>
              <a:ext uri="{FF2B5EF4-FFF2-40B4-BE49-F238E27FC236}">
                <a16:creationId xmlns:a16="http://schemas.microsoft.com/office/drawing/2014/main" id="{EE3AC0BA-AEAA-3845-A86A-62D299F85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9643A-2101-9146-A72B-C0087045057A}"/>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66224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0F79-6C6F-1041-8A96-6DDA41A7F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EBCFCD-A5D3-124D-80E6-7E7593420A2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8F4770-ACE9-2C4D-A666-5DD84DF2E9DC}"/>
              </a:ext>
            </a:extLst>
          </p:cNvPr>
          <p:cNvSpPr>
            <a:spLocks noGrp="1"/>
          </p:cNvSpPr>
          <p:nvPr>
            <p:ph type="dt" sz="half" idx="10"/>
          </p:nvPr>
        </p:nvSpPr>
        <p:spPr/>
        <p:txBody>
          <a:bodyPr/>
          <a:lstStyle/>
          <a:p>
            <a:fld id="{960F96EF-9CD3-284A-BFFC-4FB32FB95447}" type="datetimeFigureOut">
              <a:rPr lang="en-US" smtClean="0"/>
              <a:t>10/3/18</a:t>
            </a:fld>
            <a:endParaRPr lang="en-US"/>
          </a:p>
        </p:txBody>
      </p:sp>
      <p:sp>
        <p:nvSpPr>
          <p:cNvPr id="5" name="Footer Placeholder 4">
            <a:extLst>
              <a:ext uri="{FF2B5EF4-FFF2-40B4-BE49-F238E27FC236}">
                <a16:creationId xmlns:a16="http://schemas.microsoft.com/office/drawing/2014/main" id="{D12CE935-EFB8-C046-B506-D855AE038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7D89B-5858-CE40-891D-FD3C4C043F88}"/>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2830967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E67D-B39B-DA43-9DDA-2CBC38D49E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CB2EC6-677E-EA4C-A153-B356AFBAA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92748A0-EBD1-3046-AABE-F94DD663A166}"/>
              </a:ext>
            </a:extLst>
          </p:cNvPr>
          <p:cNvSpPr>
            <a:spLocks noGrp="1"/>
          </p:cNvSpPr>
          <p:nvPr>
            <p:ph type="dt" sz="half" idx="10"/>
          </p:nvPr>
        </p:nvSpPr>
        <p:spPr/>
        <p:txBody>
          <a:bodyPr/>
          <a:lstStyle/>
          <a:p>
            <a:fld id="{960F96EF-9CD3-284A-BFFC-4FB32FB95447}" type="datetimeFigureOut">
              <a:rPr lang="en-US" smtClean="0"/>
              <a:t>10/3/18</a:t>
            </a:fld>
            <a:endParaRPr lang="en-US"/>
          </a:p>
        </p:txBody>
      </p:sp>
      <p:sp>
        <p:nvSpPr>
          <p:cNvPr id="5" name="Footer Placeholder 4">
            <a:extLst>
              <a:ext uri="{FF2B5EF4-FFF2-40B4-BE49-F238E27FC236}">
                <a16:creationId xmlns:a16="http://schemas.microsoft.com/office/drawing/2014/main" id="{F4037235-CB4A-2948-8CFC-F41CFFCBD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77743-2530-5C41-ADDD-70EBB91A5485}"/>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574697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42D0-1F3A-F74E-92FE-87275CB394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9CDFDC-6E50-3947-9B8D-17A9A7C59B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FD3FF4-F607-7B4E-A68F-74159741FD6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AC1500-F1CD-8141-B509-512F30F65ECB}"/>
              </a:ext>
            </a:extLst>
          </p:cNvPr>
          <p:cNvSpPr>
            <a:spLocks noGrp="1"/>
          </p:cNvSpPr>
          <p:nvPr>
            <p:ph type="dt" sz="half" idx="10"/>
          </p:nvPr>
        </p:nvSpPr>
        <p:spPr/>
        <p:txBody>
          <a:bodyPr/>
          <a:lstStyle/>
          <a:p>
            <a:fld id="{960F96EF-9CD3-284A-BFFC-4FB32FB95447}" type="datetimeFigureOut">
              <a:rPr lang="en-US" smtClean="0"/>
              <a:t>10/3/18</a:t>
            </a:fld>
            <a:endParaRPr lang="en-US"/>
          </a:p>
        </p:txBody>
      </p:sp>
      <p:sp>
        <p:nvSpPr>
          <p:cNvPr id="6" name="Footer Placeholder 5">
            <a:extLst>
              <a:ext uri="{FF2B5EF4-FFF2-40B4-BE49-F238E27FC236}">
                <a16:creationId xmlns:a16="http://schemas.microsoft.com/office/drawing/2014/main" id="{A8CEE977-47C5-164F-8945-EFF814E1CF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FF97C-7E76-BC47-9531-FEAD7CB7F955}"/>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246964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49EC-1C85-9C4D-A785-D638FD4AF7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4AB308-1AA6-F647-8BCF-DE15FF4F3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A9670AF-0A60-1449-8027-8FED8DE2FC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217BA2-53FB-B648-A14D-A2692DF497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5885FC-9DB4-6440-8254-214B8C8C02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E5E77C-AFDD-3B48-8812-B3D8E6D541EE}"/>
              </a:ext>
            </a:extLst>
          </p:cNvPr>
          <p:cNvSpPr>
            <a:spLocks noGrp="1"/>
          </p:cNvSpPr>
          <p:nvPr>
            <p:ph type="dt" sz="half" idx="10"/>
          </p:nvPr>
        </p:nvSpPr>
        <p:spPr/>
        <p:txBody>
          <a:bodyPr/>
          <a:lstStyle/>
          <a:p>
            <a:fld id="{960F96EF-9CD3-284A-BFFC-4FB32FB95447}" type="datetimeFigureOut">
              <a:rPr lang="en-US" smtClean="0"/>
              <a:t>10/3/18</a:t>
            </a:fld>
            <a:endParaRPr lang="en-US"/>
          </a:p>
        </p:txBody>
      </p:sp>
      <p:sp>
        <p:nvSpPr>
          <p:cNvPr id="8" name="Footer Placeholder 7">
            <a:extLst>
              <a:ext uri="{FF2B5EF4-FFF2-40B4-BE49-F238E27FC236}">
                <a16:creationId xmlns:a16="http://schemas.microsoft.com/office/drawing/2014/main" id="{B9DF9BA4-1AA0-F74C-8EEB-A6571177EA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6DC670-3D6C-CE4E-82E0-E2DC52E88353}"/>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791753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E692-DD09-FA45-9E23-27F701E708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7BC729-8BB0-9B46-ADF5-8C2BE792DD9F}"/>
              </a:ext>
            </a:extLst>
          </p:cNvPr>
          <p:cNvSpPr>
            <a:spLocks noGrp="1"/>
          </p:cNvSpPr>
          <p:nvPr>
            <p:ph type="dt" sz="half" idx="10"/>
          </p:nvPr>
        </p:nvSpPr>
        <p:spPr/>
        <p:txBody>
          <a:bodyPr/>
          <a:lstStyle/>
          <a:p>
            <a:fld id="{960F96EF-9CD3-284A-BFFC-4FB32FB95447}" type="datetimeFigureOut">
              <a:rPr lang="en-US" smtClean="0"/>
              <a:t>10/3/18</a:t>
            </a:fld>
            <a:endParaRPr lang="en-US"/>
          </a:p>
        </p:txBody>
      </p:sp>
      <p:sp>
        <p:nvSpPr>
          <p:cNvPr id="4" name="Footer Placeholder 3">
            <a:extLst>
              <a:ext uri="{FF2B5EF4-FFF2-40B4-BE49-F238E27FC236}">
                <a16:creationId xmlns:a16="http://schemas.microsoft.com/office/drawing/2014/main" id="{F75423A0-DEDC-A841-9B14-C2DE6DCFC9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2B300C-2456-8E47-8C39-CA0F13EEB2F5}"/>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2329181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656B1D-877A-5E41-A32E-5F4A00516891}"/>
              </a:ext>
            </a:extLst>
          </p:cNvPr>
          <p:cNvSpPr>
            <a:spLocks noGrp="1"/>
          </p:cNvSpPr>
          <p:nvPr>
            <p:ph type="dt" sz="half" idx="10"/>
          </p:nvPr>
        </p:nvSpPr>
        <p:spPr/>
        <p:txBody>
          <a:bodyPr/>
          <a:lstStyle/>
          <a:p>
            <a:fld id="{960F96EF-9CD3-284A-BFFC-4FB32FB95447}" type="datetimeFigureOut">
              <a:rPr lang="en-US" smtClean="0"/>
              <a:t>10/3/18</a:t>
            </a:fld>
            <a:endParaRPr lang="en-US"/>
          </a:p>
        </p:txBody>
      </p:sp>
      <p:sp>
        <p:nvSpPr>
          <p:cNvPr id="3" name="Footer Placeholder 2">
            <a:extLst>
              <a:ext uri="{FF2B5EF4-FFF2-40B4-BE49-F238E27FC236}">
                <a16:creationId xmlns:a16="http://schemas.microsoft.com/office/drawing/2014/main" id="{D3BD7EC1-DCA6-BA43-B043-1C7ED0DBFF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CA4492-80F0-BA4D-BF11-BC773630E5AD}"/>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239653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898C-1917-484A-A145-7A2723C70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601F10-F93F-6143-83C7-E8432CFC21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B6C701-4D4A-2C43-A773-747D3C994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BCAA1F-82D9-7542-8F4E-93AA1356BE1F}"/>
              </a:ext>
            </a:extLst>
          </p:cNvPr>
          <p:cNvSpPr>
            <a:spLocks noGrp="1"/>
          </p:cNvSpPr>
          <p:nvPr>
            <p:ph type="dt" sz="half" idx="10"/>
          </p:nvPr>
        </p:nvSpPr>
        <p:spPr/>
        <p:txBody>
          <a:bodyPr/>
          <a:lstStyle/>
          <a:p>
            <a:fld id="{960F96EF-9CD3-284A-BFFC-4FB32FB95447}" type="datetimeFigureOut">
              <a:rPr lang="en-US" smtClean="0"/>
              <a:t>10/3/18</a:t>
            </a:fld>
            <a:endParaRPr lang="en-US"/>
          </a:p>
        </p:txBody>
      </p:sp>
      <p:sp>
        <p:nvSpPr>
          <p:cNvPr id="6" name="Footer Placeholder 5">
            <a:extLst>
              <a:ext uri="{FF2B5EF4-FFF2-40B4-BE49-F238E27FC236}">
                <a16:creationId xmlns:a16="http://schemas.microsoft.com/office/drawing/2014/main" id="{EFDBBC00-2489-014C-84C1-A4DC4BB84C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AFACCF-0ECC-2D4E-B1E9-0F0F46C88592}"/>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182787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C60E6-6380-1D4E-A048-948DD1012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B46882-1052-C442-92E8-BC1182D542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98E92E-3DC7-A440-88BA-1CBB90BEB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D62D14-9300-8F4C-ABD0-E15E62923F40}"/>
              </a:ext>
            </a:extLst>
          </p:cNvPr>
          <p:cNvSpPr>
            <a:spLocks noGrp="1"/>
          </p:cNvSpPr>
          <p:nvPr>
            <p:ph type="dt" sz="half" idx="10"/>
          </p:nvPr>
        </p:nvSpPr>
        <p:spPr/>
        <p:txBody>
          <a:bodyPr/>
          <a:lstStyle/>
          <a:p>
            <a:fld id="{960F96EF-9CD3-284A-BFFC-4FB32FB95447}" type="datetimeFigureOut">
              <a:rPr lang="en-US" smtClean="0"/>
              <a:t>10/3/18</a:t>
            </a:fld>
            <a:endParaRPr lang="en-US"/>
          </a:p>
        </p:txBody>
      </p:sp>
      <p:sp>
        <p:nvSpPr>
          <p:cNvPr id="6" name="Footer Placeholder 5">
            <a:extLst>
              <a:ext uri="{FF2B5EF4-FFF2-40B4-BE49-F238E27FC236}">
                <a16:creationId xmlns:a16="http://schemas.microsoft.com/office/drawing/2014/main" id="{19B3C632-8CE2-E64E-ABEB-A6A8A3B48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0AAD17-BDF7-0F41-ADFA-FF0885F630C7}"/>
              </a:ext>
            </a:extLst>
          </p:cNvPr>
          <p:cNvSpPr>
            <a:spLocks noGrp="1"/>
          </p:cNvSpPr>
          <p:nvPr>
            <p:ph type="sldNum" sz="quarter" idx="12"/>
          </p:nvPr>
        </p:nvSpPr>
        <p:spPr/>
        <p:txBody>
          <a:bodyPr/>
          <a:lstStyle/>
          <a:p>
            <a:fld id="{9152B366-84D5-A240-93F2-FF980123F3CB}" type="slidenum">
              <a:rPr lang="en-US" smtClean="0"/>
              <a:t>‹#›</a:t>
            </a:fld>
            <a:endParaRPr lang="en-US"/>
          </a:p>
        </p:txBody>
      </p:sp>
    </p:spTree>
    <p:extLst>
      <p:ext uri="{BB962C8B-B14F-4D97-AF65-F5344CB8AC3E}">
        <p14:creationId xmlns:p14="http://schemas.microsoft.com/office/powerpoint/2010/main" val="2673262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B05DDA-2131-4948-933C-499BDE9AD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7A3671-249B-2A40-8898-2D3CCAA03B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4AA226-1B1E-D242-944E-69F40704D2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F96EF-9CD3-284A-BFFC-4FB32FB95447}" type="datetimeFigureOut">
              <a:rPr lang="en-US" smtClean="0"/>
              <a:t>10/3/18</a:t>
            </a:fld>
            <a:endParaRPr lang="en-US"/>
          </a:p>
        </p:txBody>
      </p:sp>
      <p:sp>
        <p:nvSpPr>
          <p:cNvPr id="5" name="Footer Placeholder 4">
            <a:extLst>
              <a:ext uri="{FF2B5EF4-FFF2-40B4-BE49-F238E27FC236}">
                <a16:creationId xmlns:a16="http://schemas.microsoft.com/office/drawing/2014/main" id="{A6981B7A-0403-6C42-8488-EF86FFF606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ED0F53-B88A-914D-B0E5-51C3E14828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2B366-84D5-A240-93F2-FF980123F3CB}" type="slidenum">
              <a:rPr lang="en-US" smtClean="0"/>
              <a:t>‹#›</a:t>
            </a:fld>
            <a:endParaRPr lang="en-US"/>
          </a:p>
        </p:txBody>
      </p:sp>
    </p:spTree>
    <p:extLst>
      <p:ext uri="{BB962C8B-B14F-4D97-AF65-F5344CB8AC3E}">
        <p14:creationId xmlns:p14="http://schemas.microsoft.com/office/powerpoint/2010/main" val="4112652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hiyi@cs.ucla.edu" TargetMode="External"/><Relationship Id="rId2" Type="http://schemas.openxmlformats.org/officeDocument/2006/relationships/hyperlink" Target="https://web.cs.ucla.edu/classes/fall18/cs35L/index.html" TargetMode="External"/><Relationship Id="rId1" Type="http://schemas.openxmlformats.org/officeDocument/2006/relationships/slideLayout" Target="../slideLayouts/slideLayout1.xml"/><Relationship Id="rId4" Type="http://schemas.openxmlformats.org/officeDocument/2006/relationships/hyperlink" Target="https://zhiyi-zhang.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42B6-FC2B-AA42-830D-90F5A0EDBBEE}"/>
              </a:ext>
            </a:extLst>
          </p:cNvPr>
          <p:cNvSpPr>
            <a:spLocks noGrp="1"/>
          </p:cNvSpPr>
          <p:nvPr>
            <p:ph type="ctrTitle"/>
          </p:nvPr>
        </p:nvSpPr>
        <p:spPr>
          <a:xfrm>
            <a:off x="697831" y="769439"/>
            <a:ext cx="10796337" cy="2387600"/>
          </a:xfrm>
        </p:spPr>
        <p:txBody>
          <a:bodyPr>
            <a:normAutofit/>
          </a:bodyPr>
          <a:lstStyle/>
          <a:p>
            <a:r>
              <a:rPr lang="en-US" b="1" dirty="0"/>
              <a:t>Software Construction Laboratory</a:t>
            </a:r>
            <a:br>
              <a:rPr lang="en-US" b="1" dirty="0"/>
            </a:br>
            <a:r>
              <a:rPr lang="en-US" b="1" dirty="0"/>
              <a:t>CS35L – </a:t>
            </a:r>
            <a:r>
              <a:rPr lang="en-US" b="1"/>
              <a:t>Lab 1</a:t>
            </a:r>
            <a:endParaRPr lang="en-US" dirty="0"/>
          </a:p>
        </p:txBody>
      </p:sp>
      <p:sp>
        <p:nvSpPr>
          <p:cNvPr id="3" name="Subtitle 2">
            <a:extLst>
              <a:ext uri="{FF2B5EF4-FFF2-40B4-BE49-F238E27FC236}">
                <a16:creationId xmlns:a16="http://schemas.microsoft.com/office/drawing/2014/main" id="{A8F111E3-B1F0-BE46-B3DA-ADB3DB771A65}"/>
              </a:ext>
            </a:extLst>
          </p:cNvPr>
          <p:cNvSpPr>
            <a:spLocks noGrp="1"/>
          </p:cNvSpPr>
          <p:nvPr>
            <p:ph type="subTitle" idx="1"/>
          </p:nvPr>
        </p:nvSpPr>
        <p:spPr>
          <a:xfrm>
            <a:off x="1524000" y="3602038"/>
            <a:ext cx="9144000" cy="2157078"/>
          </a:xfrm>
        </p:spPr>
        <p:txBody>
          <a:bodyPr>
            <a:normAutofit/>
          </a:bodyPr>
          <a:lstStyle/>
          <a:p>
            <a:r>
              <a:rPr lang="en-US" dirty="0"/>
              <a:t>Course Webpage: </a:t>
            </a:r>
            <a:r>
              <a:rPr lang="en-US" dirty="0">
                <a:hlinkClick r:id="rId2"/>
              </a:rPr>
              <a:t>https://web.cs.ucla.edu/classes/fall18/cs35L/index.html</a:t>
            </a:r>
            <a:r>
              <a:rPr lang="en-US" dirty="0"/>
              <a:t> </a:t>
            </a:r>
          </a:p>
          <a:p>
            <a:r>
              <a:rPr lang="en-US" dirty="0"/>
              <a:t>TA: Zhiyi Zhang</a:t>
            </a:r>
          </a:p>
          <a:p>
            <a:r>
              <a:rPr lang="en-US" dirty="0"/>
              <a:t>Email: </a:t>
            </a:r>
            <a:r>
              <a:rPr lang="en-US" dirty="0">
                <a:hlinkClick r:id="rId3"/>
              </a:rPr>
              <a:t>zhiyi@cs.ucla.edu</a:t>
            </a:r>
            <a:endParaRPr lang="en-US" dirty="0"/>
          </a:p>
          <a:p>
            <a:r>
              <a:rPr lang="en-US" dirty="0"/>
              <a:t>Webpage: </a:t>
            </a:r>
            <a:r>
              <a:rPr lang="en-US" dirty="0">
                <a:hlinkClick r:id="rId4"/>
              </a:rPr>
              <a:t>https://zhiyi-zhang.com</a:t>
            </a:r>
            <a:r>
              <a:rPr lang="en-US" dirty="0"/>
              <a:t>  </a:t>
            </a:r>
          </a:p>
          <a:p>
            <a:endParaRPr lang="en-US" dirty="0"/>
          </a:p>
        </p:txBody>
      </p:sp>
    </p:spTree>
    <p:extLst>
      <p:ext uri="{BB962C8B-B14F-4D97-AF65-F5344CB8AC3E}">
        <p14:creationId xmlns:p14="http://schemas.microsoft.com/office/powerpoint/2010/main" val="3746954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Management with </a:t>
            </a:r>
            <a:r>
              <a:rPr lang="en-US" b="1" dirty="0" err="1"/>
              <a:t>ps</a:t>
            </a:r>
            <a:r>
              <a:rPr lang="en-US" dirty="0"/>
              <a:t> and </a:t>
            </a:r>
            <a:r>
              <a:rPr lang="en-US" b="1" dirty="0"/>
              <a:t>kill</a:t>
            </a:r>
          </a:p>
        </p:txBody>
      </p:sp>
      <p:sp>
        <p:nvSpPr>
          <p:cNvPr id="3" name="Content Placeholder 2"/>
          <p:cNvSpPr>
            <a:spLocks noGrp="1"/>
          </p:cNvSpPr>
          <p:nvPr>
            <p:ph idx="1"/>
          </p:nvPr>
        </p:nvSpPr>
        <p:spPr/>
        <p:txBody>
          <a:bodyPr>
            <a:normAutofit/>
          </a:bodyPr>
          <a:lstStyle/>
          <a:p>
            <a:r>
              <a:rPr lang="en-US" dirty="0"/>
              <a:t>Process </a:t>
            </a:r>
          </a:p>
          <a:p>
            <a:pPr lvl="1"/>
            <a:r>
              <a:rPr lang="en-US" dirty="0"/>
              <a:t>An instance of a computer program in execution</a:t>
            </a:r>
          </a:p>
          <a:p>
            <a:r>
              <a:rPr lang="en-US" dirty="0" err="1"/>
              <a:t>ps</a:t>
            </a:r>
            <a:r>
              <a:rPr lang="en-US" dirty="0"/>
              <a:t> </a:t>
            </a:r>
          </a:p>
          <a:p>
            <a:pPr lvl="1"/>
            <a:r>
              <a:rPr lang="en-US" dirty="0"/>
              <a:t>List processes that are currently running </a:t>
            </a:r>
          </a:p>
          <a:p>
            <a:r>
              <a:rPr lang="en-US" dirty="0"/>
              <a:t>kill </a:t>
            </a:r>
          </a:p>
          <a:p>
            <a:pPr lvl="1"/>
            <a:r>
              <a:rPr lang="en-US" dirty="0"/>
              <a:t>Terminate a certain process</a:t>
            </a:r>
          </a:p>
          <a:p>
            <a:pPr lvl="1"/>
            <a:r>
              <a:rPr lang="en-US" dirty="0"/>
              <a:t>Usage </a:t>
            </a:r>
          </a:p>
          <a:p>
            <a:pPr lvl="2"/>
            <a:r>
              <a:rPr lang="en-US" dirty="0"/>
              <a:t>kill PID </a:t>
            </a:r>
          </a:p>
          <a:p>
            <a:endParaRPr lang="en-US" dirty="0"/>
          </a:p>
        </p:txBody>
      </p:sp>
    </p:spTree>
    <p:extLst>
      <p:ext uri="{BB962C8B-B14F-4D97-AF65-F5344CB8AC3E}">
        <p14:creationId xmlns:p14="http://schemas.microsoft.com/office/powerpoint/2010/main" val="118835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Daemon</a:t>
            </a:r>
          </a:p>
        </p:txBody>
      </p:sp>
      <p:sp>
        <p:nvSpPr>
          <p:cNvPr id="3" name="Content Placeholder 2"/>
          <p:cNvSpPr>
            <a:spLocks noGrp="1"/>
          </p:cNvSpPr>
          <p:nvPr>
            <p:ph idx="1"/>
          </p:nvPr>
        </p:nvSpPr>
        <p:spPr/>
        <p:txBody>
          <a:bodyPr/>
          <a:lstStyle/>
          <a:p>
            <a:r>
              <a:rPr lang="en-US" dirty="0"/>
              <a:t>A process that runs in the background</a:t>
            </a:r>
          </a:p>
          <a:p>
            <a:r>
              <a:rPr lang="en-US" dirty="0"/>
              <a:t>Example: </a:t>
            </a:r>
            <a:r>
              <a:rPr lang="en-US" dirty="0" err="1"/>
              <a:t>cron</a:t>
            </a:r>
            <a:endParaRPr lang="en-US" dirty="0"/>
          </a:p>
          <a:p>
            <a:pPr lvl="1"/>
            <a:r>
              <a:rPr lang="en-US" dirty="0"/>
              <a:t>Enables users to schedule jobs to run periodically at certain times (</a:t>
            </a:r>
            <a:r>
              <a:rPr lang="en-US" dirty="0" err="1"/>
              <a:t>cron</a:t>
            </a:r>
            <a:r>
              <a:rPr lang="en-US" dirty="0"/>
              <a:t> jobs)</a:t>
            </a:r>
          </a:p>
          <a:p>
            <a:pPr lvl="1"/>
            <a:r>
              <a:rPr lang="en-US"/>
              <a:t>Usage:</a:t>
            </a:r>
            <a:r>
              <a:rPr lang="en-US" dirty="0"/>
              <a:t> </a:t>
            </a:r>
            <a:r>
              <a:rPr lang="en-US"/>
              <a:t>Full </a:t>
            </a:r>
            <a:r>
              <a:rPr lang="en-US" dirty="0"/>
              <a:t>Backup every month  </a:t>
            </a:r>
          </a:p>
        </p:txBody>
      </p:sp>
    </p:spTree>
    <p:extLst>
      <p:ext uri="{BB962C8B-B14F-4D97-AF65-F5344CB8AC3E}">
        <p14:creationId xmlns:p14="http://schemas.microsoft.com/office/powerpoint/2010/main" val="992467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 </a:t>
            </a:r>
            <a:r>
              <a:rPr lang="en-US" dirty="0"/>
              <a:t>command</a:t>
            </a:r>
          </a:p>
        </p:txBody>
      </p:sp>
      <p:sp>
        <p:nvSpPr>
          <p:cNvPr id="3" name="Content Placeholder 2"/>
          <p:cNvSpPr>
            <a:spLocks noGrp="1"/>
          </p:cNvSpPr>
          <p:nvPr>
            <p:ph idx="1"/>
          </p:nvPr>
        </p:nvSpPr>
        <p:spPr/>
        <p:txBody>
          <a:bodyPr>
            <a:normAutofit/>
          </a:bodyPr>
          <a:lstStyle/>
          <a:p>
            <a:r>
              <a:rPr lang="en-US" dirty="0"/>
              <a:t>A file comparison utility that outputs the differences between two files. </a:t>
            </a:r>
          </a:p>
          <a:p>
            <a:r>
              <a:rPr lang="en-US" dirty="0"/>
              <a:t>Shows the changes between one version of a file and a former version of the same file </a:t>
            </a:r>
          </a:p>
          <a:p>
            <a:r>
              <a:rPr lang="en-US" dirty="0"/>
              <a:t>Usage </a:t>
            </a:r>
          </a:p>
          <a:p>
            <a:pPr lvl="1"/>
            <a:r>
              <a:rPr lang="en-US" dirty="0"/>
              <a:t>diff </a:t>
            </a:r>
            <a:r>
              <a:rPr lang="en-US" i="1" dirty="0" err="1"/>
              <a:t>original_file</a:t>
            </a:r>
            <a:r>
              <a:rPr lang="en-US" i="1" dirty="0"/>
              <a:t> </a:t>
            </a:r>
            <a:r>
              <a:rPr lang="en-US" i="1" dirty="0" err="1"/>
              <a:t>new_file</a:t>
            </a:r>
            <a:endParaRPr lang="en-US" i="1" dirty="0"/>
          </a:p>
          <a:p>
            <a:pPr lvl="1"/>
            <a:r>
              <a:rPr lang="en-US" i="1" dirty="0"/>
              <a:t>diff –u </a:t>
            </a:r>
            <a:r>
              <a:rPr lang="en-US" i="1" dirty="0" err="1"/>
              <a:t>original_file</a:t>
            </a:r>
            <a:r>
              <a:rPr lang="en-US" i="1" dirty="0"/>
              <a:t> </a:t>
            </a:r>
            <a:r>
              <a:rPr lang="en-US" i="1" dirty="0" err="1"/>
              <a:t>new_file</a:t>
            </a:r>
            <a:endParaRPr lang="en-US" dirty="0"/>
          </a:p>
        </p:txBody>
      </p:sp>
    </p:spTree>
    <p:extLst>
      <p:ext uri="{BB962C8B-B14F-4D97-AF65-F5344CB8AC3E}">
        <p14:creationId xmlns:p14="http://schemas.microsoft.com/office/powerpoint/2010/main" val="1014278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wget</a:t>
            </a:r>
            <a:r>
              <a:rPr lang="en-US" b="1" dirty="0"/>
              <a:t> </a:t>
            </a:r>
            <a:r>
              <a:rPr lang="en-US" dirty="0"/>
              <a:t>command</a:t>
            </a:r>
            <a:endParaRPr lang="en-US" b="1" dirty="0"/>
          </a:p>
        </p:txBody>
      </p:sp>
      <p:sp>
        <p:nvSpPr>
          <p:cNvPr id="3" name="Content Placeholder 2"/>
          <p:cNvSpPr>
            <a:spLocks noGrp="1"/>
          </p:cNvSpPr>
          <p:nvPr>
            <p:ph idx="1"/>
          </p:nvPr>
        </p:nvSpPr>
        <p:spPr/>
        <p:txBody>
          <a:bodyPr>
            <a:normAutofit/>
          </a:bodyPr>
          <a:lstStyle/>
          <a:p>
            <a:r>
              <a:rPr lang="en-US" dirty="0"/>
              <a:t>A computer program that retrieves content from web servers </a:t>
            </a:r>
          </a:p>
          <a:p>
            <a:r>
              <a:rPr lang="en-US" dirty="0"/>
              <a:t>Usage </a:t>
            </a:r>
          </a:p>
          <a:p>
            <a:pPr lvl="1"/>
            <a:r>
              <a:rPr lang="en-US" dirty="0" err="1"/>
              <a:t>wget</a:t>
            </a:r>
            <a:r>
              <a:rPr lang="en-US" dirty="0"/>
              <a:t> &lt;URL&gt; </a:t>
            </a:r>
          </a:p>
          <a:p>
            <a:endParaRPr lang="en-US" dirty="0"/>
          </a:p>
        </p:txBody>
      </p:sp>
    </p:spTree>
    <p:extLst>
      <p:ext uri="{BB962C8B-B14F-4D97-AF65-F5344CB8AC3E}">
        <p14:creationId xmlns:p14="http://schemas.microsoft.com/office/powerpoint/2010/main" val="266409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Emacs</a:t>
            </a:r>
          </a:p>
        </p:txBody>
      </p:sp>
      <p:sp>
        <p:nvSpPr>
          <p:cNvPr id="3" name="Content Placeholder 2"/>
          <p:cNvSpPr>
            <a:spLocks noGrp="1"/>
          </p:cNvSpPr>
          <p:nvPr>
            <p:ph idx="1"/>
          </p:nvPr>
        </p:nvSpPr>
        <p:spPr/>
        <p:txBody>
          <a:bodyPr>
            <a:normAutofit lnSpcReduction="10000"/>
          </a:bodyPr>
          <a:lstStyle/>
          <a:p>
            <a:pPr marL="0" indent="0">
              <a:buNone/>
            </a:pPr>
            <a:r>
              <a:rPr lang="en-US" dirty="0"/>
              <a:t>“The customizable, extensible, self documenting, real-time display editor”</a:t>
            </a:r>
          </a:p>
          <a:p>
            <a:r>
              <a:rPr lang="en-US" dirty="0"/>
              <a:t>Customizable (no programming)</a:t>
            </a:r>
          </a:p>
          <a:p>
            <a:pPr lvl="1"/>
            <a:r>
              <a:rPr lang="en-US" dirty="0"/>
              <a:t>Users can customize font, colors, etc. in ~/.</a:t>
            </a:r>
            <a:r>
              <a:rPr lang="en-US" dirty="0" err="1"/>
              <a:t>emacs</a:t>
            </a:r>
            <a:endParaRPr lang="en-US" dirty="0"/>
          </a:p>
          <a:p>
            <a:r>
              <a:rPr lang="en-US" dirty="0"/>
              <a:t>Extensible (programming required)</a:t>
            </a:r>
          </a:p>
          <a:p>
            <a:pPr lvl="1"/>
            <a:r>
              <a:rPr lang="en-US" dirty="0"/>
              <a:t>Run Lisp scripts to define new commands (</a:t>
            </a:r>
            <a:r>
              <a:rPr lang="en-US" dirty="0" err="1"/>
              <a:t>dired</a:t>
            </a:r>
            <a:r>
              <a:rPr lang="en-US" dirty="0"/>
              <a:t>)</a:t>
            </a:r>
          </a:p>
          <a:p>
            <a:r>
              <a:rPr lang="en-US" dirty="0"/>
              <a:t>Self-documenting</a:t>
            </a:r>
          </a:p>
          <a:p>
            <a:pPr lvl="1"/>
            <a:r>
              <a:rPr lang="en-US" dirty="0"/>
              <a:t> C-h r (manual) and C-h t (tutorial)</a:t>
            </a:r>
          </a:p>
          <a:p>
            <a:r>
              <a:rPr lang="en-US" dirty="0"/>
              <a:t>Real-time</a:t>
            </a:r>
          </a:p>
          <a:p>
            <a:pPr lvl="1"/>
            <a:r>
              <a:rPr lang="en-US" dirty="0"/>
              <a:t>Edits are displayed onscreen as they occur</a:t>
            </a:r>
          </a:p>
        </p:txBody>
      </p:sp>
    </p:spTree>
    <p:extLst>
      <p:ext uri="{BB962C8B-B14F-4D97-AF65-F5344CB8AC3E}">
        <p14:creationId xmlns:p14="http://schemas.microsoft.com/office/powerpoint/2010/main" val="121676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0AD7F-ED3E-CD4D-82CB-0792FD46936E}"/>
              </a:ext>
            </a:extLst>
          </p:cNvPr>
          <p:cNvSpPr>
            <a:spLocks noGrp="1"/>
          </p:cNvSpPr>
          <p:nvPr>
            <p:ph type="title"/>
          </p:nvPr>
        </p:nvSpPr>
        <p:spPr/>
        <p:txBody>
          <a:bodyPr/>
          <a:lstStyle/>
          <a:p>
            <a:r>
              <a:rPr lang="en-US" dirty="0"/>
              <a:t>Best way to learn Emacs</a:t>
            </a:r>
          </a:p>
        </p:txBody>
      </p:sp>
      <p:sp>
        <p:nvSpPr>
          <p:cNvPr id="3" name="Content Placeholder 2">
            <a:extLst>
              <a:ext uri="{FF2B5EF4-FFF2-40B4-BE49-F238E27FC236}">
                <a16:creationId xmlns:a16="http://schemas.microsoft.com/office/drawing/2014/main" id="{C4AB0AC2-B78C-D44A-AA63-A743DF413625}"/>
              </a:ext>
            </a:extLst>
          </p:cNvPr>
          <p:cNvSpPr>
            <a:spLocks noGrp="1"/>
          </p:cNvSpPr>
          <p:nvPr>
            <p:ph idx="1"/>
          </p:nvPr>
        </p:nvSpPr>
        <p:spPr/>
        <p:txBody>
          <a:bodyPr/>
          <a:lstStyle/>
          <a:p>
            <a:r>
              <a:rPr lang="en-US" dirty="0"/>
              <a:t>Follow the tutorial</a:t>
            </a:r>
          </a:p>
          <a:p>
            <a:pPr lvl="1"/>
            <a:r>
              <a:rPr lang="en-US" dirty="0"/>
              <a:t>C-h t </a:t>
            </a:r>
          </a:p>
          <a:p>
            <a:r>
              <a:rPr lang="en-US" dirty="0"/>
              <a:t>Use it everyday :D</a:t>
            </a:r>
          </a:p>
          <a:p>
            <a:endParaRPr lang="en-US" dirty="0"/>
          </a:p>
          <a:p>
            <a:endParaRPr lang="en-US" dirty="0"/>
          </a:p>
          <a:p>
            <a:r>
              <a:rPr lang="en-US" dirty="0"/>
              <a:t>Some tips</a:t>
            </a:r>
          </a:p>
          <a:p>
            <a:pPr lvl="1"/>
            <a:r>
              <a:rPr lang="en-US" dirty="0"/>
              <a:t>Print the reference cards and stick them onto your desk/wall</a:t>
            </a:r>
          </a:p>
        </p:txBody>
      </p:sp>
    </p:spTree>
    <p:extLst>
      <p:ext uri="{BB962C8B-B14F-4D97-AF65-F5344CB8AC3E}">
        <p14:creationId xmlns:p14="http://schemas.microsoft.com/office/powerpoint/2010/main" val="4084738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p:txBody>
          <a:bodyPr>
            <a:normAutofit/>
          </a:bodyPr>
          <a:lstStyle/>
          <a:p>
            <a:r>
              <a:rPr lang="en-US" dirty="0"/>
              <a:t>Install </a:t>
            </a:r>
            <a:r>
              <a:rPr lang="en-US" dirty="0" err="1"/>
              <a:t>emacs</a:t>
            </a:r>
            <a:endParaRPr lang="en-US" dirty="0"/>
          </a:p>
          <a:p>
            <a:pPr lvl="1"/>
            <a:r>
              <a:rPr lang="en-US" dirty="0"/>
              <a:t>Should be installed already</a:t>
            </a:r>
          </a:p>
          <a:p>
            <a:r>
              <a:rPr lang="en-US" dirty="0" err="1"/>
              <a:t>Emacs</a:t>
            </a:r>
            <a:r>
              <a:rPr lang="en-US" dirty="0"/>
              <a:t> has both GUI and CLI</a:t>
            </a:r>
          </a:p>
          <a:p>
            <a:r>
              <a:rPr lang="en-US" dirty="0"/>
              <a:t>All </a:t>
            </a:r>
            <a:r>
              <a:rPr lang="en-US" dirty="0" err="1"/>
              <a:t>emacs</a:t>
            </a:r>
            <a:r>
              <a:rPr lang="en-US" dirty="0"/>
              <a:t> commands start with “C” or “M”</a:t>
            </a:r>
          </a:p>
          <a:p>
            <a:pPr lvl="1"/>
            <a:r>
              <a:rPr lang="en-US" dirty="0"/>
              <a:t>“C” = ctrl; 	“M” = alt (Windows) / option(Mac) </a:t>
            </a:r>
          </a:p>
          <a:p>
            <a:r>
              <a:rPr lang="en-US" dirty="0"/>
              <a:t>Starting </a:t>
            </a:r>
            <a:r>
              <a:rPr lang="en-US" dirty="0" err="1"/>
              <a:t>emacs</a:t>
            </a:r>
            <a:endParaRPr lang="en-US" dirty="0"/>
          </a:p>
          <a:p>
            <a:pPr lvl="1"/>
            <a:r>
              <a:rPr lang="en-US" dirty="0" err="1"/>
              <a:t>emacs</a:t>
            </a:r>
            <a:r>
              <a:rPr lang="en-US" dirty="0"/>
              <a:t> &lt;filename&gt;</a:t>
            </a:r>
          </a:p>
          <a:p>
            <a:r>
              <a:rPr lang="en-US" dirty="0"/>
              <a:t>Exiting </a:t>
            </a:r>
            <a:r>
              <a:rPr lang="en-US" dirty="0" err="1"/>
              <a:t>emacs</a:t>
            </a:r>
            <a:endParaRPr lang="en-US" dirty="0"/>
          </a:p>
          <a:p>
            <a:pPr lvl="1"/>
            <a:r>
              <a:rPr lang="en-US" dirty="0"/>
              <a:t>C-x C-c</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23973" y="1417639"/>
            <a:ext cx="1348264" cy="1569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1417639"/>
            <a:ext cx="1576862" cy="1479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327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Editing</a:t>
            </a:r>
          </a:p>
        </p:txBody>
      </p:sp>
      <p:sp>
        <p:nvSpPr>
          <p:cNvPr id="3" name="Content Placeholder 2"/>
          <p:cNvSpPr>
            <a:spLocks noGrp="1"/>
          </p:cNvSpPr>
          <p:nvPr>
            <p:ph idx="1"/>
          </p:nvPr>
        </p:nvSpPr>
        <p:spPr/>
        <p:txBody>
          <a:bodyPr/>
          <a:lstStyle/>
          <a:p>
            <a:r>
              <a:rPr lang="en-US" b="1" dirty="0"/>
              <a:t>Insert text </a:t>
            </a:r>
            <a:r>
              <a:rPr lang="en-US" dirty="0"/>
              <a:t>by simply typing it</a:t>
            </a:r>
          </a:p>
          <a:p>
            <a:r>
              <a:rPr lang="en-US" b="1" dirty="0"/>
              <a:t>Undo</a:t>
            </a:r>
            <a:r>
              <a:rPr lang="en-US" dirty="0"/>
              <a:t> by typing C-x u</a:t>
            </a:r>
          </a:p>
          <a:p>
            <a:r>
              <a:rPr lang="en-US" b="1" dirty="0"/>
              <a:t>Save changes </a:t>
            </a:r>
            <a:r>
              <a:rPr lang="en-US" dirty="0"/>
              <a:t>by typing C-x C-s</a:t>
            </a:r>
          </a:p>
          <a:p>
            <a:r>
              <a:rPr lang="en-US" b="1" dirty="0"/>
              <a:t>Copy, cut, paste</a:t>
            </a:r>
          </a:p>
          <a:p>
            <a:pPr lvl="1"/>
            <a:r>
              <a:rPr lang="en-US" dirty="0"/>
              <a:t>M-w (copy), C-w (kill), C-y (yank)</a:t>
            </a:r>
          </a:p>
          <a:p>
            <a:r>
              <a:rPr lang="en-US" b="1" dirty="0"/>
              <a:t>Command repetition</a:t>
            </a:r>
          </a:p>
          <a:p>
            <a:pPr lvl="1"/>
            <a:r>
              <a:rPr lang="en-US" dirty="0"/>
              <a:t>M-# &lt;command&gt; (M-2 C-n or M-5 C-f)</a:t>
            </a:r>
          </a:p>
        </p:txBody>
      </p:sp>
    </p:spTree>
    <p:extLst>
      <p:ext uri="{BB962C8B-B14F-4D97-AF65-F5344CB8AC3E}">
        <p14:creationId xmlns:p14="http://schemas.microsoft.com/office/powerpoint/2010/main" val="3032203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edit (</a:t>
            </a:r>
            <a:r>
              <a:rPr lang="en-US" dirty="0" err="1"/>
              <a:t>dired</a:t>
            </a:r>
            <a:r>
              <a:rPr lang="en-US" dirty="0"/>
              <a:t>) (C-x d)</a:t>
            </a:r>
          </a:p>
        </p:txBody>
      </p:sp>
      <p:sp>
        <p:nvSpPr>
          <p:cNvPr id="3" name="Content Placeholder 2"/>
          <p:cNvSpPr>
            <a:spLocks noGrp="1"/>
          </p:cNvSpPr>
          <p:nvPr>
            <p:ph idx="1"/>
          </p:nvPr>
        </p:nvSpPr>
        <p:spPr/>
        <p:txBody>
          <a:bodyPr/>
          <a:lstStyle/>
          <a:p>
            <a:r>
              <a:rPr lang="en-US" dirty="0"/>
              <a:t>Creates an </a:t>
            </a:r>
            <a:r>
              <a:rPr lang="en-US" dirty="0" err="1"/>
              <a:t>Emacs</a:t>
            </a:r>
            <a:r>
              <a:rPr lang="en-US" dirty="0"/>
              <a:t> buffer containing list of </a:t>
            </a:r>
            <a:r>
              <a:rPr lang="en-US" dirty="0" err="1"/>
              <a:t>dir</a:t>
            </a:r>
            <a:endParaRPr lang="en-US" dirty="0"/>
          </a:p>
          <a:p>
            <a:r>
              <a:rPr lang="en-US" dirty="0"/>
              <a:t>Allows you to operate on files</a:t>
            </a:r>
          </a:p>
          <a:p>
            <a:pPr lvl="1"/>
            <a:r>
              <a:rPr lang="en-US" dirty="0"/>
              <a:t>remove, rename, encrypt, decrypt, edit</a:t>
            </a:r>
          </a:p>
          <a:p>
            <a:r>
              <a:rPr lang="en-US" dirty="0"/>
              <a:t>Allows you to navigate </a:t>
            </a:r>
            <a:r>
              <a:rPr lang="en-US" dirty="0" err="1"/>
              <a:t>filesystem</a:t>
            </a:r>
            <a:endParaRPr lang="en-US" dirty="0"/>
          </a:p>
          <a:p>
            <a:pPr lvl="1"/>
            <a:r>
              <a:rPr lang="en-US" dirty="0"/>
              <a:t>Switch to different directories and list content</a:t>
            </a:r>
          </a:p>
        </p:txBody>
      </p:sp>
    </p:spTree>
    <p:extLst>
      <p:ext uri="{BB962C8B-B14F-4D97-AF65-F5344CB8AC3E}">
        <p14:creationId xmlns:p14="http://schemas.microsoft.com/office/powerpoint/2010/main" val="3912952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t>
            </a:r>
            <a:r>
              <a:rPr lang="en-US" dirty="0" err="1"/>
              <a:t>Emacs</a:t>
            </a:r>
            <a:r>
              <a:rPr lang="en-US" dirty="0"/>
              <a:t> Tricks…</a:t>
            </a:r>
          </a:p>
        </p:txBody>
      </p:sp>
      <p:sp>
        <p:nvSpPr>
          <p:cNvPr id="3" name="Content Placeholder 2"/>
          <p:cNvSpPr>
            <a:spLocks noGrp="1"/>
          </p:cNvSpPr>
          <p:nvPr>
            <p:ph idx="1"/>
          </p:nvPr>
        </p:nvSpPr>
        <p:spPr/>
        <p:txBody>
          <a:bodyPr>
            <a:normAutofit/>
          </a:bodyPr>
          <a:lstStyle/>
          <a:p>
            <a:r>
              <a:rPr lang="en-US" dirty="0" err="1"/>
              <a:t>Emacs</a:t>
            </a:r>
            <a:r>
              <a:rPr lang="en-US" dirty="0"/>
              <a:t> as shell</a:t>
            </a:r>
          </a:p>
          <a:p>
            <a:pPr lvl="1"/>
            <a:r>
              <a:rPr lang="en-US" dirty="0"/>
              <a:t>Run shell commands</a:t>
            </a:r>
          </a:p>
          <a:p>
            <a:pPr lvl="1"/>
            <a:r>
              <a:rPr lang="en-US" dirty="0"/>
              <a:t>M-! &lt;command&gt;, M-x shell (interactive shell)</a:t>
            </a:r>
          </a:p>
          <a:p>
            <a:r>
              <a:rPr lang="en-US" dirty="0" err="1"/>
              <a:t>Emacs</a:t>
            </a:r>
            <a:r>
              <a:rPr lang="en-US" dirty="0"/>
              <a:t> as IDE</a:t>
            </a:r>
          </a:p>
          <a:p>
            <a:pPr lvl="1"/>
            <a:r>
              <a:rPr lang="en-US" dirty="0"/>
              <a:t>Compile programs</a:t>
            </a:r>
          </a:p>
          <a:p>
            <a:pPr lvl="1"/>
            <a:r>
              <a:rPr lang="en-US" dirty="0"/>
              <a:t>M-x compile, then specify command to compile</a:t>
            </a:r>
          </a:p>
          <a:p>
            <a:pPr lvl="1"/>
            <a:r>
              <a:rPr lang="en-US" dirty="0"/>
              <a:t>Tip for homework: </a:t>
            </a:r>
            <a:r>
              <a:rPr lang="en-US" dirty="0" err="1"/>
              <a:t>gcc</a:t>
            </a:r>
            <a:r>
              <a:rPr lang="en-US" dirty="0"/>
              <a:t> </a:t>
            </a:r>
            <a:r>
              <a:rPr lang="en-US" dirty="0" err="1"/>
              <a:t>hello.c</a:t>
            </a:r>
            <a:r>
              <a:rPr lang="en-US" dirty="0"/>
              <a:t> –o hello</a:t>
            </a:r>
          </a:p>
          <a:p>
            <a:pPr lvl="1"/>
            <a:r>
              <a:rPr lang="en-US" dirty="0"/>
              <a:t>Run the executable by running the shell command</a:t>
            </a:r>
          </a:p>
          <a:p>
            <a:pPr lvl="2"/>
            <a:r>
              <a:rPr lang="en-US" dirty="0"/>
              <a:t>./hello</a:t>
            </a:r>
          </a:p>
        </p:txBody>
      </p:sp>
    </p:spTree>
    <p:extLst>
      <p:ext uri="{BB962C8B-B14F-4D97-AF65-F5344CB8AC3E}">
        <p14:creationId xmlns:p14="http://schemas.microsoft.com/office/powerpoint/2010/main" val="21264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3A7D-276F-5140-AC9C-114779FB385F}"/>
              </a:ext>
            </a:extLst>
          </p:cNvPr>
          <p:cNvSpPr>
            <a:spLocks noGrp="1"/>
          </p:cNvSpPr>
          <p:nvPr>
            <p:ph type="title"/>
          </p:nvPr>
        </p:nvSpPr>
        <p:spPr/>
        <p:txBody>
          <a:bodyPr/>
          <a:lstStyle/>
          <a:p>
            <a:r>
              <a:rPr lang="en-US" b="1" dirty="0"/>
              <a:t>Session 1-2</a:t>
            </a:r>
          </a:p>
        </p:txBody>
      </p:sp>
      <p:sp>
        <p:nvSpPr>
          <p:cNvPr id="3" name="Content Placeholder 2">
            <a:extLst>
              <a:ext uri="{FF2B5EF4-FFF2-40B4-BE49-F238E27FC236}">
                <a16:creationId xmlns:a16="http://schemas.microsoft.com/office/drawing/2014/main" id="{B1B5935F-9A7A-A64F-BA46-FBA5645A0779}"/>
              </a:ext>
            </a:extLst>
          </p:cNvPr>
          <p:cNvSpPr>
            <a:spLocks noGrp="1"/>
          </p:cNvSpPr>
          <p:nvPr>
            <p:ph idx="1"/>
          </p:nvPr>
        </p:nvSpPr>
        <p:spPr/>
        <p:txBody>
          <a:bodyPr/>
          <a:lstStyle/>
          <a:p>
            <a:r>
              <a:rPr lang="en-US" dirty="0"/>
              <a:t>Basics of Linux OS</a:t>
            </a:r>
          </a:p>
          <a:p>
            <a:r>
              <a:rPr lang="en-US" dirty="0"/>
              <a:t>Try Emacs</a:t>
            </a:r>
          </a:p>
        </p:txBody>
      </p:sp>
    </p:spTree>
    <p:extLst>
      <p:ext uri="{BB962C8B-B14F-4D97-AF65-F5344CB8AC3E}">
        <p14:creationId xmlns:p14="http://schemas.microsoft.com/office/powerpoint/2010/main" val="400885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Column Number Check </a:t>
            </a:r>
          </a:p>
        </p:txBody>
      </p:sp>
      <p:sp>
        <p:nvSpPr>
          <p:cNvPr id="3" name="Content Placeholder 2"/>
          <p:cNvSpPr>
            <a:spLocks noGrp="1"/>
          </p:cNvSpPr>
          <p:nvPr>
            <p:ph idx="1"/>
          </p:nvPr>
        </p:nvSpPr>
        <p:spPr>
          <a:xfrm>
            <a:off x="838200" y="1616075"/>
            <a:ext cx="5143500" cy="4351338"/>
          </a:xfrm>
        </p:spPr>
        <p:txBody>
          <a:bodyPr>
            <a:normAutofit/>
          </a:bodyPr>
          <a:lstStyle/>
          <a:p>
            <a:r>
              <a:rPr lang="en-US" dirty="0" err="1"/>
              <a:t>Emacs</a:t>
            </a:r>
            <a:r>
              <a:rPr lang="en-US" dirty="0"/>
              <a:t> editor</a:t>
            </a:r>
          </a:p>
          <a:p>
            <a:pPr lvl="1"/>
            <a:r>
              <a:rPr lang="en-US" sz="2800" dirty="0"/>
              <a:t>M-x column-number-mode</a:t>
            </a:r>
          </a:p>
          <a:p>
            <a:pPr lvl="1"/>
            <a:r>
              <a:rPr lang="en-US" sz="2800" dirty="0"/>
              <a:t>Options → Show/Hide → Check “Column Numbers”</a:t>
            </a:r>
          </a:p>
          <a:p>
            <a:pPr lvl="1"/>
            <a:r>
              <a:rPr lang="en-US" sz="2800" dirty="0"/>
              <a:t>The number inside the box is the Column Number.</a:t>
            </a:r>
            <a:r>
              <a:rPr lang="en-US" sz="3200" dirty="0"/>
              <a:t> </a:t>
            </a:r>
          </a:p>
          <a:p>
            <a:endParaRPr lang="en-US"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539875"/>
            <a:ext cx="3748090" cy="3517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77301" y="3420695"/>
            <a:ext cx="2905125"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8592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80-Column Restriction in </a:t>
            </a:r>
            <a:r>
              <a:rPr lang="en-US" dirty="0" err="1"/>
              <a:t>emacs</a:t>
            </a:r>
            <a:endParaRPr lang="en-US" dirty="0"/>
          </a:p>
        </p:txBody>
      </p:sp>
      <p:sp>
        <p:nvSpPr>
          <p:cNvPr id="3" name="Content Placeholder 2"/>
          <p:cNvSpPr>
            <a:spLocks noGrp="1"/>
          </p:cNvSpPr>
          <p:nvPr>
            <p:ph idx="1"/>
          </p:nvPr>
        </p:nvSpPr>
        <p:spPr/>
        <p:txBody>
          <a:bodyPr/>
          <a:lstStyle/>
          <a:p>
            <a:r>
              <a:rPr lang="en-US" dirty="0"/>
              <a:t>Add the following line to ~/.</a:t>
            </a:r>
            <a:r>
              <a:rPr lang="en-US" dirty="0" err="1"/>
              <a:t>emacs</a:t>
            </a:r>
            <a:endParaRPr lang="en-US" dirty="0"/>
          </a:p>
          <a:p>
            <a:pPr lvl="1"/>
            <a:r>
              <a:rPr lang="en-US" dirty="0"/>
              <a:t>(</a:t>
            </a:r>
            <a:r>
              <a:rPr lang="en-US" dirty="0" err="1"/>
              <a:t>setq</a:t>
            </a:r>
            <a:r>
              <a:rPr lang="en-US" dirty="0"/>
              <a:t>-default fill-column 80)</a:t>
            </a:r>
          </a:p>
          <a:p>
            <a:r>
              <a:rPr lang="en-US" dirty="0"/>
              <a:t>Open your text file</a:t>
            </a:r>
          </a:p>
          <a:p>
            <a:r>
              <a:rPr lang="en-US" dirty="0"/>
              <a:t>Turn on AutoFill mode</a:t>
            </a:r>
          </a:p>
          <a:p>
            <a:pPr lvl="1"/>
            <a:r>
              <a:rPr lang="en-US" dirty="0"/>
              <a:t>“M-x auto-fill-mode” or</a:t>
            </a:r>
          </a:p>
          <a:p>
            <a:pPr lvl="1"/>
            <a:r>
              <a:rPr lang="en-US" dirty="0"/>
              <a:t>press “M-q” to auto wrap each paragraph</a:t>
            </a:r>
          </a:p>
        </p:txBody>
      </p:sp>
    </p:spTree>
    <p:extLst>
      <p:ext uri="{BB962C8B-B14F-4D97-AF65-F5344CB8AC3E}">
        <p14:creationId xmlns:p14="http://schemas.microsoft.com/office/powerpoint/2010/main" val="722749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a:t>
            </a:r>
          </a:p>
        </p:txBody>
      </p:sp>
      <p:sp>
        <p:nvSpPr>
          <p:cNvPr id="3" name="Content Placeholder 2"/>
          <p:cNvSpPr>
            <a:spLocks noGrp="1"/>
          </p:cNvSpPr>
          <p:nvPr>
            <p:ph idx="1"/>
          </p:nvPr>
        </p:nvSpPr>
        <p:spPr/>
        <p:txBody>
          <a:bodyPr>
            <a:normAutofit lnSpcReduction="10000"/>
          </a:bodyPr>
          <a:lstStyle/>
          <a:p>
            <a:r>
              <a:rPr lang="en-US" dirty="0"/>
              <a:t>Hints for first 10 questions:</a:t>
            </a:r>
          </a:p>
          <a:p>
            <a:pPr marL="971550" lvl="1" indent="-514350">
              <a:buFont typeface="+mj-lt"/>
              <a:buAutoNum type="arabicPeriod"/>
            </a:pPr>
            <a:r>
              <a:rPr lang="en-US" dirty="0"/>
              <a:t>man </a:t>
            </a:r>
            <a:r>
              <a:rPr lang="en-US" dirty="0" err="1"/>
              <a:t>man</a:t>
            </a:r>
            <a:endParaRPr lang="en-US" dirty="0"/>
          </a:p>
          <a:p>
            <a:pPr marL="971550" lvl="1" indent="-514350">
              <a:buFont typeface="+mj-lt"/>
              <a:buAutoNum type="arabicPeriod"/>
            </a:pPr>
            <a:r>
              <a:rPr lang="en-US" dirty="0"/>
              <a:t>which</a:t>
            </a:r>
          </a:p>
          <a:p>
            <a:pPr marL="971550" lvl="1" indent="-514350">
              <a:buFont typeface="+mj-lt"/>
              <a:buAutoNum type="arabicPeriod"/>
            </a:pPr>
            <a:r>
              <a:rPr lang="en-US" dirty="0"/>
              <a:t>find</a:t>
            </a:r>
          </a:p>
          <a:p>
            <a:pPr marL="971550" lvl="1" indent="-514350">
              <a:buFont typeface="+mj-lt"/>
              <a:buAutoNum type="arabicPeriod"/>
            </a:pPr>
            <a:r>
              <a:rPr lang="en-US" dirty="0" err="1"/>
              <a:t>readlink</a:t>
            </a:r>
            <a:endParaRPr lang="en-US" dirty="0"/>
          </a:p>
          <a:p>
            <a:pPr marL="971550" lvl="1" indent="-514350">
              <a:buFont typeface="+mj-lt"/>
              <a:buAutoNum type="arabicPeriod"/>
            </a:pPr>
            <a:r>
              <a:rPr lang="en-US" dirty="0"/>
              <a:t>man </a:t>
            </a:r>
            <a:r>
              <a:rPr lang="en-US" dirty="0" err="1"/>
              <a:t>chmod</a:t>
            </a:r>
            <a:endParaRPr lang="en-US" dirty="0"/>
          </a:p>
          <a:p>
            <a:pPr marL="971550" lvl="1" indent="-514350">
              <a:buFont typeface="+mj-lt"/>
              <a:buAutoNum type="arabicPeriod"/>
            </a:pPr>
            <a:r>
              <a:rPr lang="en-US" dirty="0"/>
              <a:t>man find</a:t>
            </a:r>
          </a:p>
          <a:p>
            <a:pPr marL="971550" lvl="1" indent="-514350">
              <a:buFont typeface="+mj-lt"/>
              <a:buAutoNum type="arabicPeriod"/>
            </a:pPr>
            <a:r>
              <a:rPr lang="en-US" dirty="0"/>
              <a:t>find</a:t>
            </a:r>
          </a:p>
          <a:p>
            <a:pPr marL="971550" lvl="1" indent="-514350">
              <a:buFont typeface="+mj-lt"/>
              <a:buAutoNum type="arabicPeriod"/>
            </a:pPr>
            <a:r>
              <a:rPr lang="en-US" dirty="0" err="1"/>
              <a:t>whereis</a:t>
            </a:r>
            <a:r>
              <a:rPr lang="en-US" dirty="0"/>
              <a:t>, man find</a:t>
            </a:r>
          </a:p>
          <a:p>
            <a:pPr marL="971550" lvl="1" indent="-514350">
              <a:buFont typeface="+mj-lt"/>
              <a:buAutoNum type="arabicPeriod"/>
            </a:pPr>
            <a:r>
              <a:rPr lang="en-US" dirty="0"/>
              <a:t>find, sort</a:t>
            </a:r>
          </a:p>
          <a:p>
            <a:pPr marL="971550" lvl="1" indent="-514350">
              <a:buFont typeface="+mj-lt"/>
              <a:buAutoNum type="arabicPeriod"/>
            </a:pPr>
            <a:r>
              <a:rPr lang="en-US" dirty="0" err="1"/>
              <a:t>localedef</a:t>
            </a:r>
            <a:endParaRPr lang="en-US" dirty="0"/>
          </a:p>
          <a:p>
            <a:endParaRPr lang="en-US" dirty="0"/>
          </a:p>
        </p:txBody>
      </p:sp>
    </p:spTree>
    <p:extLst>
      <p:ext uri="{BB962C8B-B14F-4D97-AF65-F5344CB8AC3E}">
        <p14:creationId xmlns:p14="http://schemas.microsoft.com/office/powerpoint/2010/main" val="3091861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 – Example ans1.txt</a:t>
            </a:r>
          </a:p>
        </p:txBody>
      </p:sp>
      <p:sp>
        <p:nvSpPr>
          <p:cNvPr id="3" name="Content Placeholder 2"/>
          <p:cNvSpPr>
            <a:spLocks noGrp="1"/>
          </p:cNvSpPr>
          <p:nvPr>
            <p:ph idx="1"/>
          </p:nvPr>
        </p:nvSpPr>
        <p:spPr/>
        <p:txBody>
          <a:bodyPr/>
          <a:lstStyle/>
          <a:p>
            <a:pPr marL="0" indent="0">
              <a:buNone/>
            </a:pPr>
            <a:r>
              <a:rPr lang="en-US" dirty="0"/>
              <a:t>ans1.txt is specifically for LABORATORY section</a:t>
            </a:r>
          </a:p>
          <a:p>
            <a:r>
              <a:rPr lang="en-US" dirty="0"/>
              <a:t>1. Here is the answer to question 1</a:t>
            </a:r>
          </a:p>
          <a:p>
            <a:r>
              <a:rPr lang="en-US" dirty="0"/>
              <a:t>2. Here is the answer to question 2</a:t>
            </a:r>
          </a:p>
          <a:p>
            <a:r>
              <a:rPr lang="en-US" dirty="0"/>
              <a:t>3. Here is the answer to question 3</a:t>
            </a:r>
          </a:p>
          <a:p>
            <a:r>
              <a:rPr lang="en-US" dirty="0"/>
              <a:t>…..</a:t>
            </a:r>
          </a:p>
        </p:txBody>
      </p:sp>
    </p:spTree>
    <p:extLst>
      <p:ext uri="{BB962C8B-B14F-4D97-AF65-F5344CB8AC3E}">
        <p14:creationId xmlns:p14="http://schemas.microsoft.com/office/powerpoint/2010/main" val="4120742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Assignment 1 – Example key1.txt</a:t>
            </a:r>
          </a:p>
        </p:txBody>
      </p:sp>
      <p:sp>
        <p:nvSpPr>
          <p:cNvPr id="3" name="Content Placeholder 2"/>
          <p:cNvSpPr>
            <a:spLocks noGrp="1"/>
          </p:cNvSpPr>
          <p:nvPr>
            <p:ph idx="1"/>
          </p:nvPr>
        </p:nvSpPr>
        <p:spPr/>
        <p:txBody>
          <a:bodyPr/>
          <a:lstStyle/>
          <a:p>
            <a:pPr marL="0" indent="0">
              <a:buNone/>
            </a:pPr>
            <a:r>
              <a:rPr lang="en-US" dirty="0"/>
              <a:t>key1.txt is specifically for HOMEWORK section</a:t>
            </a:r>
          </a:p>
          <a:p>
            <a:pPr marL="514350" indent="-514350">
              <a:buAutoNum type="arabicPeriod"/>
            </a:pPr>
            <a:r>
              <a:rPr lang="en-US" dirty="0"/>
              <a:t>C-s H E L L O W O R L D</a:t>
            </a:r>
          </a:p>
          <a:p>
            <a:pPr marL="514350" indent="-514350">
              <a:buAutoNum type="arabicPeriod"/>
            </a:pPr>
            <a:r>
              <a:rPr lang="en-US" dirty="0"/>
              <a:t>C-s H T M L</a:t>
            </a:r>
          </a:p>
          <a:p>
            <a:pPr marL="514350" indent="-514350">
              <a:buAutoNum type="arabicPeriod"/>
            </a:pPr>
            <a:r>
              <a:rPr lang="en-US" dirty="0"/>
              <a:t>C-d</a:t>
            </a:r>
          </a:p>
          <a:p>
            <a:pPr marL="514350" indent="-514350">
              <a:buAutoNum type="arabicPeriod"/>
            </a:pPr>
            <a:r>
              <a:rPr lang="en-US" dirty="0"/>
              <a:t>C-n</a:t>
            </a:r>
          </a:p>
          <a:p>
            <a:pPr marL="514350" indent="-514350">
              <a:buAutoNum type="arabicPeriod"/>
            </a:pPr>
            <a:r>
              <a:rPr lang="en-US" dirty="0"/>
              <a:t>M-x </a:t>
            </a:r>
            <a:r>
              <a:rPr lang="en-US" dirty="0" err="1"/>
              <a:t>goto</a:t>
            </a:r>
            <a:r>
              <a:rPr lang="en-US" dirty="0"/>
              <a:t>-line Enter 1 2 3 Enter</a:t>
            </a:r>
          </a:p>
          <a:p>
            <a:pPr marL="0" indent="0">
              <a:buNone/>
            </a:pPr>
            <a:endParaRPr lang="en-US" dirty="0"/>
          </a:p>
          <a:p>
            <a:endParaRPr lang="en-US" dirty="0"/>
          </a:p>
        </p:txBody>
      </p:sp>
    </p:spTree>
    <p:extLst>
      <p:ext uri="{BB962C8B-B14F-4D97-AF65-F5344CB8AC3E}">
        <p14:creationId xmlns:p14="http://schemas.microsoft.com/office/powerpoint/2010/main" val="1646764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0EEF-70B2-3045-8074-984BDA77B382}"/>
              </a:ext>
            </a:extLst>
          </p:cNvPr>
          <p:cNvSpPr>
            <a:spLocks noGrp="1"/>
          </p:cNvSpPr>
          <p:nvPr>
            <p:ph type="title"/>
          </p:nvPr>
        </p:nvSpPr>
        <p:spPr/>
        <p:txBody>
          <a:bodyPr/>
          <a:lstStyle/>
          <a:p>
            <a:r>
              <a:rPr lang="en-US" dirty="0"/>
              <a:t>Follow up</a:t>
            </a:r>
          </a:p>
        </p:txBody>
      </p:sp>
      <p:sp>
        <p:nvSpPr>
          <p:cNvPr id="3" name="Content Placeholder 2">
            <a:extLst>
              <a:ext uri="{FF2B5EF4-FFF2-40B4-BE49-F238E27FC236}">
                <a16:creationId xmlns:a16="http://schemas.microsoft.com/office/drawing/2014/main" id="{6D76622A-A59A-874F-AAA8-9E23EAC8D2F1}"/>
              </a:ext>
            </a:extLst>
          </p:cNvPr>
          <p:cNvSpPr>
            <a:spLocks noGrp="1"/>
          </p:cNvSpPr>
          <p:nvPr>
            <p:ph idx="1"/>
          </p:nvPr>
        </p:nvSpPr>
        <p:spPr/>
        <p:txBody>
          <a:bodyPr/>
          <a:lstStyle/>
          <a:p>
            <a:r>
              <a:rPr lang="en-US" dirty="0"/>
              <a:t>Hard link </a:t>
            </a:r>
            <a:r>
              <a:rPr lang="en-US" dirty="0" err="1"/>
              <a:t>v.s</a:t>
            </a:r>
            <a:r>
              <a:rPr lang="en-US" dirty="0"/>
              <a:t>. Soft/Symbolic link</a:t>
            </a:r>
          </a:p>
          <a:p>
            <a:r>
              <a:rPr lang="en-US" dirty="0"/>
              <a:t>Process and file</a:t>
            </a:r>
          </a:p>
          <a:p>
            <a:r>
              <a:rPr lang="en-US" dirty="0" err="1"/>
              <a:t>chmod</a:t>
            </a:r>
            <a:r>
              <a:rPr lang="en-US" dirty="0"/>
              <a:t> command to manage the access to your files</a:t>
            </a:r>
          </a:p>
          <a:p>
            <a:r>
              <a:rPr lang="en-US" dirty="0"/>
              <a:t>man command to read manual page of your command</a:t>
            </a:r>
          </a:p>
          <a:p>
            <a:endParaRPr lang="en-US" dirty="0"/>
          </a:p>
          <a:p>
            <a:r>
              <a:rPr lang="en-US" dirty="0"/>
              <a:t>How to manage the user/group in your Linux OS?</a:t>
            </a:r>
          </a:p>
          <a:p>
            <a:r>
              <a:rPr lang="en-US" dirty="0"/>
              <a:t>How to manage processes in your Linux OS?</a:t>
            </a:r>
          </a:p>
          <a:p>
            <a:r>
              <a:rPr lang="en-US" dirty="0"/>
              <a:t>How to read manual page?</a:t>
            </a:r>
          </a:p>
          <a:p>
            <a:endParaRPr lang="en-US" dirty="0"/>
          </a:p>
        </p:txBody>
      </p:sp>
    </p:spTree>
    <p:extLst>
      <p:ext uri="{BB962C8B-B14F-4D97-AF65-F5344CB8AC3E}">
        <p14:creationId xmlns:p14="http://schemas.microsoft.com/office/powerpoint/2010/main" val="209373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01CF4-9EC1-1D45-BAC1-B88CAC005772}"/>
              </a:ext>
            </a:extLst>
          </p:cNvPr>
          <p:cNvSpPr>
            <a:spLocks noGrp="1"/>
          </p:cNvSpPr>
          <p:nvPr>
            <p:ph type="title"/>
          </p:nvPr>
        </p:nvSpPr>
        <p:spPr/>
        <p:txBody>
          <a:bodyPr/>
          <a:lstStyle/>
          <a:p>
            <a:r>
              <a:rPr lang="en-US" dirty="0"/>
              <a:t>User/Group Management in Linux OS</a:t>
            </a:r>
          </a:p>
        </p:txBody>
      </p:sp>
      <p:sp>
        <p:nvSpPr>
          <p:cNvPr id="3" name="Content Placeholder 2">
            <a:extLst>
              <a:ext uri="{FF2B5EF4-FFF2-40B4-BE49-F238E27FC236}">
                <a16:creationId xmlns:a16="http://schemas.microsoft.com/office/drawing/2014/main" id="{B31138C3-92BB-2E44-987F-BDAE0A6BCC33}"/>
              </a:ext>
            </a:extLst>
          </p:cNvPr>
          <p:cNvSpPr>
            <a:spLocks noGrp="1"/>
          </p:cNvSpPr>
          <p:nvPr>
            <p:ph idx="1"/>
          </p:nvPr>
        </p:nvSpPr>
        <p:spPr/>
        <p:txBody>
          <a:bodyPr/>
          <a:lstStyle/>
          <a:p>
            <a:r>
              <a:rPr lang="en-US" dirty="0"/>
              <a:t>Manage users</a:t>
            </a:r>
          </a:p>
          <a:p>
            <a:pPr lvl="1"/>
            <a:r>
              <a:rPr lang="en-US" dirty="0"/>
              <a:t>Adding a user: </a:t>
            </a:r>
            <a:r>
              <a:rPr lang="en-US" dirty="0" err="1"/>
              <a:t>adduser</a:t>
            </a:r>
            <a:r>
              <a:rPr lang="en-US" dirty="0"/>
              <a:t> [</a:t>
            </a:r>
            <a:r>
              <a:rPr lang="en-US" dirty="0" err="1"/>
              <a:t>new_account</a:t>
            </a:r>
            <a:r>
              <a:rPr lang="en-US" dirty="0"/>
              <a:t>] or </a:t>
            </a:r>
            <a:r>
              <a:rPr lang="en-US" dirty="0" err="1"/>
              <a:t>useradd</a:t>
            </a:r>
            <a:r>
              <a:rPr lang="en-US" dirty="0"/>
              <a:t> [</a:t>
            </a:r>
            <a:r>
              <a:rPr lang="en-US" dirty="0" err="1"/>
              <a:t>new_account</a:t>
            </a:r>
            <a:r>
              <a:rPr lang="en-US" dirty="0"/>
              <a:t>]</a:t>
            </a:r>
          </a:p>
          <a:p>
            <a:pPr lvl="1"/>
            <a:r>
              <a:rPr lang="en-US" dirty="0"/>
              <a:t>Editing user attributes: </a:t>
            </a:r>
            <a:r>
              <a:rPr lang="en-US" dirty="0" err="1"/>
              <a:t>usermod</a:t>
            </a:r>
            <a:endParaRPr lang="en-US" dirty="0"/>
          </a:p>
          <a:p>
            <a:pPr lvl="1"/>
            <a:r>
              <a:rPr lang="en-US" dirty="0"/>
              <a:t>Remove a user: </a:t>
            </a:r>
            <a:r>
              <a:rPr lang="en-US" dirty="0" err="1"/>
              <a:t>userdel</a:t>
            </a:r>
            <a:r>
              <a:rPr lang="en-US" dirty="0"/>
              <a:t> –remove [user]</a:t>
            </a:r>
          </a:p>
          <a:p>
            <a:r>
              <a:rPr lang="en-US" dirty="0"/>
              <a:t>Manage groups</a:t>
            </a:r>
          </a:p>
          <a:p>
            <a:pPr lvl="1"/>
            <a:r>
              <a:rPr lang="en-US" dirty="0"/>
              <a:t>Adding a group: </a:t>
            </a:r>
            <a:r>
              <a:rPr lang="en-US" dirty="0" err="1"/>
              <a:t>groupadd</a:t>
            </a:r>
            <a:endParaRPr lang="en-US" dirty="0"/>
          </a:p>
          <a:p>
            <a:pPr lvl="1"/>
            <a:r>
              <a:rPr lang="en-US" dirty="0"/>
              <a:t>Adding a user to a group: </a:t>
            </a:r>
            <a:r>
              <a:rPr lang="en-US" dirty="0" err="1"/>
              <a:t>usermod</a:t>
            </a:r>
            <a:endParaRPr lang="en-US" dirty="0"/>
          </a:p>
          <a:p>
            <a:pPr lvl="1"/>
            <a:r>
              <a:rPr lang="en-US" dirty="0"/>
              <a:t>Remove a group: </a:t>
            </a:r>
            <a:r>
              <a:rPr lang="en-US" dirty="0" err="1"/>
              <a:t>groupdel</a:t>
            </a:r>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0DDD552F-17AE-F045-A905-CB3F55F06A17}"/>
              </a:ext>
            </a:extLst>
          </p:cNvPr>
          <p:cNvPicPr>
            <a:picLocks noChangeAspect="1"/>
          </p:cNvPicPr>
          <p:nvPr/>
        </p:nvPicPr>
        <p:blipFill>
          <a:blip r:embed="rId3"/>
          <a:stretch>
            <a:fillRect/>
          </a:stretch>
        </p:blipFill>
        <p:spPr>
          <a:xfrm>
            <a:off x="6774448" y="2948532"/>
            <a:ext cx="4851400" cy="3683000"/>
          </a:xfrm>
          <a:prstGeom prst="rect">
            <a:avLst/>
          </a:prstGeom>
        </p:spPr>
      </p:pic>
    </p:spTree>
    <p:extLst>
      <p:ext uri="{BB962C8B-B14F-4D97-AF65-F5344CB8AC3E}">
        <p14:creationId xmlns:p14="http://schemas.microsoft.com/office/powerpoint/2010/main" val="385674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 </a:t>
            </a:r>
            <a:r>
              <a:rPr lang="en-US" b="1" dirty="0"/>
              <a:t>man</a:t>
            </a:r>
            <a:r>
              <a:rPr lang="en-US" dirty="0"/>
              <a:t> page sections</a:t>
            </a:r>
          </a:p>
        </p:txBody>
      </p:sp>
      <p:sp>
        <p:nvSpPr>
          <p:cNvPr id="3" name="Content Placeholder 2"/>
          <p:cNvSpPr>
            <a:spLocks noGrp="1"/>
          </p:cNvSpPr>
          <p:nvPr>
            <p:ph idx="1"/>
          </p:nvPr>
        </p:nvSpPr>
        <p:spPr>
          <a:xfrm>
            <a:off x="838200" y="1825624"/>
            <a:ext cx="10515600" cy="4809091"/>
          </a:xfrm>
        </p:spPr>
        <p:txBody>
          <a:bodyPr>
            <a:normAutofit fontScale="70000" lnSpcReduction="20000"/>
          </a:bodyPr>
          <a:lstStyle/>
          <a:p>
            <a:r>
              <a:rPr lang="en-US" sz="4500" dirty="0">
                <a:latin typeface="Calibri" panose="020F0502020204030204" pitchFamily="34" charset="0"/>
                <a:cs typeface="Calibri" panose="020F0502020204030204" pitchFamily="34" charset="0"/>
              </a:rPr>
              <a:t>First Line: command (number)</a:t>
            </a:r>
          </a:p>
          <a:p>
            <a:pPr lvl="1"/>
            <a:r>
              <a:rPr lang="en-US" sz="3800" dirty="0">
                <a:latin typeface="Calibri" panose="020F0502020204030204" pitchFamily="34" charset="0"/>
                <a:cs typeface="Calibri" panose="020F0502020204030204" pitchFamily="34" charset="0"/>
              </a:rPr>
              <a:t>Shows what section of the man page you are viewing</a:t>
            </a:r>
            <a:br>
              <a:rPr lang="en-US" sz="4700" dirty="0">
                <a:latin typeface="Calibri" panose="020F0502020204030204" pitchFamily="34" charset="0"/>
                <a:cs typeface="Calibri" panose="020F0502020204030204" pitchFamily="34" charset="0"/>
              </a:rPr>
            </a:br>
            <a:endParaRPr lang="en-US" sz="4700" dirty="0">
              <a:latin typeface="Calibri" panose="020F0502020204030204" pitchFamily="34" charset="0"/>
              <a:cs typeface="Calibri" panose="020F0502020204030204" pitchFamily="34" charset="0"/>
            </a:endParaRPr>
          </a:p>
          <a:p>
            <a:r>
              <a:rPr lang="en-US" sz="4000" dirty="0">
                <a:latin typeface="Calibri" panose="020F0502020204030204" pitchFamily="34" charset="0"/>
                <a:cs typeface="Calibri" panose="020F0502020204030204" pitchFamily="34" charset="0"/>
              </a:rPr>
              <a:t>Man page sections are: (man man)</a:t>
            </a:r>
          </a:p>
          <a:p>
            <a:pPr marL="0" indent="0">
              <a:buNone/>
            </a:pPr>
            <a:r>
              <a:rPr lang="en-US" dirty="0"/>
              <a:t>       1   Executable programs or shell commands</a:t>
            </a:r>
          </a:p>
          <a:p>
            <a:pPr marL="0" indent="0">
              <a:buNone/>
            </a:pPr>
            <a:r>
              <a:rPr lang="en-US" dirty="0"/>
              <a:t>       2   System calls (functions provided by the kernel)</a:t>
            </a:r>
          </a:p>
          <a:p>
            <a:pPr marL="0" indent="0">
              <a:buNone/>
            </a:pPr>
            <a:r>
              <a:rPr lang="en-US" dirty="0"/>
              <a:t>       3   Library calls (functions within program libraries)</a:t>
            </a:r>
          </a:p>
          <a:p>
            <a:pPr marL="0" indent="0">
              <a:buNone/>
            </a:pPr>
            <a:r>
              <a:rPr lang="en-US" dirty="0"/>
              <a:t>       4   Special files (usually found in /dev)</a:t>
            </a:r>
          </a:p>
          <a:p>
            <a:pPr marL="0" indent="0">
              <a:buNone/>
            </a:pPr>
            <a:r>
              <a:rPr lang="en-US" dirty="0"/>
              <a:t>       5   File formats and conventions </a:t>
            </a:r>
            <a:r>
              <a:rPr lang="en-US" dirty="0" err="1"/>
              <a:t>eg</a:t>
            </a:r>
            <a:r>
              <a:rPr lang="en-US" dirty="0"/>
              <a:t> /</a:t>
            </a:r>
            <a:r>
              <a:rPr lang="en-US" dirty="0" err="1"/>
              <a:t>etc</a:t>
            </a:r>
            <a:r>
              <a:rPr lang="en-US" dirty="0"/>
              <a:t>/</a:t>
            </a:r>
            <a:r>
              <a:rPr lang="en-US" dirty="0" err="1"/>
              <a:t>passwd</a:t>
            </a:r>
            <a:endParaRPr lang="en-US" dirty="0"/>
          </a:p>
          <a:p>
            <a:pPr marL="0" indent="0">
              <a:buNone/>
            </a:pPr>
            <a:r>
              <a:rPr lang="en-US" dirty="0"/>
              <a:t>       6   Games</a:t>
            </a:r>
          </a:p>
          <a:p>
            <a:pPr marL="0" indent="0">
              <a:buNone/>
            </a:pPr>
            <a:r>
              <a:rPr lang="en-US" dirty="0"/>
              <a:t>       7   Miscellaneous (including macro packages and conventions), e.g. man(7), </a:t>
            </a:r>
            <a:r>
              <a:rPr lang="en-US" dirty="0" err="1"/>
              <a:t>groff</a:t>
            </a:r>
            <a:r>
              <a:rPr lang="en-US" dirty="0"/>
              <a:t>(7)</a:t>
            </a:r>
          </a:p>
          <a:p>
            <a:pPr marL="0" indent="0">
              <a:buNone/>
            </a:pPr>
            <a:r>
              <a:rPr lang="en-US" dirty="0"/>
              <a:t>       8   System administration commands (usually only for root)</a:t>
            </a:r>
          </a:p>
          <a:p>
            <a:pPr marL="0" indent="0">
              <a:buNone/>
            </a:pPr>
            <a:r>
              <a:rPr lang="en-US" dirty="0"/>
              <a:t>       9   Kernel routines [Non standard]</a:t>
            </a:r>
          </a:p>
        </p:txBody>
      </p:sp>
    </p:spTree>
    <p:extLst>
      <p:ext uri="{BB962C8B-B14F-4D97-AF65-F5344CB8AC3E}">
        <p14:creationId xmlns:p14="http://schemas.microsoft.com/office/powerpoint/2010/main" val="3178201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t>
            </a:r>
            <a:r>
              <a:rPr lang="en-US" b="1" dirty="0"/>
              <a:t>man</a:t>
            </a:r>
            <a:r>
              <a:rPr lang="en-US" dirty="0"/>
              <a:t> Pages: Standard Headings</a:t>
            </a:r>
          </a:p>
        </p:txBody>
      </p:sp>
      <p:sp>
        <p:nvSpPr>
          <p:cNvPr id="3" name="Content Placeholder 2"/>
          <p:cNvSpPr>
            <a:spLocks noGrp="1"/>
          </p:cNvSpPr>
          <p:nvPr>
            <p:ph idx="1"/>
          </p:nvPr>
        </p:nvSpPr>
        <p:spPr/>
        <p:txBody>
          <a:bodyPr>
            <a:normAutofit/>
          </a:bodyPr>
          <a:lstStyle/>
          <a:p>
            <a:r>
              <a:rPr lang="en-US" b="1" dirty="0"/>
              <a:t>Name</a:t>
            </a:r>
            <a:r>
              <a:rPr lang="en-US" dirty="0"/>
              <a:t>: name of the command followed by a short description of what the command does</a:t>
            </a:r>
          </a:p>
          <a:p>
            <a:pPr lvl="1"/>
            <a:r>
              <a:rPr lang="en-US" dirty="0"/>
              <a:t>usually one sentence or less </a:t>
            </a:r>
          </a:p>
          <a:p>
            <a:r>
              <a:rPr lang="en-US" b="1" dirty="0"/>
              <a:t>Synopsis</a:t>
            </a:r>
            <a:r>
              <a:rPr lang="en-US" dirty="0"/>
              <a:t>: describes how the command is supposed to be used. Example: </a:t>
            </a:r>
            <a:r>
              <a:rPr lang="en-US" dirty="0" err="1"/>
              <a:t>ls</a:t>
            </a:r>
            <a:r>
              <a:rPr lang="en-US" dirty="0"/>
              <a:t> [Option]…[File]…</a:t>
            </a:r>
          </a:p>
          <a:p>
            <a:r>
              <a:rPr lang="en-US" b="1" dirty="0"/>
              <a:t>Description</a:t>
            </a:r>
            <a:r>
              <a:rPr lang="en-US" dirty="0"/>
              <a:t>: gives a more detailed definition of the command and provides the OPTIONs available for the command.</a:t>
            </a:r>
          </a:p>
        </p:txBody>
      </p:sp>
    </p:spTree>
    <p:extLst>
      <p:ext uri="{BB962C8B-B14F-4D97-AF65-F5344CB8AC3E}">
        <p14:creationId xmlns:p14="http://schemas.microsoft.com/office/powerpoint/2010/main" val="105836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4443"/>
            <a:ext cx="10515600" cy="1325563"/>
          </a:xfrm>
        </p:spPr>
        <p:txBody>
          <a:bodyPr/>
          <a:lstStyle/>
          <a:p>
            <a:r>
              <a:rPr lang="en-US" dirty="0"/>
              <a:t>Reading </a:t>
            </a:r>
            <a:r>
              <a:rPr lang="en-US" b="1" dirty="0"/>
              <a:t>man</a:t>
            </a:r>
            <a:r>
              <a:rPr lang="en-US" dirty="0"/>
              <a:t> Pages:</a:t>
            </a:r>
            <a:r>
              <a:rPr lang="zh-CN" altLang="en-US" dirty="0"/>
              <a:t> </a:t>
            </a:r>
            <a:r>
              <a:rPr lang="en-US" dirty="0"/>
              <a:t>Other Common Headings</a:t>
            </a:r>
          </a:p>
        </p:txBody>
      </p:sp>
      <p:sp>
        <p:nvSpPr>
          <p:cNvPr id="3" name="Content Placeholder 2"/>
          <p:cNvSpPr>
            <a:spLocks noGrp="1"/>
          </p:cNvSpPr>
          <p:nvPr>
            <p:ph idx="1"/>
          </p:nvPr>
        </p:nvSpPr>
        <p:spPr>
          <a:xfrm>
            <a:off x="319367" y="1636900"/>
            <a:ext cx="11553265" cy="5032375"/>
          </a:xfrm>
        </p:spPr>
        <p:txBody>
          <a:bodyPr>
            <a:noAutofit/>
          </a:bodyPr>
          <a:lstStyle/>
          <a:p>
            <a:r>
              <a:rPr lang="en-US" b="1" dirty="0"/>
              <a:t>AUTHORS</a:t>
            </a:r>
            <a:r>
              <a:rPr lang="en-US" dirty="0"/>
              <a:t>: the people who created or assisted in the creation of the command.</a:t>
            </a:r>
          </a:p>
          <a:p>
            <a:r>
              <a:rPr lang="en-US" b="1" dirty="0"/>
              <a:t>BUGS</a:t>
            </a:r>
            <a:r>
              <a:rPr lang="en-US" dirty="0"/>
              <a:t>: lists any known defects or shortcoming of the programs.</a:t>
            </a:r>
          </a:p>
          <a:p>
            <a:r>
              <a:rPr lang="en-US" b="1" dirty="0"/>
              <a:t>EXAMPLES</a:t>
            </a:r>
            <a:r>
              <a:rPr lang="en-US" dirty="0"/>
              <a:t> or </a:t>
            </a:r>
            <a:r>
              <a:rPr lang="en-US" b="1" dirty="0"/>
              <a:t>NOTES</a:t>
            </a:r>
            <a:r>
              <a:rPr lang="en-US" dirty="0"/>
              <a:t>: An illustration of how to use the command including general notes.</a:t>
            </a:r>
          </a:p>
          <a:p>
            <a:r>
              <a:rPr lang="en-US" b="1" dirty="0"/>
              <a:t>REPORTING BUGS</a:t>
            </a:r>
            <a:r>
              <a:rPr lang="en-US" dirty="0"/>
              <a:t>: where you should report problems you’re having with the command.</a:t>
            </a:r>
          </a:p>
          <a:p>
            <a:r>
              <a:rPr lang="en-US" b="1" dirty="0"/>
              <a:t>COPYRIGHT</a:t>
            </a:r>
            <a:r>
              <a:rPr lang="en-US" dirty="0"/>
              <a:t>: The person or organization that holds the copyright to this information; usually a disclaimer that this is free software.</a:t>
            </a:r>
          </a:p>
          <a:p>
            <a:r>
              <a:rPr lang="en-US" b="1" dirty="0"/>
              <a:t>SEE ALSO</a:t>
            </a:r>
            <a:r>
              <a:rPr lang="en-US" dirty="0"/>
              <a:t>: Other commands that are related to this command. This section also frequently mentions any other documentation related to this command.</a:t>
            </a:r>
          </a:p>
        </p:txBody>
      </p:sp>
    </p:spTree>
    <p:extLst>
      <p:ext uri="{BB962C8B-B14F-4D97-AF65-F5344CB8AC3E}">
        <p14:creationId xmlns:p14="http://schemas.microsoft.com/office/powerpoint/2010/main" val="290771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Around in man Page</a:t>
            </a:r>
          </a:p>
        </p:txBody>
      </p:sp>
      <p:sp>
        <p:nvSpPr>
          <p:cNvPr id="3" name="Content Placeholder 2"/>
          <p:cNvSpPr>
            <a:spLocks noGrp="1"/>
          </p:cNvSpPr>
          <p:nvPr>
            <p:ph idx="1"/>
          </p:nvPr>
        </p:nvSpPr>
        <p:spPr>
          <a:xfrm>
            <a:off x="838200" y="1691155"/>
            <a:ext cx="10515600" cy="4351338"/>
          </a:xfrm>
        </p:spPr>
        <p:txBody>
          <a:bodyPr/>
          <a:lstStyle/>
          <a:p>
            <a:r>
              <a:rPr lang="en-US" dirty="0"/>
              <a:t>Use the following keys and commands to move around in the manual page:</a:t>
            </a: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7388" y="2350875"/>
            <a:ext cx="9166412" cy="4130607"/>
          </a:xfrm>
          <a:prstGeom prst="rect">
            <a:avLst/>
          </a:prstGeom>
        </p:spPr>
      </p:pic>
    </p:spTree>
    <p:extLst>
      <p:ext uri="{BB962C8B-B14F-4D97-AF65-F5344CB8AC3E}">
        <p14:creationId xmlns:p14="http://schemas.microsoft.com/office/powerpoint/2010/main" val="2735766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Permissions in </a:t>
            </a:r>
            <a:r>
              <a:rPr lang="en-US" b="1" dirty="0" err="1"/>
              <a:t>chmod</a:t>
            </a:r>
            <a:r>
              <a:rPr lang="en-US" dirty="0"/>
              <a:t> command</a:t>
            </a:r>
          </a:p>
        </p:txBody>
      </p:sp>
      <p:sp>
        <p:nvSpPr>
          <p:cNvPr id="3" name="Content Placeholder 2"/>
          <p:cNvSpPr>
            <a:spLocks noGrp="1"/>
          </p:cNvSpPr>
          <p:nvPr>
            <p:ph idx="1"/>
          </p:nvPr>
        </p:nvSpPr>
        <p:spPr/>
        <p:txBody>
          <a:bodyPr>
            <a:normAutofit/>
          </a:bodyPr>
          <a:lstStyle/>
          <a:p>
            <a:r>
              <a:rPr lang="en-US" dirty="0"/>
              <a:t>sticky bit (</a:t>
            </a:r>
            <a:r>
              <a:rPr lang="en-US" dirty="0" err="1"/>
              <a:t>o+t</a:t>
            </a:r>
            <a:r>
              <a:rPr lang="en-US" dirty="0"/>
              <a:t>)</a:t>
            </a:r>
          </a:p>
          <a:p>
            <a:pPr lvl="1"/>
            <a:r>
              <a:rPr lang="en-US" dirty="0"/>
              <a:t>On shared directories, it locks files within the directory from being modified/deleted by users other than the file creator, owner of the directory, or root, even if others have write permissions</a:t>
            </a:r>
          </a:p>
          <a:p>
            <a:r>
              <a:rPr lang="en-US" dirty="0" err="1"/>
              <a:t>setuid</a:t>
            </a:r>
            <a:r>
              <a:rPr lang="en-US" dirty="0"/>
              <a:t>, </a:t>
            </a:r>
            <a:r>
              <a:rPr lang="en-US" dirty="0" err="1"/>
              <a:t>setgid</a:t>
            </a:r>
            <a:r>
              <a:rPr lang="en-US" dirty="0"/>
              <a:t> (</a:t>
            </a:r>
            <a:r>
              <a:rPr lang="en-US" dirty="0" err="1"/>
              <a:t>u+s</a:t>
            </a:r>
            <a:r>
              <a:rPr lang="en-US" dirty="0"/>
              <a:t>, </a:t>
            </a:r>
            <a:r>
              <a:rPr lang="en-US" dirty="0" err="1"/>
              <a:t>g+s</a:t>
            </a:r>
            <a:r>
              <a:rPr lang="en-US" dirty="0"/>
              <a:t>)</a:t>
            </a:r>
          </a:p>
          <a:p>
            <a:pPr lvl="1"/>
            <a:r>
              <a:rPr lang="en-US" dirty="0"/>
              <a:t>“set user ID upon execution”</a:t>
            </a:r>
          </a:p>
          <a:p>
            <a:pPr lvl="1"/>
            <a:r>
              <a:rPr lang="en-US" dirty="0"/>
              <a:t>Run an executable with the permissions of the executable’s owner or group</a:t>
            </a:r>
          </a:p>
          <a:p>
            <a:pPr marL="457200" lvl="1" indent="0">
              <a:buNone/>
            </a:pPr>
            <a:endParaRPr lang="en-US" dirty="0"/>
          </a:p>
        </p:txBody>
      </p:sp>
    </p:spTree>
    <p:extLst>
      <p:ext uri="{BB962C8B-B14F-4D97-AF65-F5344CB8AC3E}">
        <p14:creationId xmlns:p14="http://schemas.microsoft.com/office/powerpoint/2010/main" val="4229040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TotalTime>
  <Words>1165</Words>
  <Application>Microsoft Macintosh PowerPoint</Application>
  <PresentationFormat>Widescreen</PresentationFormat>
  <Paragraphs>192</Paragraphs>
  <Slides>24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等线</vt:lpstr>
      <vt:lpstr>等线 Light</vt:lpstr>
      <vt:lpstr>Arial</vt:lpstr>
      <vt:lpstr>Calibri</vt:lpstr>
      <vt:lpstr>Calibri Light</vt:lpstr>
      <vt:lpstr>Office Theme</vt:lpstr>
      <vt:lpstr>Software Construction Laboratory CS35L – Lab 1</vt:lpstr>
      <vt:lpstr>Session 1-2</vt:lpstr>
      <vt:lpstr>Follow up</vt:lpstr>
      <vt:lpstr>User/Group Management in Linux OS</vt:lpstr>
      <vt:lpstr>Learn man page sections</vt:lpstr>
      <vt:lpstr>Reading man Pages: Standard Headings</vt:lpstr>
      <vt:lpstr>Reading man Pages: Other Common Headings</vt:lpstr>
      <vt:lpstr>Moving Around in man Page</vt:lpstr>
      <vt:lpstr>Special Permissions in chmod command</vt:lpstr>
      <vt:lpstr>Process Management with ps and kill</vt:lpstr>
      <vt:lpstr>About Daemon</vt:lpstr>
      <vt:lpstr>diff command</vt:lpstr>
      <vt:lpstr>wget command</vt:lpstr>
      <vt:lpstr>Try Emacs</vt:lpstr>
      <vt:lpstr>Best way to learn Emacs</vt:lpstr>
      <vt:lpstr>Getting Started</vt:lpstr>
      <vt:lpstr>Basic Editing</vt:lpstr>
      <vt:lpstr>Directory edit (dired) (C-x d)</vt:lpstr>
      <vt:lpstr>Other Emacs Tricks…</vt:lpstr>
      <vt:lpstr>Column Number Check </vt:lpstr>
      <vt:lpstr>80-Column Restriction in emacs</vt:lpstr>
      <vt:lpstr>Assignment 1</vt:lpstr>
      <vt:lpstr>Assignment 1 – Example ans1.txt</vt:lpstr>
      <vt:lpstr>Assignment 1 – Example key1.txt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Construction Laboratory CS35L – F18</dc:title>
  <dc:creator>Zhiyi Zhang</dc:creator>
  <cp:lastModifiedBy>Zhiyi Zhang</cp:lastModifiedBy>
  <cp:revision>74</cp:revision>
  <dcterms:created xsi:type="dcterms:W3CDTF">2018-10-02T20:19:11Z</dcterms:created>
  <dcterms:modified xsi:type="dcterms:W3CDTF">2018-10-03T20:20:54Z</dcterms:modified>
</cp:coreProperties>
</file>