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y="6858000" cx="9144000"/>
  <p:notesSz cx="6858000" cy="9144000"/>
  <p:embeddedFontLst>
    <p:embeddedFont>
      <p:font typeface="Arimo"/>
      <p:regular r:id="rId92"/>
      <p:bold r:id="rId93"/>
      <p:italic r:id="rId94"/>
      <p:boldItalic r:id="rId9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F1B30E9-FEF4-4F88-ADF0-6D25DECAD0EE}">
  <a:tblStyle styleId="{AF1B30E9-FEF4-4F88-ADF0-6D25DECAD0E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95" Type="http://schemas.openxmlformats.org/officeDocument/2006/relationships/font" Target="fonts/Arimo-boldItalic.fntdata"/><Relationship Id="rId50" Type="http://schemas.openxmlformats.org/officeDocument/2006/relationships/slide" Target="slides/slide45.xml"/><Relationship Id="rId94" Type="http://schemas.openxmlformats.org/officeDocument/2006/relationships/font" Target="fonts/Arimo-italic.fnt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font" Target="fonts/Arimo-bold.fntdata"/><Relationship Id="rId92" Type="http://schemas.openxmlformats.org/officeDocument/2006/relationships/font" Target="fonts/Arimo-regular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141413" y="695325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5:notes"/>
          <p:cNvSpPr txBox="1"/>
          <p:nvPr/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41413" y="695325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1413" y="695325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8:notes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9:notes"/>
          <p:cNvSpPr txBox="1"/>
          <p:nvPr/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9:notes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0:notes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3:notes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:notes"/>
          <p:cNvSpPr txBox="1"/>
          <p:nvPr>
            <p:ph idx="1" type="body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4:notes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4:notes"/>
          <p:cNvSpPr txBox="1"/>
          <p:nvPr>
            <p:ph idx="1" type="body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5:notes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5:notes"/>
          <p:cNvSpPr txBox="1"/>
          <p:nvPr>
            <p:ph idx="1" type="body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6:notes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6:notes"/>
          <p:cNvSpPr txBox="1"/>
          <p:nvPr>
            <p:ph idx="1" type="body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7:notes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7:notes"/>
          <p:cNvSpPr txBox="1"/>
          <p:nvPr>
            <p:ph idx="1" type="body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/>
          <p:nvPr>
            <p:ph idx="2" type="sldImg"/>
          </p:nvPr>
        </p:nvSpPr>
        <p:spPr>
          <a:xfrm>
            <a:off x="1141413" y="695325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04bb6c35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3504bb6c35_0_1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04bb6c35_0_1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3504bb6c35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3504bb6c35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04bb6c35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3504bb6c35_0_1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04bb6c35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3504bb6c35_0_1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04bb6c35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3504bb6c35_0_1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04bb6c35_0_1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3504bb6c35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3504bb6c35_0_1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504bb6c35_0_1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3504bb6c35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g3504bb6c35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04bb6c35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3504bb6c35_0_1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04bb6c35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3504bb6c35_0_1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04bb6c35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3504bb6c35_0_1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7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8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8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9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9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48a86d992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48a86d9926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48a86d992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48a86d9926_0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48a86d9926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g48a86d9926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48a86d9926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48a86d9926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48a86d9926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48a86d9926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48a86d9926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48a86d9926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48a86d9926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48a86d9926_0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48a86d9926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48a86d9926_0_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48a86d9926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g48a86d9926_0_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04bb6c35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g3504bb6c35_0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504bb6c35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g3504bb6c35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504bb6c35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3504bb6c35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3504bb6c35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g3504bb6c35_0_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04bb6c35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g3504bb6c35_0_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504bb6c35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g3504bb6c35_0_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504bb6c35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g3504bb6c35_0_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3504bb6c35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g3504bb6c35_0_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0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1" name="Google Shape;781;p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10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298825" y="220663"/>
            <a:ext cx="5580063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298825" y="220663"/>
            <a:ext cx="5580063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8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1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2/3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/>
        </p:nvSpPr>
        <p:spPr>
          <a:xfrm>
            <a:off x="303225" y="285750"/>
            <a:ext cx="85740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4000"/>
              <a:buFont typeface="Times New Roman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Locale  </a:t>
            </a:r>
            <a:endParaRPr b="1"/>
          </a:p>
        </p:txBody>
      </p:sp>
      <p:sp>
        <p:nvSpPr>
          <p:cNvPr id="201" name="Google Shape;201;p25"/>
          <p:cNvSpPr txBox="1"/>
          <p:nvPr/>
        </p:nvSpPr>
        <p:spPr>
          <a:xfrm>
            <a:off x="498075" y="1400175"/>
            <a:ext cx="8096700" cy="60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locale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4163" lvl="1" marL="741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parameters that define a user’s cultural preferences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Country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area-specific things</a:t>
            </a:r>
            <a:endParaRPr/>
          </a:p>
          <a:p>
            <a:pPr indent="-284163" lvl="1" marL="741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∙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else does the locale affect?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locale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prints information about the current	locale environment to standard output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/>
        </p:nvSpPr>
        <p:spPr>
          <a:xfrm>
            <a:off x="381000" y="525463"/>
            <a:ext cx="84978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4000"/>
              <a:buFont typeface="Times New Roman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Locale Settings Can Affect Program Behavior!!</a:t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533400" y="2057400"/>
            <a:ext cx="8077200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sort order for the </a:t>
            </a: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command depends: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1198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LC_COLLATE=‘C’: sorting is in ASCII order</a:t>
            </a:r>
            <a:endParaRPr/>
          </a:p>
          <a:p>
            <a:pPr indent="-457200" lvl="1" marL="1198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LC_COLLATE=‘en_US’: sorting is case insensitive except when the two strings are otherwise equal and one has an uppercase letter earlier than the other.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locales have other sort orders!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/>
        </p:nvSpPr>
        <p:spPr>
          <a:xfrm>
            <a:off x="228600" y="220663"/>
            <a:ext cx="8650288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4000"/>
              <a:buFont typeface="Times New Roman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Environment Variables</a:t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685800" y="1295400"/>
            <a:ext cx="8077200" cy="551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that can be accessed from any child process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do we have these at all? What functions do they serve?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ones: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path to user’s home directory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list of directories to search in for command to execute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value: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export VARIABLE=…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3886200"/>
            <a:ext cx="4368800" cy="270668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Streams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program has these 3 streams to interact with the world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stdin (0): contains data going into a program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stdout (1): where a program writes its output 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stderr (2): where a program writes its error msgs</a:t>
            </a:r>
            <a:endParaRPr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4000"/>
              <a:buFont typeface="Times New Roman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Redirection and Pipelines</a:t>
            </a:r>
            <a:endParaRPr/>
          </a:p>
        </p:txBody>
      </p:sp>
      <p:sp>
        <p:nvSpPr>
          <p:cNvPr id="233" name="Google Shape;233;p29"/>
          <p:cNvSpPr txBox="1"/>
          <p:nvPr/>
        </p:nvSpPr>
        <p:spPr>
          <a:xfrm>
            <a:off x="457200" y="1447800"/>
            <a:ext cx="8229600" cy="504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23850" lvl="0" marL="4286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●"/>
            </a:pPr>
            <a:r>
              <a:rPr i="1" lang="en-US" sz="2400">
                <a:solidFill>
                  <a:srgbClr val="FF0000"/>
                </a:solidFill>
              </a:rPr>
              <a:t>program</a:t>
            </a:r>
            <a:r>
              <a:rPr lang="en-US" sz="2400">
                <a:solidFill>
                  <a:srgbClr val="FF0000"/>
                </a:solidFill>
              </a:rPr>
              <a:t> &lt; </a:t>
            </a:r>
            <a:r>
              <a:rPr i="1" lang="en-US" sz="2400">
                <a:solidFill>
                  <a:srgbClr val="FF0000"/>
                </a:solidFill>
              </a:rPr>
              <a:t>file</a:t>
            </a:r>
            <a:r>
              <a:rPr lang="en-US" sz="2400">
                <a:solidFill>
                  <a:srgbClr val="000000"/>
                </a:solidFill>
              </a:rPr>
              <a:t> redirects </a:t>
            </a:r>
            <a:r>
              <a:rPr i="1" lang="en-US" sz="2400">
                <a:solidFill>
                  <a:srgbClr val="000000"/>
                </a:solidFill>
              </a:rPr>
              <a:t>file to </a:t>
            </a:r>
            <a:r>
              <a:rPr i="1" lang="en-US" sz="2400"/>
              <a:t>program's</a:t>
            </a:r>
            <a:r>
              <a:rPr i="1" lang="en-US" sz="2400">
                <a:solidFill>
                  <a:srgbClr val="000000"/>
                </a:solidFill>
              </a:rPr>
              <a:t> stdin</a:t>
            </a:r>
            <a:r>
              <a:rPr lang="en-US" sz="2400">
                <a:solidFill>
                  <a:srgbClr val="000000"/>
                </a:solidFill>
              </a:rPr>
              <a:t>:</a:t>
            </a:r>
            <a:endParaRPr/>
          </a:p>
          <a:p>
            <a:pPr indent="-323850" lvl="0" marL="4286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</a:rPr>
              <a:t>	cat &lt;file  </a:t>
            </a:r>
            <a:endParaRPr/>
          </a:p>
          <a:p>
            <a:pPr indent="-323850" lvl="0" marL="4286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●"/>
            </a:pPr>
            <a:r>
              <a:rPr i="1" lang="en-US" sz="2400">
                <a:solidFill>
                  <a:srgbClr val="FF0000"/>
                </a:solidFill>
              </a:rPr>
              <a:t>program</a:t>
            </a:r>
            <a:r>
              <a:rPr lang="en-US" sz="2400">
                <a:solidFill>
                  <a:srgbClr val="FF0000"/>
                </a:solidFill>
              </a:rPr>
              <a:t> &gt; </a:t>
            </a:r>
            <a:r>
              <a:rPr i="1" lang="en-US" sz="2400">
                <a:solidFill>
                  <a:srgbClr val="FF0000"/>
                </a:solidFill>
              </a:rPr>
              <a:t>file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redirects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i="1" lang="en-US" sz="2400">
                <a:solidFill>
                  <a:srgbClr val="000000"/>
                </a:solidFill>
              </a:rPr>
              <a:t>program</a:t>
            </a:r>
            <a:r>
              <a:rPr lang="en-US" sz="2400">
                <a:solidFill>
                  <a:srgbClr val="000000"/>
                </a:solidFill>
              </a:rPr>
              <a:t>'s stdout to </a:t>
            </a:r>
            <a:r>
              <a:rPr i="1" lang="en-US" sz="2400">
                <a:solidFill>
                  <a:srgbClr val="000000"/>
                </a:solidFill>
              </a:rPr>
              <a:t>file2</a:t>
            </a:r>
            <a:r>
              <a:rPr lang="en-US" sz="2400">
                <a:solidFill>
                  <a:srgbClr val="000000"/>
                </a:solidFill>
              </a:rPr>
              <a:t>: </a:t>
            </a:r>
            <a:endParaRPr/>
          </a:p>
          <a:p>
            <a:pPr indent="-323850" lvl="0" marL="4286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</a:rPr>
              <a:t>	cat &lt;file &gt;file2 </a:t>
            </a:r>
            <a:endParaRPr sz="2400">
              <a:solidFill>
                <a:srgbClr val="FF0000"/>
              </a:solidFill>
            </a:endParaRPr>
          </a:p>
          <a:p>
            <a:pPr indent="-323850" lvl="0" marL="4286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●"/>
            </a:pPr>
            <a:r>
              <a:rPr i="1" lang="en-US" sz="2400">
                <a:solidFill>
                  <a:srgbClr val="FF0000"/>
                </a:solidFill>
              </a:rPr>
              <a:t>program</a:t>
            </a:r>
            <a:r>
              <a:rPr lang="en-US" sz="2400">
                <a:solidFill>
                  <a:srgbClr val="FF0000"/>
                </a:solidFill>
              </a:rPr>
              <a:t> 2&gt; </a:t>
            </a:r>
            <a:r>
              <a:rPr i="1" lang="en-US" sz="2400">
                <a:solidFill>
                  <a:srgbClr val="FF0000"/>
                </a:solidFill>
              </a:rPr>
              <a:t>file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</a:rPr>
              <a:t>redirects </a:t>
            </a:r>
            <a:r>
              <a:rPr i="1" lang="en-US" sz="2400">
                <a:solidFill>
                  <a:srgbClr val="000000"/>
                </a:solidFill>
              </a:rPr>
              <a:t>program</a:t>
            </a:r>
            <a:r>
              <a:rPr lang="en-US" sz="2400">
                <a:solidFill>
                  <a:srgbClr val="000000"/>
                </a:solidFill>
              </a:rPr>
              <a:t>'s stderr to </a:t>
            </a:r>
            <a:r>
              <a:rPr i="1" lang="en-US" sz="2400">
                <a:solidFill>
                  <a:srgbClr val="000000"/>
                </a:solidFill>
              </a:rPr>
              <a:t>file2</a:t>
            </a:r>
            <a:r>
              <a:rPr lang="en-US" sz="2400">
                <a:solidFill>
                  <a:srgbClr val="000000"/>
                </a:solidFill>
              </a:rPr>
              <a:t>: </a:t>
            </a:r>
            <a:endParaRPr/>
          </a:p>
          <a:p>
            <a:pPr indent="-323850" lvl="0" marL="4286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</a:rPr>
              <a:t>	cat &lt;file 2&gt;file2</a:t>
            </a:r>
            <a:endParaRPr sz="2400">
              <a:solidFill>
                <a:srgbClr val="000000"/>
              </a:solidFill>
            </a:endParaRPr>
          </a:p>
          <a:p>
            <a:pPr indent="-323850" lvl="0" marL="4286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i="1" lang="en-US" sz="2400">
                <a:solidFill>
                  <a:srgbClr val="FF0000"/>
                </a:solidFill>
              </a:rPr>
              <a:t>program</a:t>
            </a:r>
            <a:r>
              <a:rPr lang="en-US" sz="2400">
                <a:solidFill>
                  <a:srgbClr val="FF0000"/>
                </a:solidFill>
              </a:rPr>
              <a:t> &gt;&gt; </a:t>
            </a:r>
            <a:r>
              <a:rPr i="1" lang="en-US" sz="2400">
                <a:solidFill>
                  <a:srgbClr val="FF0000"/>
                </a:solidFill>
              </a:rPr>
              <a:t>file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b="1" lang="en-US" sz="2400">
                <a:solidFill>
                  <a:srgbClr val="000000"/>
                </a:solidFill>
              </a:rPr>
              <a:t>appends</a:t>
            </a:r>
            <a:r>
              <a:rPr lang="en-US" sz="2400">
                <a:solidFill>
                  <a:srgbClr val="000000"/>
                </a:solidFill>
              </a:rPr>
              <a:t> program’s stdout to </a:t>
            </a:r>
            <a:r>
              <a:rPr i="1" lang="en-US" sz="2400">
                <a:solidFill>
                  <a:srgbClr val="000000"/>
                </a:solidFill>
              </a:rPr>
              <a:t>file</a:t>
            </a:r>
            <a:endParaRPr sz="2400">
              <a:solidFill>
                <a:srgbClr val="000000"/>
              </a:solidFill>
            </a:endParaRPr>
          </a:p>
          <a:p>
            <a:pPr indent="-323850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●"/>
            </a:pPr>
            <a:r>
              <a:rPr i="1" lang="en-US" sz="2400">
                <a:solidFill>
                  <a:srgbClr val="FF0000"/>
                </a:solidFill>
              </a:rPr>
              <a:t>program1</a:t>
            </a:r>
            <a:r>
              <a:rPr lang="en-US" sz="2400">
                <a:solidFill>
                  <a:srgbClr val="FF0000"/>
                </a:solidFill>
              </a:rPr>
              <a:t> | </a:t>
            </a:r>
            <a:r>
              <a:rPr i="1" lang="en-US" sz="2400">
                <a:solidFill>
                  <a:srgbClr val="FF0000"/>
                </a:solidFill>
              </a:rPr>
              <a:t>program2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</a:rPr>
              <a:t>assigns stdout of </a:t>
            </a:r>
            <a:r>
              <a:rPr i="1" lang="en-US" sz="2400">
                <a:solidFill>
                  <a:srgbClr val="000000"/>
                </a:solidFill>
              </a:rPr>
              <a:t>program1</a:t>
            </a:r>
            <a:r>
              <a:rPr lang="en-US" sz="2400">
                <a:solidFill>
                  <a:srgbClr val="000000"/>
                </a:solidFill>
              </a:rPr>
              <a:t> as the stdin of </a:t>
            </a:r>
            <a:r>
              <a:rPr i="1" lang="en-US" sz="2400">
                <a:solidFill>
                  <a:srgbClr val="000000"/>
                </a:solidFill>
              </a:rPr>
              <a:t>program2; text 'flows' through the pipeline</a:t>
            </a:r>
            <a:r>
              <a:rPr lang="en-US" sz="2400">
                <a:solidFill>
                  <a:srgbClr val="000000"/>
                </a:solidFill>
              </a:rPr>
              <a:t> </a:t>
            </a:r>
            <a:endParaRPr/>
          </a:p>
          <a:p>
            <a:pPr indent="-323850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</a:rPr>
              <a:t>	cat &lt;file | sort &gt; file2</a:t>
            </a:r>
            <a:endParaRPr/>
          </a:p>
          <a:p>
            <a:pPr indent="-323850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</a:rPr>
              <a:t>Why would we want to redirect I/O? What are some examples of use cases for I/O redirection? How do we implement this in C?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23850" lvl="0" marL="43021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Arial"/>
              <a:buChar char="●"/>
            </a:pPr>
            <a:r>
              <a:rPr i="0" lang="en-US" sz="2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Notation that lets you search for text with a particular pattern: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1" marL="83026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77"/>
              <a:buFont typeface="Arial"/>
              <a:buChar char="●"/>
            </a:pPr>
            <a:r>
              <a:rPr i="0" lang="en-US" sz="21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 starts with the letter a, ends with three uppercase letters, etc.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0" marL="43021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Arial"/>
              <a:buChar char="•"/>
            </a:pPr>
            <a:r>
              <a:rPr i="0" lang="en-US" sz="2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 these exist? Are the expressions the same across languages?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0" marL="43021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Arial"/>
              <a:buChar char="•"/>
            </a:pPr>
            <a:r>
              <a:rPr i="0" lang="en-US" sz="2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the difference between a basic and an extended regular expression? When would I use either?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0" marL="43021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Arial"/>
              <a:buChar char="•"/>
            </a:pPr>
            <a:r>
              <a:rPr i="0" lang="en-US" sz="2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I write a regular expression to accomplish x?</a:t>
            </a:r>
            <a:endParaRPr i="0" sz="24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983" lvl="0" marL="43021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Arial"/>
              <a:buNone/>
            </a:pPr>
            <a:r>
              <a:t/>
            </a:r>
            <a:endParaRPr i="0" sz="24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021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558"/>
              <a:buFont typeface="Arial"/>
              <a:buChar char="●"/>
            </a:pPr>
            <a:r>
              <a:rPr i="0" lang="en-US" sz="124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http://regexpal.com/ </a:t>
            </a:r>
            <a:r>
              <a:rPr i="0" lang="en-US" sz="1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test your regex expressions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0" marL="43021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58"/>
              <a:buFont typeface="Arial"/>
              <a:buChar char="●"/>
            </a:pPr>
            <a:r>
              <a:rPr i="0" lang="en-US" sz="1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regex tutorial http://www.icewarp.com/support/online_help/203030104.htm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2983" lvl="0" marL="43021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Noto Sans Symbols"/>
              <a:buNone/>
            </a:pPr>
            <a:r>
              <a:t/>
            </a:r>
            <a:endParaRPr i="0" sz="24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983" lvl="0" marL="43021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Noto Sans Symbols"/>
              <a:buNone/>
            </a:pPr>
            <a:r>
              <a:t/>
            </a:r>
            <a:endParaRPr i="0" sz="24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Basic Concepts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i="0" lang="en-US" sz="2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Quantification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i="0" lang="en-US" sz="1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times of previous expression?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i="0" lang="en-US" sz="1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common quantifiers: ?(0 or 1), *(0 or more), +(1 or more)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i="0" lang="en-US" sz="2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i="0" lang="en-US" sz="1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subset of previous expression?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i="0" lang="en-US" sz="1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Grouping operator: ()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i="0" lang="en-US" sz="2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i="0" lang="en-US" sz="1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choices?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i="0" lang="en-US" sz="1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Operators: [] and |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i="0" lang="en-US" sz="167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Hello|World          [A B C]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i="0" lang="en-US" sz="2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Anchors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i="0" lang="en-US" sz="1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Characters: ^ (beginning) and $ (end)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i="0" lang="en-US" sz="2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I use a combination of the above to accomplish tasks?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Expressions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5" name="Google Shape;255;p32"/>
          <p:cNvGraphicFramePr/>
          <p:nvPr/>
        </p:nvGraphicFramePr>
        <p:xfrm>
          <a:off x="4572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{AF1B30E9-FEF4-4F88-ADF0-6D25DECAD0EE}</a:tableStyleId>
              </a:tblPr>
              <a:tblGrid>
                <a:gridCol w="1314450"/>
                <a:gridCol w="857250"/>
                <a:gridCol w="5934075"/>
              </a:tblGrid>
              <a:tr h="641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 </a:t>
                      </a:r>
                      <a:endParaRPr/>
                    </a:p>
                  </a:txBody>
                  <a:tcPr marT="2947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BRE /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  <a:endParaRPr/>
                    </a:p>
                  </a:txBody>
                  <a:tcPr marT="29475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Meaning in a pattern </a:t>
                      </a:r>
                      <a:endParaRPr/>
                    </a:p>
                  </a:txBody>
                  <a:tcPr marT="29475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Times New Roman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</a:t>
                      </a:r>
                      <a:r>
                        <a:rPr b="0" i="0" lang="en-US" sz="3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  <a:endParaRPr/>
                    </a:p>
                  </a:txBody>
                  <a:tcPr marT="29475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Usually, turn off the special meaning of the following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character. Occasionally, enable a special meaning for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following character, such as for 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</a:t>
                      </a: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\)</a:t>
                      </a: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endParaRPr/>
                    </a:p>
                  </a:txBody>
                  <a:tcPr marT="29475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Times New Roman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endParaRPr/>
                    </a:p>
                  </a:txBody>
                  <a:tcPr marT="2947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  <a:endParaRPr/>
                    </a:p>
                  </a:txBody>
                  <a:tcPr marT="29475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any single character except NULL. Individual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programs may also disallow matching newline. </a:t>
                      </a:r>
                      <a:endParaRPr/>
                    </a:p>
                  </a:txBody>
                  <a:tcPr marT="29475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</a:tr>
              <a:tr h="1916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Times New Roman"/>
                        <a:buNone/>
                      </a:pPr>
                      <a:r>
                        <a:rPr b="0" i="0" lang="en-US" sz="44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</a:t>
                      </a:r>
                      <a:r>
                        <a:rPr b="0" i="0" lang="en-US" sz="3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  <a:endParaRPr/>
                    </a:p>
                  </a:txBody>
                  <a:tcPr marT="29475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any number (or none) of the single character that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immediately precedes it. For EREs, the preceding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 can instead be a regular expression. For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example, since . (dot) means any character, </a:t>
                      </a: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.*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means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"match any number of any character." For BREs, 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is not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special if it's the first character of a regular expression.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29475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</a:tr>
              <a:tr h="9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Times New Roman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</a:t>
                      </a:r>
                      <a:r>
                        <a:rPr b="0" i="0" lang="en-US" sz="3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  <a:endParaRPr/>
                    </a:p>
                  </a:txBody>
                  <a:tcPr marT="29475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the following regular expression at the beginning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 the line or string. BRE: special only at the beginning of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regular expression. ERE: special everywhere. </a:t>
                      </a:r>
                      <a:endParaRPr/>
                    </a:p>
                  </a:txBody>
                  <a:tcPr marT="29475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Expressions (cont’d)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3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{AF1B30E9-FEF4-4F88-ADF0-6D25DECAD0EE}</a:tableStyleId>
              </a:tblPr>
              <a:tblGrid>
                <a:gridCol w="912825"/>
                <a:gridCol w="965200"/>
                <a:gridCol w="6353175"/>
              </a:tblGrid>
              <a:tr h="624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</a:t>
                      </a: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  <a:endParaRPr/>
                    </a:p>
                  </a:txBody>
                  <a:tcPr marT="22950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the preceding regular expression at the end of the line or string. BRE: special only at the end of a regular expression. ERE: special everywhere. </a:t>
                      </a:r>
                      <a:endParaRPr/>
                    </a:p>
                  </a:txBody>
                  <a:tcPr marT="22950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</a:tr>
              <a:tr h="172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Times New Roman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r>
                        <a:rPr b="0" i="0" lang="en-US" sz="32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]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  <a:endParaRPr/>
                    </a:p>
                  </a:txBody>
                  <a:tcPr marT="22950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Termed a bracket expression, this matches any one of the enclosed characters. A hyphen (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indicates a range of consecutive characters. (Caution: ranges are locale-sensitive, and thus not portable.) A circumflex (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as the first character in the brackets reverses the sense: it matches any one character not in the list. A hyphen or close bracket (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]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as the first character is treated as a member of the list. All other metacharacters are treated as members of the list (i.e., literally). Bracket expressions may contain collating symbols, equivalence classes, and character classes (described shortly). </a:t>
                      </a:r>
                      <a:endParaRPr/>
                    </a:p>
                  </a:txBody>
                  <a:tcPr marT="22950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</a:tr>
              <a:tr h="142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b="0" i="1" lang="en-US" sz="20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b="0" i="1" lang="en-US" sz="20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BRE </a:t>
                      </a:r>
                      <a:endParaRPr/>
                    </a:p>
                  </a:txBody>
                  <a:tcPr marT="22950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Termed an </a:t>
                      </a: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interval expression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this matches a range of occurrences of the single character that immediately precedes it. \{</a:t>
                      </a: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\} matches exactly n occurrences, \{</a:t>
                      </a: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,\} matches at least n occurrences, and \{</a:t>
                      </a: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\} matches any number of occurrences between n and m. n and m must be between 0 and RE_DUP_MAX (minimum value: 255), inclusive. </a:t>
                      </a:r>
                      <a:endParaRPr/>
                    </a:p>
                  </a:txBody>
                  <a:tcPr marT="45725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8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 \)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BRE </a:t>
                      </a:r>
                      <a:endParaRPr/>
                    </a:p>
                  </a:txBody>
                  <a:tcPr marT="22950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Save the pattern enclosed between 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\)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 a special </a:t>
                      </a: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holding space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Up to nine subpatterns can be saved on a single pattern. The text matched by the subpatterns can be reused later in the same pattern, by the escape sequences 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\1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to 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\9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For example, </a:t>
                      </a: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\(ab\).*\1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matches two occurrences of 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ab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with any number of characters in between. </a:t>
                      </a:r>
                      <a:endParaRPr/>
                    </a:p>
                  </a:txBody>
                  <a:tcPr marT="22950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GNU/Linux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 operating system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core of operating system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Allocates time and memory to programs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file system and communication between software and hardware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interface between user and kernel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Interprets commands user types in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necessary action to cause commands to be carried out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Expressions (cont’d)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1" name="Google Shape;271;p3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{AF1B30E9-FEF4-4F88-ADF0-6D25DECAD0EE}</a:tableStyleId>
              </a:tblPr>
              <a:tblGrid>
                <a:gridCol w="912825"/>
                <a:gridCol w="965200"/>
                <a:gridCol w="6353175"/>
              </a:tblGrid>
              <a:tr h="960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</a:t>
                      </a:r>
                      <a:r>
                        <a:rPr b="0" i="1" lang="en-US" sz="10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BRE </a:t>
                      </a:r>
                      <a:endParaRPr/>
                    </a:p>
                  </a:txBody>
                  <a:tcPr marT="29475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Replay the nth subpattern enclosed in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\)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into the pattern at this point. n is a number from 1 to 9, with 1 starting on the left. </a:t>
                      </a:r>
                      <a:endParaRPr/>
                    </a:p>
                  </a:txBody>
                  <a:tcPr marT="29475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{</a:t>
                      </a:r>
                      <a:r>
                        <a:rPr b="0" i="1" lang="en-US" sz="10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b="0" i="1" lang="en-US" sz="10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}</a:t>
                      </a: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  <a:endParaRPr/>
                    </a:p>
                  </a:txBody>
                  <a:tcPr marT="29475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Just like the BRE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b="0" i="1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b="0" i="1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earlier, but without the backslashes in front of the braces. </a:t>
                      </a:r>
                      <a:endParaRPr/>
                    </a:p>
                  </a:txBody>
                  <a:tcPr marT="29475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0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Times New Roman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+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  <a:endParaRPr/>
                    </a:p>
                  </a:txBody>
                  <a:tcPr marT="29475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one or more instances of the preceding regular expression. </a:t>
                      </a:r>
                      <a:endParaRPr/>
                    </a:p>
                  </a:txBody>
                  <a:tcPr marT="29475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</a:tr>
              <a:tr h="960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?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  <a:endParaRPr/>
                    </a:p>
                  </a:txBody>
                  <a:tcPr marT="29475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zero or one instances of the preceding regular expression. </a:t>
                      </a:r>
                      <a:endParaRPr/>
                    </a:p>
                  </a:txBody>
                  <a:tcPr marT="29475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|</a:t>
                      </a: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  <a:endParaRPr/>
                    </a:p>
                  </a:txBody>
                  <a:tcPr marT="29475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the regular expression specified before or after. </a:t>
                      </a:r>
                      <a:endParaRPr/>
                    </a:p>
                  </a:txBody>
                  <a:tcPr marT="29475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( )</a:t>
                      </a: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  <a:endParaRPr/>
                    </a:p>
                  </a:txBody>
                  <a:tcPr marT="29475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Apply a match to the enclosed group of regular expressions.</a:t>
                      </a:r>
                      <a:endParaRPr/>
                    </a:p>
                  </a:txBody>
                  <a:tcPr marT="29475" marB="45725" marR="91450" marL="91450" anchor="ctr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9" name="Google Shape;279;p3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{AF1B30E9-FEF4-4F88-ADF0-6D25DECAD0EE}</a:tableStyleId>
              </a:tblPr>
              <a:tblGrid>
                <a:gridCol w="1479550"/>
                <a:gridCol w="7012000"/>
              </a:tblGrid>
              <a:tr h="563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Expression </a:t>
                      </a:r>
                      <a:endParaRPr/>
                    </a:p>
                  </a:txBody>
                  <a:tcPr marT="2947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Matches </a:t>
                      </a:r>
                      <a:endParaRPr/>
                    </a:p>
                  </a:txBody>
                  <a:tcPr marT="2947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seven letters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anywhere on a line </a:t>
                      </a:r>
                      <a:endParaRPr/>
                    </a:p>
                  </a:txBody>
                  <a:tcPr marT="2947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^tolstoy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seven letters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at the beginning of a line </a:t>
                      </a:r>
                      <a:endParaRPr/>
                    </a:p>
                  </a:txBody>
                  <a:tcPr marT="2947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tolstoy$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seven letters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at the end of a line </a:t>
                      </a:r>
                      <a:endParaRPr/>
                    </a:p>
                  </a:txBody>
                  <a:tcPr marT="2947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^tolstoy$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line containing exactly the seven letters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and nothing else </a:t>
                      </a:r>
                      <a:endParaRPr/>
                    </a:p>
                  </a:txBody>
                  <a:tcPr marT="2947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[Tt]olstoy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Either the seven letters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or the seven letters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anywhere on a line </a:t>
                      </a:r>
                      <a:endParaRPr/>
                    </a:p>
                  </a:txBody>
                  <a:tcPr marT="2947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tol.toy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three letters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 character, and the three letters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toy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anywhere on a line </a:t>
                      </a:r>
                      <a:endParaRPr/>
                    </a:p>
                  </a:txBody>
                  <a:tcPr marT="2947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7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tol.*toy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three letters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 sequence of zero or more characters, and the three letters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toy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anywhere on a line (e.g.,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toltoy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tolWHOtoy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and so on)</a:t>
                      </a:r>
                      <a:endParaRPr/>
                    </a:p>
                  </a:txBody>
                  <a:tcPr marT="2947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Processing Tools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23850" lvl="0" marL="43021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4"/>
              <a:buFont typeface="Noto Sans Symbols"/>
              <a:buChar char="●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be familiar with:</a:t>
            </a:r>
            <a:endParaRPr/>
          </a:p>
          <a:p>
            <a:pPr indent="-323850" lvl="1" marL="83026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Noto Sans Symbols"/>
              <a:buChar char="●"/>
            </a:pPr>
            <a:r>
              <a:rPr b="0" i="0" lang="en-US" sz="23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wc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outputs a one-line report of lines, words, and bytes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83026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Noto Sans Symbols"/>
              <a:buChar char="●"/>
            </a:pPr>
            <a:r>
              <a:rPr b="0" i="0" lang="en-US" sz="23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extract top of files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83026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Noto Sans Symbols"/>
              <a:buChar char="●"/>
            </a:pPr>
            <a:r>
              <a:rPr b="0" i="0" lang="en-US" sz="23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extracts bottom of files</a:t>
            </a:r>
            <a:endParaRPr/>
          </a:p>
          <a:p>
            <a:pPr indent="-323850" lvl="1" marL="83026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Noto Sans Symbols"/>
              <a:buChar char="●"/>
            </a:pPr>
            <a:r>
              <a:rPr b="0" i="0" lang="en-US" sz="23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translate or delete characters</a:t>
            </a:r>
            <a:endParaRPr/>
          </a:p>
          <a:p>
            <a:pPr indent="-323850" lvl="1" marL="83026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Noto Sans Symbols"/>
              <a:buChar char="●"/>
            </a:pPr>
            <a:r>
              <a:rPr b="0" i="0" lang="en-US" sz="23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print lines matching a pattern</a:t>
            </a:r>
            <a:endParaRPr/>
          </a:p>
          <a:p>
            <a:pPr indent="-323850" lvl="1" marL="83026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Noto Sans Symbols"/>
              <a:buChar char="●"/>
            </a:pPr>
            <a:r>
              <a:rPr b="0" i="0" lang="en-US" sz="23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sort lines of text files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83026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Noto Sans Symbols"/>
              <a:buChar char="●"/>
            </a:pPr>
            <a:r>
              <a:rPr b="0" i="0" lang="en-US" sz="23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sed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filtering and transforming text</a:t>
            </a:r>
            <a:endParaRPr/>
          </a:p>
          <a:p>
            <a:pPr indent="-323850" lvl="0" marL="43021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24"/>
              <a:buFont typeface="Noto Sans Symbols"/>
              <a:buChar char="●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differences between tr, sed, and grep? When would I use each one?</a:t>
            </a:r>
            <a:endParaRPr/>
          </a:p>
          <a:p>
            <a:pPr indent="-323850" lvl="0" marL="43021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24"/>
              <a:buFont typeface="Noto Sans Symbols"/>
              <a:buChar char="●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I combine and use these tools together?</a:t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381000" y="220663"/>
            <a:ext cx="8497888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sort, comm, and tr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7"/>
          <p:cNvSpPr txBox="1"/>
          <p:nvPr/>
        </p:nvSpPr>
        <p:spPr>
          <a:xfrm>
            <a:off x="762000" y="1447800"/>
            <a:ext cx="80772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sorts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files</a:t>
            </a:r>
            <a:endParaRPr/>
          </a:p>
          <a:p>
            <a:pPr indent="-342900" lvl="1" marL="10858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 sort [OPTION]…[FILE]…</a:t>
            </a:r>
            <a:endParaRPr/>
          </a:p>
          <a:p>
            <a:pPr indent="-342900" lvl="1" marL="10858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order depends on locale </a:t>
            </a:r>
            <a:endParaRPr/>
          </a:p>
          <a:p>
            <a:pPr indent="-342900" lvl="1" marL="10858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locale: ASCII sorting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compare two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files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by line</a:t>
            </a:r>
            <a:endParaRPr/>
          </a:p>
          <a:p>
            <a:pPr indent="-342900" lvl="1" marL="10858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 comm [OPTION]…FILE1 FILE2</a:t>
            </a:r>
            <a:endParaRPr/>
          </a:p>
          <a:p>
            <a:pPr indent="-342900" lvl="1" marL="10858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depends on locale</a:t>
            </a:r>
            <a:endParaRPr/>
          </a:p>
          <a:p>
            <a:pPr indent="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translate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delete characters</a:t>
            </a:r>
            <a:endParaRPr/>
          </a:p>
          <a:p>
            <a:pPr indent="-342900" lvl="1" marL="10858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 tr [OPTION]…SET1 [SET2]</a:t>
            </a:r>
            <a:endParaRPr/>
          </a:p>
          <a:p>
            <a:pPr indent="-190500" lvl="1" marL="10858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You’ve implemented comm and tr by hand, do you remember how you did that?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/>
              <a:t>4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Compilation Process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143000"/>
            <a:ext cx="4648200" cy="598708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9"/>
          <p:cNvSpPr/>
          <p:nvPr/>
        </p:nvSpPr>
        <p:spPr>
          <a:xfrm>
            <a:off x="1600200" y="1905000"/>
            <a:ext cx="381000" cy="4191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9"/>
          <p:cNvSpPr txBox="1"/>
          <p:nvPr/>
        </p:nvSpPr>
        <p:spPr>
          <a:xfrm>
            <a:off x="381000" y="3815834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Compilation Process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0"/>
          <p:cNvSpPr txBox="1"/>
          <p:nvPr/>
        </p:nvSpPr>
        <p:spPr>
          <a:xfrm>
            <a:off x="685800" y="1524000"/>
            <a:ext cx="77724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we have this process?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different components of the process?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 just typed gcc to compile my programs… does that mean gcc has all of the components within it?”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can’t I execute individual object code files?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differences between open source and closed source software? When would I want to use one or the other?</a:t>
            </a:r>
            <a:endParaRPr/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Make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20" name="Google Shape;320;p41"/>
          <p:cNvSpPr txBox="1"/>
          <p:nvPr>
            <p:ph idx="1" type="body"/>
          </p:nvPr>
        </p:nvSpPr>
        <p:spPr>
          <a:xfrm>
            <a:off x="-152400" y="16002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Utility for managing large software projects</a:t>
            </a:r>
            <a:endParaRPr/>
          </a:p>
          <a:p>
            <a:pPr indent="-285750" lvl="1" marL="74295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Compiles files and keeps them up-to-date</a:t>
            </a:r>
            <a:endParaRPr/>
          </a:p>
          <a:p>
            <a:pPr indent="-285750" lvl="1" marL="74295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Compilation (only files that need to be recompiled)</a:t>
            </a:r>
            <a:endParaRPr/>
          </a:p>
          <a:p>
            <a:pPr indent="-285750" lvl="1" marL="74295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we have make at all? 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Build Process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26" name="Google Shape;326;p42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that checks details about the machine before installation</a:t>
            </a:r>
            <a:endParaRPr/>
          </a:p>
          <a:p>
            <a:pPr indent="-228600" lvl="2" marL="1143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 between packages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‘Makefile’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‘Makefile’ to run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Compiles all the program code and creates executables in current temporary directory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install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utility searches for a label named install within the Makefile, and executes only that section of it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executables are copied into the final directories (system directories)</a:t>
            </a:r>
            <a:endParaRPr/>
          </a:p>
          <a:p>
            <a: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Patching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32" name="Google Shape;332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patch is a piece of software designed to fix problems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or update a computer program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 diff file that includes the changes made to a file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person who has the original (buggy) file can use the patch command with the diff file to add the changes to their original file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 just change the original source code to fix it? Why do we have patches?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 and Processes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is either a </a:t>
            </a: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a </a:t>
            </a: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 executing program identified by PID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collection of data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document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of program written in high-level language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Applying a Patch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pic>
        <p:nvPicPr>
          <p:cNvPr id="338" name="Google Shape;33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616" y="1219200"/>
            <a:ext cx="6348767" cy="2656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233" y="3842456"/>
            <a:ext cx="6070149" cy="260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diff Unified Format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45" name="Google Shape;345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–u original_file modified_file</a:t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 path/to/original_file</a:t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+++ path/to/modified_file</a:t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 -l,s +l,s @@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@@: beginning of a hunk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l: beginning line number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number of lines the change hunk applies to for each file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line with a: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sign was deleted from the original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sign was added to the original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stayed the same   </a:t>
            </a:r>
            <a:endParaRPr b="0" i="0" sz="1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What is Python?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51" name="Google Shape;351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just a scripting language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language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functions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as fast as C but easy to learn, read and use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know how to write basic programs in python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5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Debugger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 that is used to run and debug other (target) programs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Advantages: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Programmer can: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through source code line by line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line is executed on demand 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 with and inspect program at run-time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program crashes, the debugger outputs where and why it crashed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have a debugger?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do I use a debugger?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GDB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9"/>
          <p:cNvSpPr txBox="1"/>
          <p:nvPr>
            <p:ph idx="1" type="body"/>
          </p:nvPr>
        </p:nvSpPr>
        <p:spPr>
          <a:xfrm>
            <a:off x="5334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Program 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Normally: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gcc [flags] &lt;source files&gt; -o &lt;output file&gt;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gcc [other flags]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–g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&lt;source files&gt; -o &lt;output file&gt;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built-in debugging support</a:t>
            </a:r>
            <a:endParaRPr/>
          </a:p>
          <a:p>
            <a: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Program to Debug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gdb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&lt;executable&gt;</a:t>
            </a:r>
            <a:endParaRPr/>
          </a:p>
          <a:p>
            <a: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gdb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file &lt;executable&gt;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GDB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Run Program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run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or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run [arguments] </a:t>
            </a:r>
            <a:endParaRPr b="1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In GDB Interactive Shell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 to Autocomplete, up-down arrows to recall history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help [command] 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more info about a command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 Exit the gdb Debugger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quit</a:t>
            </a:r>
            <a:endParaRPr/>
          </a:p>
          <a:p>
            <a:pPr indent="-1549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Errors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received signal SIGSEGV, Segmentation fault. 0x0000000000400524 in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(arr=0x7fffc902a270, r1=2, c1=5, r2=4, c2=6) at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file.c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:12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number where it crashed and parameters to the function that caused the error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Error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will run and exit successfully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find bugs?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Breakpoints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2"/>
          <p:cNvSpPr txBox="1"/>
          <p:nvPr>
            <p:ph idx="1" type="body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Breakpoints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stop the running program at a specific point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program reaches that location when running, it will pause and prompt you for another command</a:t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b="0" i="0" lang="en-US" sz="196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break file1.c:6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will pause when it reaches line 6 of file1.c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b="0" i="0" lang="en-US" sz="196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break my_function</a:t>
            </a:r>
            <a:endParaRPr b="0" i="0" sz="196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will pause at the first line of </a:t>
            </a:r>
            <a:r>
              <a:rPr b="0" i="0" lang="en-US" sz="167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my_function </a:t>
            </a: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time it is called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b="0" i="0" lang="en-US" sz="196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break [</a:t>
            </a:r>
            <a:r>
              <a:rPr b="0" i="1" lang="en-US" sz="196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b="0" i="0" lang="en-US" sz="196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if </a:t>
            </a:r>
            <a:r>
              <a:rPr b="0" i="1" lang="en-US" sz="196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will pause at specified position only when the expression evaluates to true</a:t>
            </a:r>
            <a:endParaRPr b="0" i="1" sz="1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129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know where to set breakpoints?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we do once we’ve stopped at a breakpoint? 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129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Deleting, Disabling and Ignoring BPs</a:t>
            </a:r>
            <a:endParaRPr b="1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delete [bp_number | range]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Deletes the specified breakpoint or range of breakpoints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disable [ </a:t>
            </a:r>
            <a:r>
              <a:rPr b="0" i="1" lang="en-US" sz="2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bp_number </a:t>
            </a:r>
            <a:r>
              <a:rPr b="0" i="0" lang="en-US" sz="2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b="0" i="1" lang="en-US" sz="2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i="0" lang="en-US" sz="2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Temporarily deactivates a breakpoint or a range of breakpoints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enable [ </a:t>
            </a:r>
            <a:r>
              <a:rPr b="0" i="1" lang="en-US" sz="2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bp_number </a:t>
            </a:r>
            <a:r>
              <a:rPr b="0" i="0" lang="en-US" sz="2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b="0" i="1" lang="en-US" sz="2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i="0" lang="en-US" sz="2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Restores disabled breakpoints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arguments are provided to the above commands, all breakpoints are affected!!</a:t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ignore </a:t>
            </a:r>
            <a:r>
              <a:rPr b="0" i="1" lang="en-US" sz="2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bp_number iterations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Instructs GDB to pass over a breakpoint without stopping a certain number of times.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bp_number: the number of a breakpoint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Iterations: the number of times you want it to be passed over </a:t>
            </a:r>
            <a:endParaRPr b="0" i="0" sz="1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795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Basics: Shell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847300"/>
            <a:ext cx="3131700" cy="3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4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endParaRPr sz="2000"/>
          </a:p>
          <a:p>
            <a:pPr indent="-234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mv</a:t>
            </a:r>
            <a:endParaRPr sz="2000"/>
          </a:p>
          <a:p>
            <a:pPr indent="-234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4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rm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4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4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rmdir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4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4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ln</a:t>
            </a:r>
            <a:endParaRPr sz="2000"/>
          </a:p>
          <a:p>
            <a:pPr indent="-234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85800" y="1447800"/>
            <a:ext cx="59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 utilities from week 1 you should be familiar with: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522925" y="1826325"/>
            <a:ext cx="3269100" cy="3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whatis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4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whereis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4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ps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4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kill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wget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Displaying Data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4"/>
          <p:cNvSpPr txBox="1"/>
          <p:nvPr>
            <p:ph idx="1" type="body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would we want to interrupt execution?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see data of interest at run-time: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print [/format] </a:t>
            </a:r>
            <a:r>
              <a:rPr b="0" i="1" lang="en-US" sz="23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 the value of the specified expression in the specified format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Formats: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d: Decimal notation (default format for integers) 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 Hexadecimal notation 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o: Octal notation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t: Binary notation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the point of displaying data?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sort of data might we want to display?</a:t>
            </a:r>
            <a:endParaRPr/>
          </a:p>
          <a:p>
            <a:pPr indent="-9906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Resuming Execution After a Break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program stops at a breakpoint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possible kinds of gdb operations: 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1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or continue</a:t>
            </a: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debugger will continue executing until next breakpoint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1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or step</a:t>
            </a: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debugger will continue to next source line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1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or next</a:t>
            </a: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debugger will continue to next source line in the current (innermost) stack frame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 ‘s’ and ‘n’?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would we use each one of the above?</a:t>
            </a:r>
            <a:endParaRPr/>
          </a:p>
          <a:p>
            <a:pPr indent="-1701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906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Info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 is made up of one or more functions which interact by calling each other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time a function is called, an area of memory is set aside for it. This area of memory is called a </a:t>
            </a:r>
            <a:r>
              <a:rPr b="1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holds the following crucial info:</a:t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space for all the local variables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memory address to return to when the called function returns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arguments, or parameters, of the called function</a:t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function call gets its own stack frame. Collectively, all the stack frames make up the </a:t>
            </a:r>
            <a:r>
              <a:rPr b="1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stack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does the stack exist at all? How is the stack different than the heap?</a:t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Memory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that is allocated at runtime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Allocated on the heap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 the stack?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*malloc (size_t size);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Allocates </a:t>
            </a:r>
            <a:r>
              <a:rPr b="0" i="1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 and returns a pointer to the allocated memory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1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*realloc (void *ptr, size_t size);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the size of the memory block pointed to by </a:t>
            </a:r>
            <a:r>
              <a:rPr b="0" i="1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</a:t>
            </a: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0" i="1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1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free (void *ptr);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Frees the block of memory pointed to by</a:t>
            </a:r>
            <a:r>
              <a:rPr b="0" i="1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ptr</a:t>
            </a: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if I never call free?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if I try to put data into dynamic memory but I haven’t yet called malloc?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066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/>
              <a:t>6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5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Modes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9"/>
          <p:cNvSpPr txBox="1"/>
          <p:nvPr>
            <p:ph idx="1" type="body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modes that place restrictions on the type of operations that can be performed by running processes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mode: restricted access to system resources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Kernel/Supervisor mode: unrestricted access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resources?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Devices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have different modes?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Mode vs. Kernel Mode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6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contains a mode-bit, e.g. 0 means kernel mode, 1 means user mode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mode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</a:t>
            </a: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restricted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unprivileged instructions and a specified area of memory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Supervisor/kernel mode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is </a:t>
            </a: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unrestricted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can use all instructions, access all areas of memory and take over the CPU anytime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if user code is given unrestricted access to CPU?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Dual-Mode Operation?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6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resources are shared among processes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must ensure: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incorrect/malicious program cannot cause damage to other processes or the system as a whole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Fairness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processes have a fair use of devices and the CPU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Achieve </a:t>
            </a:r>
            <a:endParaRPr b="1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 and Fairness</a:t>
            </a:r>
            <a:endParaRPr b="1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6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Goals:</a:t>
            </a:r>
            <a:endParaRPr/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Protection</a:t>
            </a:r>
            <a:endParaRPr/>
          </a:p>
          <a:p>
            <a:pPr indent="-228600" lvl="2" marL="1143000" marR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 processes from performing illegal I/O operations</a:t>
            </a:r>
            <a:endParaRPr/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Protection</a:t>
            </a:r>
            <a:endParaRPr/>
          </a:p>
          <a:p>
            <a:pPr indent="-228600" lvl="2" marL="1143000" marR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 processes from accessing illegal memory and modifying kernel code and data structures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Protection</a:t>
            </a:r>
            <a:endParaRPr/>
          </a:p>
          <a:p>
            <a:pPr indent="-228600" lvl="2" marL="1143000" marR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 a process from using the CPU for too long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instructions that might affect goals are privileged and can only be executed by </a:t>
            </a:r>
            <a:r>
              <a:rPr b="0" i="1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Calls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63"/>
          <p:cNvSpPr txBox="1"/>
          <p:nvPr>
            <p:ph idx="1" type="body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type of function that: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by user-level processes to request a service from the kernel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the CPU’s mode from user mode to kernel mode to enable more capabilities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part of the kernel of the OS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Verifies that the user should be allowed to do the requested action and then does the action (kernel performs the operation on behalf of the user)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</a:t>
            </a:r>
            <a:r>
              <a:rPr b="1" i="1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way 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program can perform privileged operations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do I need to use system calls?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Basics: Shell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I find where files are on the system?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I find out what options are available for a particular utility?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is a file a file and when is it a process?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types of links are there?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Calls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64"/>
          <p:cNvSpPr txBox="1"/>
          <p:nvPr>
            <p:ph idx="1" type="body"/>
          </p:nvPr>
        </p:nvSpPr>
        <p:spPr>
          <a:xfrm>
            <a:off x="457200" y="1254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system call is made, the program being executed is interrupted and control is passed to the kernel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operation is valid the kernel performs it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4" name="Google Shape;46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361496"/>
            <a:ext cx="6293709" cy="349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Call Overhead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6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calls are expensive and can hurt performance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must do many things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is interrupted &amp; computer saves its state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takes control of CPU &amp; verifies validity of op.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performs requested action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restores saved context, switches to user mode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gives control of the CPU back to user process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Functions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6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that are a part of standard C library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avoid system call overhead use equivalent library functions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getchar, putchar vs. read, write (for standard I/O)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fopen, fclose vs. open, close (for file I/O), etc.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these functions perform privileged operations?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make system calls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benefits and tradeoffs of using either system calls or C library functions?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Unbuffered vs. Buffered I/O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67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1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Unbuffered</a:t>
            </a:r>
            <a:endParaRPr b="1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byte is read/written by the kernel through a system call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1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as many bytes as possible (in a buffer) and read more than a single byte (into buffer) at a time and use one system call for a block of bytes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Noto Sans Symbols"/>
              <a:buChar char="⇒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Buffered I/O decreases the number of read/write system calls and the corresponding overhead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faster in what applications? When would you use buffered or unbuffered I/O?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128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/>
              <a:t>7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6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69"/>
          <p:cNvSpPr txBox="1"/>
          <p:nvPr>
            <p:ph idx="1" type="body"/>
          </p:nvPr>
        </p:nvSpPr>
        <p:spPr>
          <a:xfrm>
            <a:off x="457200" y="1219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Executing several computations simultaneously to gain performance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forms of parallelism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1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processes are scheduled alternately or possibly simultaneously on a multiprocessing system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1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job is broken logically into pieces (threads) which may be executed simultaneously on a multiprocessing system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the point of parallelism? Isn’t it just too complicated?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you decide whether your application should use multiple processes or multiple threads? Or both?</a:t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 vs. Multithreading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7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19200"/>
            <a:ext cx="5096587" cy="2667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200" y="3962400"/>
            <a:ext cx="5039429" cy="25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70"/>
          <p:cNvSpPr txBox="1"/>
          <p:nvPr/>
        </p:nvSpPr>
        <p:spPr>
          <a:xfrm>
            <a:off x="6021502" y="1933854"/>
            <a:ext cx="23604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70"/>
          <p:cNvSpPr txBox="1"/>
          <p:nvPr/>
        </p:nvSpPr>
        <p:spPr>
          <a:xfrm>
            <a:off x="381000" y="4800600"/>
            <a:ext cx="2743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70"/>
          <p:cNvSpPr txBox="1"/>
          <p:nvPr/>
        </p:nvSpPr>
        <p:spPr>
          <a:xfrm>
            <a:off x="6024914" y="1933853"/>
            <a:ext cx="23604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 </a:t>
            </a:r>
            <a:r>
              <a:rPr b="1" lang="en-US"/>
              <a:t>vs</a:t>
            </a: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Multitasking</a:t>
            </a:r>
            <a:endParaRPr b="1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71"/>
          <p:cNvSpPr txBox="1"/>
          <p:nvPr>
            <p:ph idx="1" type="body"/>
          </p:nvPr>
        </p:nvSpPr>
        <p:spPr>
          <a:xfrm>
            <a:off x="457200" y="16002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1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/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share the same address space</a:t>
            </a:r>
            <a:endParaRPr/>
          </a:p>
          <a:p>
            <a:pPr indent="-228600" lvl="2" marL="1143000" marR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Light-weight creation/destruction</a:t>
            </a:r>
            <a:endParaRPr/>
          </a:p>
          <a:p>
            <a:pPr indent="-228600" lvl="2" marL="1143000" marR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inter-thread communication</a:t>
            </a:r>
            <a:endParaRPr/>
          </a:p>
          <a:p>
            <a:pPr indent="-228600" lvl="2" marL="1143000" marR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error in one thread can bring down all threads in process 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1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/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are insulated from each other</a:t>
            </a:r>
            <a:endParaRPr/>
          </a:p>
          <a:p>
            <a:pPr indent="-228600" lvl="2" marL="1143000" marR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creation/destruction</a:t>
            </a:r>
            <a:endParaRPr/>
          </a:p>
          <a:p>
            <a:pPr indent="-228600" lvl="2" marL="1143000" marR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IPC</a:t>
            </a:r>
            <a:endParaRPr/>
          </a:p>
          <a:p>
            <a:pPr indent="-228600" lvl="2" marL="1143000" marR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error in one process cannot bring down another process</a:t>
            </a:r>
            <a:endParaRPr/>
          </a:p>
          <a:p>
            <a:pPr indent="-121284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1284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Layout: Multithreaded Program 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6" name="Google Shape;51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124200"/>
            <a:ext cx="1200318" cy="119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1509807"/>
            <a:ext cx="6019800" cy="4676921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72"/>
          <p:cNvSpPr txBox="1"/>
          <p:nvPr/>
        </p:nvSpPr>
        <p:spPr>
          <a:xfrm>
            <a:off x="304800" y="4648200"/>
            <a:ext cx="17337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share the same code?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share the same heap?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Memory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73"/>
          <p:cNvSpPr txBox="1"/>
          <p:nvPr>
            <p:ph idx="1" type="body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Char char="•"/>
            </a:pPr>
            <a:r>
              <a:rPr b="0" i="0" lang="en-US" sz="33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multithreaded programming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–"/>
            </a:pPr>
            <a:r>
              <a:rPr b="1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easily access data and share it among threads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–"/>
            </a:pPr>
            <a:r>
              <a:rPr b="1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efficient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for system calls when sharing data</a:t>
            </a:r>
            <a:endParaRPr b="1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creation and destruction less expensive than process creation and destruction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–"/>
            </a:pPr>
            <a:r>
              <a:rPr b="1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Non-trivial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to prevent several threads from accessing and changing the same shared data at the same time (synchronization) </a:t>
            </a:r>
            <a:endParaRPr/>
          </a:p>
          <a:p>
            <a:pPr indent="-131445" lvl="0" marL="342900" marR="0" rtl="0" algn="l">
              <a:lnSpc>
                <a:spcPct val="8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None/>
            </a:pPr>
            <a:r>
              <a:t/>
            </a:r>
            <a:endParaRPr b="0" i="0" sz="333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Path vs. Relative Path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4865336" y="1579966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20"/>
          <p:cNvGrpSpPr/>
          <p:nvPr/>
        </p:nvGrpSpPr>
        <p:grpSpPr>
          <a:xfrm>
            <a:off x="914400" y="1417638"/>
            <a:ext cx="6858000" cy="4392067"/>
            <a:chOff x="4346205" y="3162976"/>
            <a:chExt cx="4559559" cy="3182298"/>
          </a:xfrm>
        </p:grpSpPr>
        <p:sp>
          <p:nvSpPr>
            <p:cNvPr id="134" name="Google Shape;134;p20"/>
            <p:cNvSpPr/>
            <p:nvPr/>
          </p:nvSpPr>
          <p:spPr>
            <a:xfrm>
              <a:off x="6322735" y="3162976"/>
              <a:ext cx="684115" cy="437495"/>
            </a:xfrm>
            <a:prstGeom prst="roundRect">
              <a:avLst>
                <a:gd fmla="val 16667" name="adj"/>
              </a:avLst>
            </a:prstGeom>
            <a:solidFill>
              <a:srgbClr val="95373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375084" y="3853456"/>
              <a:ext cx="684114" cy="437495"/>
            </a:xfrm>
            <a:prstGeom prst="roundRect">
              <a:avLst>
                <a:gd fmla="val 16667" name="adj"/>
              </a:avLst>
            </a:prstGeom>
            <a:solidFill>
              <a:srgbClr val="95373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322735" y="3853456"/>
              <a:ext cx="684115" cy="43749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4427432" y="3853456"/>
              <a:ext cx="684115" cy="437495"/>
            </a:xfrm>
            <a:prstGeom prst="roundRect">
              <a:avLst>
                <a:gd fmla="val 16667" name="adj"/>
              </a:avLst>
            </a:prstGeom>
            <a:solidFill>
              <a:srgbClr val="95373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7273998" y="3853456"/>
              <a:ext cx="684114" cy="437495"/>
            </a:xfrm>
            <a:prstGeom prst="roundRect">
              <a:avLst>
                <a:gd fmla="val 16667" name="adj"/>
              </a:avLst>
            </a:prstGeom>
            <a:solidFill>
              <a:srgbClr val="95373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usr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8221649" y="3853456"/>
              <a:ext cx="684115" cy="437495"/>
            </a:xfrm>
            <a:prstGeom prst="roundRect">
              <a:avLst>
                <a:gd fmla="val 16667" name="adj"/>
              </a:avLst>
            </a:prstGeom>
            <a:solidFill>
              <a:srgbClr val="95373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tmp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4894941" y="4536329"/>
              <a:ext cx="684114" cy="439396"/>
            </a:xfrm>
            <a:prstGeom prst="roundRect">
              <a:avLst>
                <a:gd fmla="val 16667" name="adj"/>
              </a:avLst>
            </a:prstGeom>
            <a:solidFill>
              <a:srgbClr val="95373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lakers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5842592" y="4536329"/>
              <a:ext cx="684115" cy="439396"/>
            </a:xfrm>
            <a:prstGeom prst="roundRect">
              <a:avLst>
                <a:gd fmla="val 16667" name="adj"/>
              </a:avLst>
            </a:prstGeom>
            <a:solidFill>
              <a:srgbClr val="95373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celtics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3854" y="4536329"/>
              <a:ext cx="684114" cy="439396"/>
            </a:xfrm>
            <a:prstGeom prst="roundRect">
              <a:avLst>
                <a:gd fmla="val 16667" name="adj"/>
              </a:avLst>
            </a:prstGeom>
            <a:solidFill>
              <a:srgbClr val="95373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bulls</a:t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7741505" y="4536329"/>
              <a:ext cx="684115" cy="439396"/>
            </a:xfrm>
            <a:prstGeom prst="roundRect">
              <a:avLst>
                <a:gd fmla="val 16667" name="adj"/>
              </a:avLst>
            </a:prstGeom>
            <a:solidFill>
              <a:srgbClr val="95373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lib</a:t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411185" y="5226809"/>
              <a:ext cx="684114" cy="437495"/>
            </a:xfrm>
            <a:prstGeom prst="roundRect">
              <a:avLst>
                <a:gd fmla="val 16667" name="adj"/>
              </a:avLst>
            </a:prstGeom>
            <a:solidFill>
              <a:srgbClr val="95373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music</a:t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358836" y="5226809"/>
              <a:ext cx="684115" cy="437495"/>
            </a:xfrm>
            <a:prstGeom prst="roundRect">
              <a:avLst>
                <a:gd fmla="val 16667" name="adj"/>
              </a:avLst>
            </a:prstGeom>
            <a:solidFill>
              <a:srgbClr val="95373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</a:t>
              </a:r>
              <a:endParaRPr/>
            </a:p>
          </p:txBody>
        </p:sp>
        <p:cxnSp>
          <p:nvCxnSpPr>
            <p:cNvPr id="146" name="Google Shape;146;p20"/>
            <p:cNvCxnSpPr>
              <a:stCxn id="134" idx="2"/>
              <a:endCxn id="137" idx="0"/>
            </p:cNvCxnSpPr>
            <p:nvPr/>
          </p:nvCxnSpPr>
          <p:spPr>
            <a:xfrm rot="5400000">
              <a:off x="5590793" y="2779371"/>
              <a:ext cx="252900" cy="1895100"/>
            </a:xfrm>
            <a:prstGeom prst="bentConnector3">
              <a:avLst>
                <a:gd fmla="val 50000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20"/>
            <p:cNvCxnSpPr>
              <a:stCxn id="134" idx="2"/>
              <a:endCxn id="135" idx="0"/>
            </p:cNvCxnSpPr>
            <p:nvPr/>
          </p:nvCxnSpPr>
          <p:spPr>
            <a:xfrm rot="5400000">
              <a:off x="6064493" y="3253071"/>
              <a:ext cx="252900" cy="947700"/>
            </a:xfrm>
            <a:prstGeom prst="bentConnector3">
              <a:avLst>
                <a:gd fmla="val 488464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20"/>
            <p:cNvCxnSpPr>
              <a:stCxn id="134" idx="2"/>
              <a:endCxn id="138" idx="0"/>
            </p:cNvCxnSpPr>
            <p:nvPr/>
          </p:nvCxnSpPr>
          <p:spPr>
            <a:xfrm flipH="1" rot="-5400000">
              <a:off x="7013993" y="3251271"/>
              <a:ext cx="252900" cy="951300"/>
            </a:xfrm>
            <a:prstGeom prst="bentConnector3">
              <a:avLst>
                <a:gd fmla="val 488464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20"/>
            <p:cNvCxnSpPr>
              <a:stCxn id="134" idx="2"/>
              <a:endCxn id="139" idx="0"/>
            </p:cNvCxnSpPr>
            <p:nvPr/>
          </p:nvCxnSpPr>
          <p:spPr>
            <a:xfrm flipH="1" rot="-5400000">
              <a:off x="7487693" y="2777571"/>
              <a:ext cx="252900" cy="1898700"/>
            </a:xfrm>
            <a:prstGeom prst="bentConnector3">
              <a:avLst>
                <a:gd fmla="val 488464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20"/>
            <p:cNvCxnSpPr>
              <a:stCxn id="134" idx="2"/>
              <a:endCxn id="136" idx="0"/>
            </p:cNvCxnSpPr>
            <p:nvPr/>
          </p:nvCxnSpPr>
          <p:spPr>
            <a:xfrm flipH="1" rot="-5400000">
              <a:off x="6538493" y="3726771"/>
              <a:ext cx="252900" cy="300"/>
            </a:xfrm>
            <a:prstGeom prst="bentConnector3">
              <a:avLst>
                <a:gd fmla="val 491262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20"/>
            <p:cNvCxnSpPr>
              <a:stCxn id="136" idx="2"/>
              <a:endCxn id="140" idx="0"/>
            </p:cNvCxnSpPr>
            <p:nvPr/>
          </p:nvCxnSpPr>
          <p:spPr>
            <a:xfrm rot="5400000">
              <a:off x="5828243" y="3699801"/>
              <a:ext cx="245400" cy="1427700"/>
            </a:xfrm>
            <a:prstGeom prst="bentConnector3">
              <a:avLst>
                <a:gd fmla="val 424975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20"/>
            <p:cNvCxnSpPr>
              <a:stCxn id="136" idx="2"/>
              <a:endCxn id="142" idx="0"/>
            </p:cNvCxnSpPr>
            <p:nvPr/>
          </p:nvCxnSpPr>
          <p:spPr>
            <a:xfrm flipH="1" rot="-5400000">
              <a:off x="6777593" y="4178151"/>
              <a:ext cx="245400" cy="471000"/>
            </a:xfrm>
            <a:prstGeom prst="bentConnector3">
              <a:avLst>
                <a:gd fmla="val 424975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20"/>
            <p:cNvCxnSpPr>
              <a:stCxn id="136" idx="2"/>
              <a:endCxn id="141" idx="0"/>
            </p:cNvCxnSpPr>
            <p:nvPr/>
          </p:nvCxnSpPr>
          <p:spPr>
            <a:xfrm rot="5400000">
              <a:off x="6302093" y="4173651"/>
              <a:ext cx="245400" cy="480000"/>
            </a:xfrm>
            <a:prstGeom prst="bentConnector3">
              <a:avLst>
                <a:gd fmla="val 424975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20"/>
            <p:cNvCxnSpPr>
              <a:stCxn id="138" idx="2"/>
              <a:endCxn id="143" idx="0"/>
            </p:cNvCxnSpPr>
            <p:nvPr/>
          </p:nvCxnSpPr>
          <p:spPr>
            <a:xfrm flipH="1" rot="-5400000">
              <a:off x="7727055" y="4179951"/>
              <a:ext cx="245400" cy="467400"/>
            </a:xfrm>
            <a:prstGeom prst="bentConnector3">
              <a:avLst>
                <a:gd fmla="val 424975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20"/>
            <p:cNvCxnSpPr>
              <a:stCxn id="140" idx="2"/>
              <a:endCxn id="145" idx="0"/>
            </p:cNvCxnSpPr>
            <p:nvPr/>
          </p:nvCxnSpPr>
          <p:spPr>
            <a:xfrm flipH="1" rot="-5400000">
              <a:off x="5843298" y="4369425"/>
              <a:ext cx="251100" cy="1463700"/>
            </a:xfrm>
            <a:prstGeom prst="bentConnector3">
              <a:avLst>
                <a:gd fmla="val 341020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20"/>
            <p:cNvCxnSpPr>
              <a:stCxn id="140" idx="2"/>
              <a:endCxn id="144" idx="0"/>
            </p:cNvCxnSpPr>
            <p:nvPr/>
          </p:nvCxnSpPr>
          <p:spPr>
            <a:xfrm flipH="1" rot="-5400000">
              <a:off x="5369598" y="4843125"/>
              <a:ext cx="251100" cy="516300"/>
            </a:xfrm>
            <a:prstGeom prst="bentConnector3">
              <a:avLst>
                <a:gd fmla="val 341020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7" name="Google Shape;157;p20"/>
            <p:cNvSpPr/>
            <p:nvPr/>
          </p:nvSpPr>
          <p:spPr>
            <a:xfrm>
              <a:off x="5842592" y="5907779"/>
              <a:ext cx="720216" cy="437495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game1</a:t>
              </a:r>
              <a:endParaRPr/>
            </a:p>
          </p:txBody>
        </p:sp>
        <p:cxnSp>
          <p:nvCxnSpPr>
            <p:cNvPr id="158" name="Google Shape;158;p20"/>
            <p:cNvCxnSpPr>
              <a:stCxn id="145" idx="2"/>
              <a:endCxn id="157" idx="0"/>
            </p:cNvCxnSpPr>
            <p:nvPr/>
          </p:nvCxnSpPr>
          <p:spPr>
            <a:xfrm rot="5400000">
              <a:off x="6329943" y="5536954"/>
              <a:ext cx="243600" cy="498300"/>
            </a:xfrm>
            <a:prstGeom prst="bentConnector3">
              <a:avLst>
                <a:gd fmla="val 272646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p20"/>
            <p:cNvSpPr/>
            <p:nvPr/>
          </p:nvSpPr>
          <p:spPr>
            <a:xfrm>
              <a:off x="6912988" y="5907779"/>
              <a:ext cx="722020" cy="437495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game2</a:t>
              </a:r>
              <a:endParaRPr/>
            </a:p>
          </p:txBody>
        </p:sp>
        <p:cxnSp>
          <p:nvCxnSpPr>
            <p:cNvPr id="160" name="Google Shape;160;p20"/>
            <p:cNvCxnSpPr>
              <a:stCxn id="145" idx="2"/>
              <a:endCxn id="159" idx="0"/>
            </p:cNvCxnSpPr>
            <p:nvPr/>
          </p:nvCxnSpPr>
          <p:spPr>
            <a:xfrm flipH="1" rot="-5400000">
              <a:off x="6865593" y="5499604"/>
              <a:ext cx="243600" cy="573000"/>
            </a:xfrm>
            <a:prstGeom prst="bentConnector3">
              <a:avLst>
                <a:gd fmla="val 272646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1" name="Google Shape;161;p20"/>
            <p:cNvSpPr/>
            <p:nvPr/>
          </p:nvSpPr>
          <p:spPr>
            <a:xfrm>
              <a:off x="4346205" y="5226809"/>
              <a:ext cx="880865" cy="437495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README</a:t>
              </a:r>
              <a:endParaRPr/>
            </a:p>
          </p:txBody>
        </p:sp>
        <p:cxnSp>
          <p:nvCxnSpPr>
            <p:cNvPr id="162" name="Google Shape;162;p20"/>
            <p:cNvCxnSpPr>
              <a:stCxn id="140" idx="2"/>
              <a:endCxn id="161" idx="0"/>
            </p:cNvCxnSpPr>
            <p:nvPr/>
          </p:nvCxnSpPr>
          <p:spPr>
            <a:xfrm rot="5400000">
              <a:off x="4886298" y="4876125"/>
              <a:ext cx="251100" cy="450300"/>
            </a:xfrm>
            <a:prstGeom prst="bentConnector3">
              <a:avLst>
                <a:gd fmla="val 341020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3" name="Google Shape;163;p20"/>
          <p:cNvSpPr/>
          <p:nvPr/>
        </p:nvSpPr>
        <p:spPr>
          <a:xfrm>
            <a:off x="1813715" y="1689199"/>
            <a:ext cx="2850713" cy="2772279"/>
          </a:xfrm>
          <a:custGeom>
            <a:rect b="b" l="l" r="r" t="t"/>
            <a:pathLst>
              <a:path extrusionOk="0" h="1676742" w="1666479">
                <a:moveTo>
                  <a:pt x="1639847" y="0"/>
                </a:moveTo>
                <a:cubicBezTo>
                  <a:pt x="1674781" y="200346"/>
                  <a:pt x="1709716" y="400692"/>
                  <a:pt x="1504221" y="591791"/>
                </a:cubicBezTo>
                <a:cubicBezTo>
                  <a:pt x="1298726" y="782890"/>
                  <a:pt x="657583" y="965770"/>
                  <a:pt x="406879" y="1146595"/>
                </a:cubicBezTo>
                <a:cubicBezTo>
                  <a:pt x="156175" y="1327420"/>
                  <a:pt x="0" y="1676742"/>
                  <a:pt x="0" y="1676742"/>
                </a:cubicBezTo>
              </a:path>
            </a:pathLst>
          </a:cu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20"/>
          <p:cNvCxnSpPr>
            <a:stCxn id="140" idx="0"/>
          </p:cNvCxnSpPr>
          <p:nvPr/>
        </p:nvCxnSpPr>
        <p:spPr>
          <a:xfrm flipH="1" rot="-5400000">
            <a:off x="2539235" y="3028079"/>
            <a:ext cx="2325600" cy="2895600"/>
          </a:xfrm>
          <a:prstGeom prst="curvedConnector4">
            <a:avLst>
              <a:gd fmla="val 28903" name="adj1"/>
              <a:gd fmla="val 72550" name="adj2"/>
            </a:avLst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" name="Google Shape;165;p20"/>
          <p:cNvSpPr txBox="1"/>
          <p:nvPr/>
        </p:nvSpPr>
        <p:spPr>
          <a:xfrm>
            <a:off x="572605" y="6060570"/>
            <a:ext cx="24581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directory: home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3046433" y="6053516"/>
            <a:ext cx="6097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differences between absolute and relative paths?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 Condition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7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count = 0;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increment()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						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count = count + 1;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2" name="Google Shape;532;p74"/>
          <p:cNvCxnSpPr/>
          <p:nvPr/>
        </p:nvCxnSpPr>
        <p:spPr>
          <a:xfrm>
            <a:off x="4264898" y="1971386"/>
            <a:ext cx="0" cy="367429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33" name="Google Shape;533;p74"/>
          <p:cNvSpPr txBox="1"/>
          <p:nvPr/>
        </p:nvSpPr>
        <p:spPr>
          <a:xfrm rot="-5400000">
            <a:off x="3540401" y="363486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4"/>
          <p:cNvSpPr/>
          <p:nvPr/>
        </p:nvSpPr>
        <p:spPr>
          <a:xfrm>
            <a:off x="5104268" y="2088107"/>
            <a:ext cx="450567" cy="3855493"/>
          </a:xfrm>
          <a:custGeom>
            <a:rect b="b" l="l" r="r" t="t"/>
            <a:pathLst>
              <a:path extrusionOk="0" h="3589397" w="450567">
                <a:moveTo>
                  <a:pt x="109182" y="0"/>
                </a:moveTo>
                <a:cubicBezTo>
                  <a:pt x="116138" y="8695"/>
                  <a:pt x="180207" y="84743"/>
                  <a:pt x="191069" y="109182"/>
                </a:cubicBezTo>
                <a:cubicBezTo>
                  <a:pt x="202754" y="135474"/>
                  <a:pt x="209266" y="163773"/>
                  <a:pt x="218364" y="191069"/>
                </a:cubicBezTo>
                <a:lnTo>
                  <a:pt x="232012" y="232012"/>
                </a:lnTo>
                <a:cubicBezTo>
                  <a:pt x="236561" y="245660"/>
                  <a:pt x="242171" y="258999"/>
                  <a:pt x="245660" y="272955"/>
                </a:cubicBezTo>
                <a:lnTo>
                  <a:pt x="259307" y="327546"/>
                </a:lnTo>
                <a:cubicBezTo>
                  <a:pt x="254758" y="423080"/>
                  <a:pt x="253603" y="518837"/>
                  <a:pt x="245660" y="614149"/>
                </a:cubicBezTo>
                <a:cubicBezTo>
                  <a:pt x="241663" y="662118"/>
                  <a:pt x="221049" y="660061"/>
                  <a:pt x="191069" y="696036"/>
                </a:cubicBezTo>
                <a:cubicBezTo>
                  <a:pt x="180568" y="708637"/>
                  <a:pt x="174274" y="724378"/>
                  <a:pt x="163773" y="736979"/>
                </a:cubicBezTo>
                <a:cubicBezTo>
                  <a:pt x="130932" y="776388"/>
                  <a:pt x="122148" y="778378"/>
                  <a:pt x="81887" y="805218"/>
                </a:cubicBezTo>
                <a:cubicBezTo>
                  <a:pt x="72788" y="818866"/>
                  <a:pt x="66189" y="834563"/>
                  <a:pt x="54591" y="846161"/>
                </a:cubicBezTo>
                <a:cubicBezTo>
                  <a:pt x="42993" y="857759"/>
                  <a:pt x="23895" y="860649"/>
                  <a:pt x="13648" y="873457"/>
                </a:cubicBezTo>
                <a:cubicBezTo>
                  <a:pt x="4661" y="884691"/>
                  <a:pt x="4549" y="900752"/>
                  <a:pt x="0" y="914400"/>
                </a:cubicBezTo>
                <a:cubicBezTo>
                  <a:pt x="16037" y="1106840"/>
                  <a:pt x="-3674" y="1026207"/>
                  <a:pt x="40943" y="1160060"/>
                </a:cubicBezTo>
                <a:cubicBezTo>
                  <a:pt x="55251" y="1202984"/>
                  <a:pt x="51722" y="1212738"/>
                  <a:pt x="95534" y="1241946"/>
                </a:cubicBezTo>
                <a:cubicBezTo>
                  <a:pt x="107504" y="1249926"/>
                  <a:pt x="122830" y="1251045"/>
                  <a:pt x="136478" y="1255594"/>
                </a:cubicBezTo>
                <a:cubicBezTo>
                  <a:pt x="163773" y="1273791"/>
                  <a:pt x="192120" y="1290502"/>
                  <a:pt x="218364" y="1310185"/>
                </a:cubicBezTo>
                <a:cubicBezTo>
                  <a:pt x="236561" y="1323833"/>
                  <a:pt x="253206" y="1339843"/>
                  <a:pt x="272955" y="1351128"/>
                </a:cubicBezTo>
                <a:cubicBezTo>
                  <a:pt x="285446" y="1358266"/>
                  <a:pt x="300251" y="1360227"/>
                  <a:pt x="313899" y="1364776"/>
                </a:cubicBezTo>
                <a:cubicBezTo>
                  <a:pt x="409433" y="1428466"/>
                  <a:pt x="377588" y="1392072"/>
                  <a:pt x="423081" y="1460311"/>
                </a:cubicBezTo>
                <a:cubicBezTo>
                  <a:pt x="432179" y="1487606"/>
                  <a:pt x="452765" y="1513525"/>
                  <a:pt x="450376" y="1542197"/>
                </a:cubicBezTo>
                <a:cubicBezTo>
                  <a:pt x="445827" y="1596788"/>
                  <a:pt x="443968" y="1651670"/>
                  <a:pt x="436728" y="1705970"/>
                </a:cubicBezTo>
                <a:cubicBezTo>
                  <a:pt x="433500" y="1730178"/>
                  <a:pt x="405682" y="1785010"/>
                  <a:pt x="395785" y="1801505"/>
                </a:cubicBezTo>
                <a:cubicBezTo>
                  <a:pt x="341035" y="1892754"/>
                  <a:pt x="368886" y="1874160"/>
                  <a:pt x="300251" y="1897039"/>
                </a:cubicBezTo>
                <a:cubicBezTo>
                  <a:pt x="234375" y="1995854"/>
                  <a:pt x="275002" y="1964255"/>
                  <a:pt x="191069" y="2006221"/>
                </a:cubicBezTo>
                <a:lnTo>
                  <a:pt x="95534" y="2101755"/>
                </a:lnTo>
                <a:cubicBezTo>
                  <a:pt x="81886" y="2115403"/>
                  <a:pt x="65297" y="2126640"/>
                  <a:pt x="54591" y="2142699"/>
                </a:cubicBezTo>
                <a:lnTo>
                  <a:pt x="27296" y="2183642"/>
                </a:lnTo>
                <a:cubicBezTo>
                  <a:pt x="8924" y="2257128"/>
                  <a:pt x="-3733" y="2281625"/>
                  <a:pt x="27296" y="2374711"/>
                </a:cubicBezTo>
                <a:cubicBezTo>
                  <a:pt x="32483" y="2390272"/>
                  <a:pt x="55638" y="2391505"/>
                  <a:pt x="68239" y="2402006"/>
                </a:cubicBezTo>
                <a:cubicBezTo>
                  <a:pt x="83066" y="2414362"/>
                  <a:pt x="96826" y="2428122"/>
                  <a:pt x="109182" y="2442949"/>
                </a:cubicBezTo>
                <a:cubicBezTo>
                  <a:pt x="119683" y="2455550"/>
                  <a:pt x="124134" y="2473092"/>
                  <a:pt x="136478" y="2483893"/>
                </a:cubicBezTo>
                <a:cubicBezTo>
                  <a:pt x="183876" y="2525367"/>
                  <a:pt x="207615" y="2537362"/>
                  <a:pt x="259307" y="2552131"/>
                </a:cubicBezTo>
                <a:cubicBezTo>
                  <a:pt x="277343" y="2557284"/>
                  <a:pt x="295702" y="2561230"/>
                  <a:pt x="313899" y="2565779"/>
                </a:cubicBezTo>
                <a:cubicBezTo>
                  <a:pt x="327547" y="2574878"/>
                  <a:pt x="343244" y="2581477"/>
                  <a:pt x="354842" y="2593075"/>
                </a:cubicBezTo>
                <a:cubicBezTo>
                  <a:pt x="397671" y="2635905"/>
                  <a:pt x="372293" y="2633795"/>
                  <a:pt x="395785" y="2688609"/>
                </a:cubicBezTo>
                <a:cubicBezTo>
                  <a:pt x="402246" y="2703685"/>
                  <a:pt x="413982" y="2715904"/>
                  <a:pt x="423081" y="2729552"/>
                </a:cubicBezTo>
                <a:cubicBezTo>
                  <a:pt x="419831" y="2765296"/>
                  <a:pt x="417878" y="2913910"/>
                  <a:pt x="382137" y="2961564"/>
                </a:cubicBezTo>
                <a:cubicBezTo>
                  <a:pt x="368489" y="2979761"/>
                  <a:pt x="358668" y="3001593"/>
                  <a:pt x="341194" y="3016155"/>
                </a:cubicBezTo>
                <a:cubicBezTo>
                  <a:pt x="330142" y="3025365"/>
                  <a:pt x="313899" y="3025254"/>
                  <a:pt x="300251" y="3029803"/>
                </a:cubicBezTo>
                <a:cubicBezTo>
                  <a:pt x="282054" y="3043451"/>
                  <a:pt x="264169" y="3057525"/>
                  <a:pt x="245660" y="3070746"/>
                </a:cubicBezTo>
                <a:cubicBezTo>
                  <a:pt x="232312" y="3080280"/>
                  <a:pt x="215217" y="3085441"/>
                  <a:pt x="204716" y="3098042"/>
                </a:cubicBezTo>
                <a:cubicBezTo>
                  <a:pt x="118139" y="3201934"/>
                  <a:pt x="236229" y="3113428"/>
                  <a:pt x="136478" y="3179928"/>
                </a:cubicBezTo>
                <a:cubicBezTo>
                  <a:pt x="127379" y="3193576"/>
                  <a:pt x="119683" y="3208271"/>
                  <a:pt x="109182" y="3220872"/>
                </a:cubicBezTo>
                <a:cubicBezTo>
                  <a:pt x="96826" y="3235699"/>
                  <a:pt x="78945" y="3245756"/>
                  <a:pt x="68239" y="3261815"/>
                </a:cubicBezTo>
                <a:cubicBezTo>
                  <a:pt x="60259" y="3273785"/>
                  <a:pt x="59140" y="3289110"/>
                  <a:pt x="54591" y="3302758"/>
                </a:cubicBezTo>
                <a:cubicBezTo>
                  <a:pt x="63690" y="3330054"/>
                  <a:pt x="64624" y="3361627"/>
                  <a:pt x="81887" y="3384645"/>
                </a:cubicBezTo>
                <a:cubicBezTo>
                  <a:pt x="112009" y="3424808"/>
                  <a:pt x="125754" y="3448496"/>
                  <a:pt x="163773" y="3480179"/>
                </a:cubicBezTo>
                <a:cubicBezTo>
                  <a:pt x="176374" y="3490680"/>
                  <a:pt x="191369" y="3497941"/>
                  <a:pt x="204716" y="3507475"/>
                </a:cubicBezTo>
                <a:cubicBezTo>
                  <a:pt x="223225" y="3520696"/>
                  <a:pt x="238962" y="3538246"/>
                  <a:pt x="259307" y="3548418"/>
                </a:cubicBezTo>
                <a:cubicBezTo>
                  <a:pt x="285042" y="3561285"/>
                  <a:pt x="313898" y="3566616"/>
                  <a:pt x="341194" y="3575714"/>
                </a:cubicBezTo>
                <a:cubicBezTo>
                  <a:pt x="386451" y="3590800"/>
                  <a:pt x="367752" y="3589361"/>
                  <a:pt x="395785" y="3589361"/>
                </a:cubicBezTo>
              </a:path>
            </a:pathLst>
          </a:custGeom>
          <a:noFill/>
          <a:ln cap="flat" cmpd="sng" w="571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74"/>
          <p:cNvSpPr txBox="1"/>
          <p:nvPr/>
        </p:nvSpPr>
        <p:spPr>
          <a:xfrm>
            <a:off x="4945235" y="1448166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74"/>
          <p:cNvSpPr txBox="1"/>
          <p:nvPr/>
        </p:nvSpPr>
        <p:spPr>
          <a:xfrm>
            <a:off x="4500258" y="2438399"/>
            <a:ext cx="1658581" cy="46166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74"/>
          <p:cNvSpPr txBox="1"/>
          <p:nvPr/>
        </p:nvSpPr>
        <p:spPr>
          <a:xfrm>
            <a:off x="4468598" y="3048000"/>
            <a:ext cx="1681142" cy="46166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74"/>
          <p:cNvSpPr/>
          <p:nvPr/>
        </p:nvSpPr>
        <p:spPr>
          <a:xfrm>
            <a:off x="6429703" y="2056280"/>
            <a:ext cx="450567" cy="3887320"/>
          </a:xfrm>
          <a:custGeom>
            <a:rect b="b" l="l" r="r" t="t"/>
            <a:pathLst>
              <a:path extrusionOk="0" h="3589397" w="450567">
                <a:moveTo>
                  <a:pt x="109182" y="0"/>
                </a:moveTo>
                <a:cubicBezTo>
                  <a:pt x="116138" y="8695"/>
                  <a:pt x="180207" y="84743"/>
                  <a:pt x="191069" y="109182"/>
                </a:cubicBezTo>
                <a:cubicBezTo>
                  <a:pt x="202754" y="135474"/>
                  <a:pt x="209266" y="163773"/>
                  <a:pt x="218364" y="191069"/>
                </a:cubicBezTo>
                <a:lnTo>
                  <a:pt x="232012" y="232012"/>
                </a:lnTo>
                <a:cubicBezTo>
                  <a:pt x="236561" y="245660"/>
                  <a:pt x="242171" y="258999"/>
                  <a:pt x="245660" y="272955"/>
                </a:cubicBezTo>
                <a:lnTo>
                  <a:pt x="259307" y="327546"/>
                </a:lnTo>
                <a:cubicBezTo>
                  <a:pt x="254758" y="423080"/>
                  <a:pt x="253603" y="518837"/>
                  <a:pt x="245660" y="614149"/>
                </a:cubicBezTo>
                <a:cubicBezTo>
                  <a:pt x="241663" y="662118"/>
                  <a:pt x="221049" y="660061"/>
                  <a:pt x="191069" y="696036"/>
                </a:cubicBezTo>
                <a:cubicBezTo>
                  <a:pt x="180568" y="708637"/>
                  <a:pt x="174274" y="724378"/>
                  <a:pt x="163773" y="736979"/>
                </a:cubicBezTo>
                <a:cubicBezTo>
                  <a:pt x="130932" y="776388"/>
                  <a:pt x="122148" y="778378"/>
                  <a:pt x="81887" y="805218"/>
                </a:cubicBezTo>
                <a:cubicBezTo>
                  <a:pt x="72788" y="818866"/>
                  <a:pt x="66189" y="834563"/>
                  <a:pt x="54591" y="846161"/>
                </a:cubicBezTo>
                <a:cubicBezTo>
                  <a:pt x="42993" y="857759"/>
                  <a:pt x="23895" y="860649"/>
                  <a:pt x="13648" y="873457"/>
                </a:cubicBezTo>
                <a:cubicBezTo>
                  <a:pt x="4661" y="884691"/>
                  <a:pt x="4549" y="900752"/>
                  <a:pt x="0" y="914400"/>
                </a:cubicBezTo>
                <a:cubicBezTo>
                  <a:pt x="16037" y="1106840"/>
                  <a:pt x="-3674" y="1026207"/>
                  <a:pt x="40943" y="1160060"/>
                </a:cubicBezTo>
                <a:cubicBezTo>
                  <a:pt x="55251" y="1202984"/>
                  <a:pt x="51722" y="1212738"/>
                  <a:pt x="95534" y="1241946"/>
                </a:cubicBezTo>
                <a:cubicBezTo>
                  <a:pt x="107504" y="1249926"/>
                  <a:pt x="122830" y="1251045"/>
                  <a:pt x="136478" y="1255594"/>
                </a:cubicBezTo>
                <a:cubicBezTo>
                  <a:pt x="163773" y="1273791"/>
                  <a:pt x="192120" y="1290502"/>
                  <a:pt x="218364" y="1310185"/>
                </a:cubicBezTo>
                <a:cubicBezTo>
                  <a:pt x="236561" y="1323833"/>
                  <a:pt x="253206" y="1339843"/>
                  <a:pt x="272955" y="1351128"/>
                </a:cubicBezTo>
                <a:cubicBezTo>
                  <a:pt x="285446" y="1358266"/>
                  <a:pt x="300251" y="1360227"/>
                  <a:pt x="313899" y="1364776"/>
                </a:cubicBezTo>
                <a:cubicBezTo>
                  <a:pt x="409433" y="1428466"/>
                  <a:pt x="377588" y="1392072"/>
                  <a:pt x="423081" y="1460311"/>
                </a:cubicBezTo>
                <a:cubicBezTo>
                  <a:pt x="432179" y="1487606"/>
                  <a:pt x="452765" y="1513525"/>
                  <a:pt x="450376" y="1542197"/>
                </a:cubicBezTo>
                <a:cubicBezTo>
                  <a:pt x="445827" y="1596788"/>
                  <a:pt x="443968" y="1651670"/>
                  <a:pt x="436728" y="1705970"/>
                </a:cubicBezTo>
                <a:cubicBezTo>
                  <a:pt x="433500" y="1730178"/>
                  <a:pt x="405682" y="1785010"/>
                  <a:pt x="395785" y="1801505"/>
                </a:cubicBezTo>
                <a:cubicBezTo>
                  <a:pt x="341035" y="1892754"/>
                  <a:pt x="368886" y="1874160"/>
                  <a:pt x="300251" y="1897039"/>
                </a:cubicBezTo>
                <a:cubicBezTo>
                  <a:pt x="234375" y="1995854"/>
                  <a:pt x="275002" y="1964255"/>
                  <a:pt x="191069" y="2006221"/>
                </a:cubicBezTo>
                <a:lnTo>
                  <a:pt x="95534" y="2101755"/>
                </a:lnTo>
                <a:cubicBezTo>
                  <a:pt x="81886" y="2115403"/>
                  <a:pt x="65297" y="2126640"/>
                  <a:pt x="54591" y="2142699"/>
                </a:cubicBezTo>
                <a:lnTo>
                  <a:pt x="27296" y="2183642"/>
                </a:lnTo>
                <a:cubicBezTo>
                  <a:pt x="8924" y="2257128"/>
                  <a:pt x="-3733" y="2281625"/>
                  <a:pt x="27296" y="2374711"/>
                </a:cubicBezTo>
                <a:cubicBezTo>
                  <a:pt x="32483" y="2390272"/>
                  <a:pt x="55638" y="2391505"/>
                  <a:pt x="68239" y="2402006"/>
                </a:cubicBezTo>
                <a:cubicBezTo>
                  <a:pt x="83066" y="2414362"/>
                  <a:pt x="96826" y="2428122"/>
                  <a:pt x="109182" y="2442949"/>
                </a:cubicBezTo>
                <a:cubicBezTo>
                  <a:pt x="119683" y="2455550"/>
                  <a:pt x="124134" y="2473092"/>
                  <a:pt x="136478" y="2483893"/>
                </a:cubicBezTo>
                <a:cubicBezTo>
                  <a:pt x="183876" y="2525367"/>
                  <a:pt x="207615" y="2537362"/>
                  <a:pt x="259307" y="2552131"/>
                </a:cubicBezTo>
                <a:cubicBezTo>
                  <a:pt x="277343" y="2557284"/>
                  <a:pt x="295702" y="2561230"/>
                  <a:pt x="313899" y="2565779"/>
                </a:cubicBezTo>
                <a:cubicBezTo>
                  <a:pt x="327547" y="2574878"/>
                  <a:pt x="343244" y="2581477"/>
                  <a:pt x="354842" y="2593075"/>
                </a:cubicBezTo>
                <a:cubicBezTo>
                  <a:pt x="397671" y="2635905"/>
                  <a:pt x="372293" y="2633795"/>
                  <a:pt x="395785" y="2688609"/>
                </a:cubicBezTo>
                <a:cubicBezTo>
                  <a:pt x="402246" y="2703685"/>
                  <a:pt x="413982" y="2715904"/>
                  <a:pt x="423081" y="2729552"/>
                </a:cubicBezTo>
                <a:cubicBezTo>
                  <a:pt x="419831" y="2765296"/>
                  <a:pt x="417878" y="2913910"/>
                  <a:pt x="382137" y="2961564"/>
                </a:cubicBezTo>
                <a:cubicBezTo>
                  <a:pt x="368489" y="2979761"/>
                  <a:pt x="358668" y="3001593"/>
                  <a:pt x="341194" y="3016155"/>
                </a:cubicBezTo>
                <a:cubicBezTo>
                  <a:pt x="330142" y="3025365"/>
                  <a:pt x="313899" y="3025254"/>
                  <a:pt x="300251" y="3029803"/>
                </a:cubicBezTo>
                <a:cubicBezTo>
                  <a:pt x="282054" y="3043451"/>
                  <a:pt x="264169" y="3057525"/>
                  <a:pt x="245660" y="3070746"/>
                </a:cubicBezTo>
                <a:cubicBezTo>
                  <a:pt x="232312" y="3080280"/>
                  <a:pt x="215217" y="3085441"/>
                  <a:pt x="204716" y="3098042"/>
                </a:cubicBezTo>
                <a:cubicBezTo>
                  <a:pt x="118139" y="3201934"/>
                  <a:pt x="236229" y="3113428"/>
                  <a:pt x="136478" y="3179928"/>
                </a:cubicBezTo>
                <a:cubicBezTo>
                  <a:pt x="127379" y="3193576"/>
                  <a:pt x="119683" y="3208271"/>
                  <a:pt x="109182" y="3220872"/>
                </a:cubicBezTo>
                <a:cubicBezTo>
                  <a:pt x="96826" y="3235699"/>
                  <a:pt x="78945" y="3245756"/>
                  <a:pt x="68239" y="3261815"/>
                </a:cubicBezTo>
                <a:cubicBezTo>
                  <a:pt x="60259" y="3273785"/>
                  <a:pt x="59140" y="3289110"/>
                  <a:pt x="54591" y="3302758"/>
                </a:cubicBezTo>
                <a:cubicBezTo>
                  <a:pt x="63690" y="3330054"/>
                  <a:pt x="64624" y="3361627"/>
                  <a:pt x="81887" y="3384645"/>
                </a:cubicBezTo>
                <a:cubicBezTo>
                  <a:pt x="112009" y="3424808"/>
                  <a:pt x="125754" y="3448496"/>
                  <a:pt x="163773" y="3480179"/>
                </a:cubicBezTo>
                <a:cubicBezTo>
                  <a:pt x="176374" y="3490680"/>
                  <a:pt x="191369" y="3497941"/>
                  <a:pt x="204716" y="3507475"/>
                </a:cubicBezTo>
                <a:cubicBezTo>
                  <a:pt x="223225" y="3520696"/>
                  <a:pt x="238962" y="3538246"/>
                  <a:pt x="259307" y="3548418"/>
                </a:cubicBezTo>
                <a:cubicBezTo>
                  <a:pt x="285042" y="3561285"/>
                  <a:pt x="313898" y="3566616"/>
                  <a:pt x="341194" y="3575714"/>
                </a:cubicBezTo>
                <a:cubicBezTo>
                  <a:pt x="386451" y="3590800"/>
                  <a:pt x="367752" y="3589361"/>
                  <a:pt x="395785" y="3589361"/>
                </a:cubicBezTo>
              </a:path>
            </a:pathLst>
          </a:custGeom>
          <a:noFill/>
          <a:ln cap="flat" cmpd="sng" w="571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74"/>
          <p:cNvSpPr txBox="1"/>
          <p:nvPr/>
        </p:nvSpPr>
        <p:spPr>
          <a:xfrm>
            <a:off x="6350186" y="1448166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40" name="Google Shape;540;p74"/>
          <p:cNvSpPr txBox="1"/>
          <p:nvPr/>
        </p:nvSpPr>
        <p:spPr>
          <a:xfrm>
            <a:off x="5825695" y="3577698"/>
            <a:ext cx="1658581" cy="46166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74"/>
          <p:cNvSpPr/>
          <p:nvPr/>
        </p:nvSpPr>
        <p:spPr>
          <a:xfrm>
            <a:off x="7895985" y="2056280"/>
            <a:ext cx="450567" cy="3887320"/>
          </a:xfrm>
          <a:custGeom>
            <a:rect b="b" l="l" r="r" t="t"/>
            <a:pathLst>
              <a:path extrusionOk="0" h="3589397" w="450567">
                <a:moveTo>
                  <a:pt x="109182" y="0"/>
                </a:moveTo>
                <a:cubicBezTo>
                  <a:pt x="116138" y="8695"/>
                  <a:pt x="180207" y="84743"/>
                  <a:pt x="191069" y="109182"/>
                </a:cubicBezTo>
                <a:cubicBezTo>
                  <a:pt x="202754" y="135474"/>
                  <a:pt x="209266" y="163773"/>
                  <a:pt x="218364" y="191069"/>
                </a:cubicBezTo>
                <a:lnTo>
                  <a:pt x="232012" y="232012"/>
                </a:lnTo>
                <a:cubicBezTo>
                  <a:pt x="236561" y="245660"/>
                  <a:pt x="242171" y="258999"/>
                  <a:pt x="245660" y="272955"/>
                </a:cubicBezTo>
                <a:lnTo>
                  <a:pt x="259307" y="327546"/>
                </a:lnTo>
                <a:cubicBezTo>
                  <a:pt x="254758" y="423080"/>
                  <a:pt x="253603" y="518837"/>
                  <a:pt x="245660" y="614149"/>
                </a:cubicBezTo>
                <a:cubicBezTo>
                  <a:pt x="241663" y="662118"/>
                  <a:pt x="221049" y="660061"/>
                  <a:pt x="191069" y="696036"/>
                </a:cubicBezTo>
                <a:cubicBezTo>
                  <a:pt x="180568" y="708637"/>
                  <a:pt x="174274" y="724378"/>
                  <a:pt x="163773" y="736979"/>
                </a:cubicBezTo>
                <a:cubicBezTo>
                  <a:pt x="130932" y="776388"/>
                  <a:pt x="122148" y="778378"/>
                  <a:pt x="81887" y="805218"/>
                </a:cubicBezTo>
                <a:cubicBezTo>
                  <a:pt x="72788" y="818866"/>
                  <a:pt x="66189" y="834563"/>
                  <a:pt x="54591" y="846161"/>
                </a:cubicBezTo>
                <a:cubicBezTo>
                  <a:pt x="42993" y="857759"/>
                  <a:pt x="23895" y="860649"/>
                  <a:pt x="13648" y="873457"/>
                </a:cubicBezTo>
                <a:cubicBezTo>
                  <a:pt x="4661" y="884691"/>
                  <a:pt x="4549" y="900752"/>
                  <a:pt x="0" y="914400"/>
                </a:cubicBezTo>
                <a:cubicBezTo>
                  <a:pt x="16037" y="1106840"/>
                  <a:pt x="-3674" y="1026207"/>
                  <a:pt x="40943" y="1160060"/>
                </a:cubicBezTo>
                <a:cubicBezTo>
                  <a:pt x="55251" y="1202984"/>
                  <a:pt x="51722" y="1212738"/>
                  <a:pt x="95534" y="1241946"/>
                </a:cubicBezTo>
                <a:cubicBezTo>
                  <a:pt x="107504" y="1249926"/>
                  <a:pt x="122830" y="1251045"/>
                  <a:pt x="136478" y="1255594"/>
                </a:cubicBezTo>
                <a:cubicBezTo>
                  <a:pt x="163773" y="1273791"/>
                  <a:pt x="192120" y="1290502"/>
                  <a:pt x="218364" y="1310185"/>
                </a:cubicBezTo>
                <a:cubicBezTo>
                  <a:pt x="236561" y="1323833"/>
                  <a:pt x="253206" y="1339843"/>
                  <a:pt x="272955" y="1351128"/>
                </a:cubicBezTo>
                <a:cubicBezTo>
                  <a:pt x="285446" y="1358266"/>
                  <a:pt x="300251" y="1360227"/>
                  <a:pt x="313899" y="1364776"/>
                </a:cubicBezTo>
                <a:cubicBezTo>
                  <a:pt x="409433" y="1428466"/>
                  <a:pt x="377588" y="1392072"/>
                  <a:pt x="423081" y="1460311"/>
                </a:cubicBezTo>
                <a:cubicBezTo>
                  <a:pt x="432179" y="1487606"/>
                  <a:pt x="452765" y="1513525"/>
                  <a:pt x="450376" y="1542197"/>
                </a:cubicBezTo>
                <a:cubicBezTo>
                  <a:pt x="445827" y="1596788"/>
                  <a:pt x="443968" y="1651670"/>
                  <a:pt x="436728" y="1705970"/>
                </a:cubicBezTo>
                <a:cubicBezTo>
                  <a:pt x="433500" y="1730178"/>
                  <a:pt x="405682" y="1785010"/>
                  <a:pt x="395785" y="1801505"/>
                </a:cubicBezTo>
                <a:cubicBezTo>
                  <a:pt x="341035" y="1892754"/>
                  <a:pt x="368886" y="1874160"/>
                  <a:pt x="300251" y="1897039"/>
                </a:cubicBezTo>
                <a:cubicBezTo>
                  <a:pt x="234375" y="1995854"/>
                  <a:pt x="275002" y="1964255"/>
                  <a:pt x="191069" y="2006221"/>
                </a:cubicBezTo>
                <a:lnTo>
                  <a:pt x="95534" y="2101755"/>
                </a:lnTo>
                <a:cubicBezTo>
                  <a:pt x="81886" y="2115403"/>
                  <a:pt x="65297" y="2126640"/>
                  <a:pt x="54591" y="2142699"/>
                </a:cubicBezTo>
                <a:lnTo>
                  <a:pt x="27296" y="2183642"/>
                </a:lnTo>
                <a:cubicBezTo>
                  <a:pt x="8924" y="2257128"/>
                  <a:pt x="-3733" y="2281625"/>
                  <a:pt x="27296" y="2374711"/>
                </a:cubicBezTo>
                <a:cubicBezTo>
                  <a:pt x="32483" y="2390272"/>
                  <a:pt x="55638" y="2391505"/>
                  <a:pt x="68239" y="2402006"/>
                </a:cubicBezTo>
                <a:cubicBezTo>
                  <a:pt x="83066" y="2414362"/>
                  <a:pt x="96826" y="2428122"/>
                  <a:pt x="109182" y="2442949"/>
                </a:cubicBezTo>
                <a:cubicBezTo>
                  <a:pt x="119683" y="2455550"/>
                  <a:pt x="124134" y="2473092"/>
                  <a:pt x="136478" y="2483893"/>
                </a:cubicBezTo>
                <a:cubicBezTo>
                  <a:pt x="183876" y="2525367"/>
                  <a:pt x="207615" y="2537362"/>
                  <a:pt x="259307" y="2552131"/>
                </a:cubicBezTo>
                <a:cubicBezTo>
                  <a:pt x="277343" y="2557284"/>
                  <a:pt x="295702" y="2561230"/>
                  <a:pt x="313899" y="2565779"/>
                </a:cubicBezTo>
                <a:cubicBezTo>
                  <a:pt x="327547" y="2574878"/>
                  <a:pt x="343244" y="2581477"/>
                  <a:pt x="354842" y="2593075"/>
                </a:cubicBezTo>
                <a:cubicBezTo>
                  <a:pt x="397671" y="2635905"/>
                  <a:pt x="372293" y="2633795"/>
                  <a:pt x="395785" y="2688609"/>
                </a:cubicBezTo>
                <a:cubicBezTo>
                  <a:pt x="402246" y="2703685"/>
                  <a:pt x="413982" y="2715904"/>
                  <a:pt x="423081" y="2729552"/>
                </a:cubicBezTo>
                <a:cubicBezTo>
                  <a:pt x="419831" y="2765296"/>
                  <a:pt x="417878" y="2913910"/>
                  <a:pt x="382137" y="2961564"/>
                </a:cubicBezTo>
                <a:cubicBezTo>
                  <a:pt x="368489" y="2979761"/>
                  <a:pt x="358668" y="3001593"/>
                  <a:pt x="341194" y="3016155"/>
                </a:cubicBezTo>
                <a:cubicBezTo>
                  <a:pt x="330142" y="3025365"/>
                  <a:pt x="313899" y="3025254"/>
                  <a:pt x="300251" y="3029803"/>
                </a:cubicBezTo>
                <a:cubicBezTo>
                  <a:pt x="282054" y="3043451"/>
                  <a:pt x="264169" y="3057525"/>
                  <a:pt x="245660" y="3070746"/>
                </a:cubicBezTo>
                <a:cubicBezTo>
                  <a:pt x="232312" y="3080280"/>
                  <a:pt x="215217" y="3085441"/>
                  <a:pt x="204716" y="3098042"/>
                </a:cubicBezTo>
                <a:cubicBezTo>
                  <a:pt x="118139" y="3201934"/>
                  <a:pt x="236229" y="3113428"/>
                  <a:pt x="136478" y="3179928"/>
                </a:cubicBezTo>
                <a:cubicBezTo>
                  <a:pt x="127379" y="3193576"/>
                  <a:pt x="119683" y="3208271"/>
                  <a:pt x="109182" y="3220872"/>
                </a:cubicBezTo>
                <a:cubicBezTo>
                  <a:pt x="96826" y="3235699"/>
                  <a:pt x="78945" y="3245756"/>
                  <a:pt x="68239" y="3261815"/>
                </a:cubicBezTo>
                <a:cubicBezTo>
                  <a:pt x="60259" y="3273785"/>
                  <a:pt x="59140" y="3289110"/>
                  <a:pt x="54591" y="3302758"/>
                </a:cubicBezTo>
                <a:cubicBezTo>
                  <a:pt x="63690" y="3330054"/>
                  <a:pt x="64624" y="3361627"/>
                  <a:pt x="81887" y="3384645"/>
                </a:cubicBezTo>
                <a:cubicBezTo>
                  <a:pt x="112009" y="3424808"/>
                  <a:pt x="125754" y="3448496"/>
                  <a:pt x="163773" y="3480179"/>
                </a:cubicBezTo>
                <a:cubicBezTo>
                  <a:pt x="176374" y="3490680"/>
                  <a:pt x="191369" y="3497941"/>
                  <a:pt x="204716" y="3507475"/>
                </a:cubicBezTo>
                <a:cubicBezTo>
                  <a:pt x="223225" y="3520696"/>
                  <a:pt x="238962" y="3538246"/>
                  <a:pt x="259307" y="3548418"/>
                </a:cubicBezTo>
                <a:cubicBezTo>
                  <a:pt x="285042" y="3561285"/>
                  <a:pt x="313898" y="3566616"/>
                  <a:pt x="341194" y="3575714"/>
                </a:cubicBezTo>
                <a:cubicBezTo>
                  <a:pt x="386451" y="3590800"/>
                  <a:pt x="367752" y="3589361"/>
                  <a:pt x="395785" y="3589361"/>
                </a:cubicBezTo>
              </a:path>
            </a:pathLst>
          </a:custGeom>
          <a:noFill/>
          <a:ln cap="flat" cmpd="sng" w="571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4"/>
          <p:cNvSpPr txBox="1"/>
          <p:nvPr/>
        </p:nvSpPr>
        <p:spPr>
          <a:xfrm>
            <a:off x="7693829" y="1448166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43" name="Google Shape;543;p74"/>
          <p:cNvSpPr txBox="1"/>
          <p:nvPr/>
        </p:nvSpPr>
        <p:spPr>
          <a:xfrm>
            <a:off x="7377561" y="4079932"/>
            <a:ext cx="1658581" cy="46166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74"/>
          <p:cNvSpPr txBox="1"/>
          <p:nvPr/>
        </p:nvSpPr>
        <p:spPr>
          <a:xfrm>
            <a:off x="5838758" y="5156546"/>
            <a:ext cx="1681142" cy="46166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74"/>
          <p:cNvSpPr txBox="1"/>
          <p:nvPr/>
        </p:nvSpPr>
        <p:spPr>
          <a:xfrm>
            <a:off x="110389" y="5709653"/>
            <a:ext cx="5029201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depends on order of execution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Synchronization needed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74"/>
          <p:cNvSpPr txBox="1"/>
          <p:nvPr/>
        </p:nvSpPr>
        <p:spPr>
          <a:xfrm>
            <a:off x="7377561" y="4633680"/>
            <a:ext cx="1681142" cy="46166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7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1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 </a:t>
            </a: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new thread and makes it executable</a:t>
            </a:r>
            <a:endParaRPr b="1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called any number of times from anywhere within code</a:t>
            </a:r>
            <a:endParaRPr b="1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Success: zero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Failure: error number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keep track of threads within a program’s execution? How many can we have?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pass data to threads we create? How do we tell them what to work on?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if our application isn’t “embarassingly parallel”?</a:t>
            </a:r>
            <a:endParaRPr/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7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1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 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originating thread wait for the completion of all its spawned threads’ tasks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join, the originating thread would exit as soon as it completes its job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⇒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spawned thread can get aborted even if it is in the middle of its chore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Success: zero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Failure: error number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join at all? What does a join guarantee?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/>
              <a:t>8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7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Linking</a:t>
            </a:r>
            <a:endParaRPr/>
          </a:p>
        </p:txBody>
      </p:sp>
      <p:sp>
        <p:nvSpPr>
          <p:cNvPr id="571" name="Google Shape;571;p7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Carried out only once to produce an executable file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static libraries are called, the linker will copy all the modules referenced by the program to the executable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libraries are typically denoted by the .a file extension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would I use static linking? Why would I use it?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Linking</a:t>
            </a:r>
            <a:endParaRPr/>
          </a:p>
        </p:txBody>
      </p:sp>
      <p:sp>
        <p:nvSpPr>
          <p:cNvPr id="577" name="Google Shape;577;p79"/>
          <p:cNvSpPr txBox="1"/>
          <p:nvPr>
            <p:ph idx="1" type="body"/>
          </p:nvPr>
        </p:nvSpPr>
        <p:spPr>
          <a:xfrm>
            <a:off x="457200" y="1219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a process to add, remove, replace or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Noto Sans Symbols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relocate object modules during its execution.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shared libraries are called: </a:t>
            </a:r>
            <a:endParaRPr/>
          </a:p>
          <a:p>
            <a:pPr indent="-285750" lvl="1" marL="742950" marR="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copy a little reference information when the executable file is created</a:t>
            </a:r>
            <a:endParaRPr/>
          </a:p>
          <a:p>
            <a:pPr indent="-285750" lvl="1" marL="742950" marR="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linking during loading time or running time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libraries are typically denoted by the .so file extension</a:t>
            </a:r>
            <a:endParaRPr/>
          </a:p>
          <a:p>
            <a:pPr indent="-609600" lvl="1" marL="1009650" marR="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.dll on Windows</a:t>
            </a:r>
            <a:endParaRPr/>
          </a:p>
          <a:p>
            <a:pPr indent="-609600" lvl="0" marL="609600" marR="0" rtl="0" algn="l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would I use dynamic linking? Why would I use it?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libraries dynamically loaded?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3" name="Google Shape;583;p8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4454" l="-363" r="-1085" t="-663"/>
          <a:stretch/>
        </p:blipFill>
        <p:spPr>
          <a:xfrm>
            <a:off x="325053" y="1632767"/>
            <a:ext cx="8481609" cy="481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o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Advantages of dynamic linking</a:t>
            </a:r>
            <a:endParaRPr sz="4000"/>
          </a:p>
        </p:txBody>
      </p:sp>
      <p:sp>
        <p:nvSpPr>
          <p:cNvPr id="589" name="Google Shape;589;p8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executable is typically smaller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library is changed, the code that references it does not usually need to be recompiled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executable accesses the .so at run time; therefore, multiple programs can access the same .so at the same time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footprint amortized across all programs using the same .so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other advantages are there of dynamic linking?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mo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Disadvantages of dynamic linking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8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Performance hit</a:t>
            </a:r>
            <a:endParaRPr/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Need to load shared objects (at least once)</a:t>
            </a:r>
            <a:endParaRPr/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Need to resolve addresses (once or every time)</a:t>
            </a:r>
            <a:endParaRPr/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Remember back to the system call assignment… </a:t>
            </a:r>
            <a:endParaRPr b="0" i="0" sz="259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/>
              <a:t>9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8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File Permissions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chmod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(r), write (w), executable (x)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User, group, others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we have permissions at all?</a:t>
            </a:r>
            <a:endParaRPr/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1" y="3863181"/>
            <a:ext cx="9144000" cy="2618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4"/>
          <p:cNvSpPr txBox="1"/>
          <p:nvPr>
            <p:ph type="title"/>
          </p:nvPr>
        </p:nvSpPr>
        <p:spPr>
          <a:xfrm>
            <a:off x="561925" y="612625"/>
            <a:ext cx="8363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7"/>
              <a:buFont typeface="Calibri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Over the Internet</a:t>
            </a:r>
            <a:endParaRPr/>
          </a:p>
        </p:txBody>
      </p:sp>
      <p:sp>
        <p:nvSpPr>
          <p:cNvPr id="607" name="Google Shape;607;p84"/>
          <p:cNvSpPr txBox="1"/>
          <p:nvPr>
            <p:ph idx="1" type="body"/>
          </p:nvPr>
        </p:nvSpPr>
        <p:spPr>
          <a:xfrm>
            <a:off x="743958" y="1625344"/>
            <a:ext cx="7656000" cy="4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7890" lvl="0" marL="41458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type of guarantees do we want?</a:t>
            </a:r>
            <a:endParaRPr sz="2400"/>
          </a:p>
          <a:p>
            <a:pPr indent="-314243" lvl="1" marL="725530" marR="0" rtl="0" algn="l">
              <a:lnSpc>
                <a:spcPct val="8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Confidentiality</a:t>
            </a:r>
            <a:endParaRPr sz="2400"/>
          </a:p>
          <a:p>
            <a:pPr indent="-314243" lvl="2" marL="1140119" marR="0" rtl="0" algn="l">
              <a:lnSpc>
                <a:spcPct val="8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secrecy</a:t>
            </a:r>
            <a:endParaRPr/>
          </a:p>
          <a:p>
            <a:pPr indent="-314243" lvl="1" marL="725530" marR="0" rtl="0" algn="l">
              <a:lnSpc>
                <a:spcPct val="8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integrity</a:t>
            </a:r>
            <a:endParaRPr sz="2400"/>
          </a:p>
          <a:p>
            <a:pPr indent="-314243" lvl="2" marL="1140119" marR="0" rtl="0" algn="l">
              <a:lnSpc>
                <a:spcPct val="8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consistency</a:t>
            </a:r>
            <a:endParaRPr/>
          </a:p>
          <a:p>
            <a:pPr indent="-314243" lvl="1" marL="725530" marR="0" rtl="0" algn="l">
              <a:lnSpc>
                <a:spcPct val="8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 sz="2400"/>
          </a:p>
          <a:p>
            <a:pPr indent="-314243" lvl="2" marL="1140119" marR="0" rtl="0" algn="l">
              <a:lnSpc>
                <a:spcPct val="8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confirmation</a:t>
            </a:r>
            <a:endParaRPr/>
          </a:p>
          <a:p>
            <a:pPr indent="-314243" lvl="1" marL="725530" marR="0" rtl="0" algn="l">
              <a:lnSpc>
                <a:spcPct val="8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Authorization</a:t>
            </a:r>
            <a:endParaRPr sz="2400"/>
          </a:p>
          <a:p>
            <a:pPr indent="-314243" lvl="2" marL="1140119" marR="0" rtl="0" algn="l">
              <a:lnSpc>
                <a:spcPct val="8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Specifying access rights to resources</a:t>
            </a:r>
            <a:endParaRPr/>
          </a:p>
          <a:p>
            <a:pPr indent="-161843" lvl="2" marL="1140119" marR="0" rtl="0" algn="l">
              <a:lnSpc>
                <a:spcPct val="8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7253" lvl="0" marL="340019" marR="0" rtl="0" algn="l">
              <a:lnSpc>
                <a:spcPct val="80000"/>
              </a:lnSpc>
              <a:spcBef>
                <a:spcPts val="6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we want these guarantees?</a:t>
            </a:r>
            <a:endParaRPr sz="2400"/>
          </a:p>
          <a:p>
            <a:pPr indent="0" lvl="0" marL="29077" marR="0" rtl="0" algn="l">
              <a:lnSpc>
                <a:spcPct val="80000"/>
              </a:lnSpc>
              <a:spcBef>
                <a:spcPts val="618"/>
              </a:spcBef>
              <a:spcAft>
                <a:spcPts val="0"/>
              </a:spcAft>
              <a:buClr>
                <a:schemeClr val="dk1"/>
              </a:buClr>
              <a:buSzPts val="3088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Secret Key (symmetric) Cryptography</a:t>
            </a:r>
            <a:endParaRPr b="1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8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single key is used to both encrypt and decrypt a message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" name="Google Shape;614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682480"/>
            <a:ext cx="7848602" cy="3795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Key (asymmetric) Cryptography</a:t>
            </a:r>
            <a:endParaRPr b="1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8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keys are used: a public and a private key. If a message is encrypted with one key, it has to be decrypted with the other.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1" name="Google Shape;621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124200"/>
            <a:ext cx="8053033" cy="3374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Encryption questions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627" name="Google Shape;627;p8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have encryption?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differences between symmetric and asymmetric encryption? When would I use one or the other?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used on the Internet? What is a certificate authority?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I trust a message came from someone?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Digital Signature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633" name="Google Shape;633;p8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electronic stamp or seal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almost exactly like a written signature, except more guarantees!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appended to a document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sent separately (detached signature)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Ensures data integrity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document was not changed during transmission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signatures different than encryption?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9"/>
          <p:cNvSpPr txBox="1"/>
          <p:nvPr>
            <p:ph type="title"/>
          </p:nvPr>
        </p:nvSpPr>
        <p:spPr>
          <a:xfrm>
            <a:off x="414589" y="431604"/>
            <a:ext cx="746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73128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Digital Signature</a:t>
            </a:r>
            <a:endParaRPr b="1"/>
          </a:p>
        </p:txBody>
      </p:sp>
      <p:sp>
        <p:nvSpPr>
          <p:cNvPr id="639" name="Google Shape;639;p89"/>
          <p:cNvSpPr/>
          <p:nvPr/>
        </p:nvSpPr>
        <p:spPr>
          <a:xfrm>
            <a:off x="1669874" y="1252775"/>
            <a:ext cx="6566700" cy="455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89"/>
          <p:cNvSpPr txBox="1"/>
          <p:nvPr/>
        </p:nvSpPr>
        <p:spPr>
          <a:xfrm>
            <a:off x="7147060" y="5943233"/>
            <a:ext cx="15882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Source : gdp.globus.org</a:t>
            </a:r>
            <a:endParaRPr sz="9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89"/>
          <p:cNvSpPr txBox="1"/>
          <p:nvPr/>
        </p:nvSpPr>
        <p:spPr>
          <a:xfrm>
            <a:off x="652769" y="5487350"/>
            <a:ext cx="42669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0738" lvl="0" marL="457200" marR="6380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1"/>
              <a:buFont typeface="Arial"/>
              <a:buChar char="●"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Verifies document integrity 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738" lvl="0" marL="457200" marR="6380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1"/>
              <a:buFont typeface="Arial"/>
              <a:buChar char="●"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it prove origin?</a:t>
            </a:r>
            <a:endParaRPr sz="1451">
              <a:solidFill>
                <a:schemeClr val="dk1"/>
              </a:solidFill>
            </a:endParaRPr>
          </a:p>
          <a:p>
            <a:pPr indent="-320738" lvl="0" marL="457200" marR="6380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1"/>
              <a:buFont typeface="Arial"/>
              <a:buChar char="●"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is Certificate Authority (CA) ?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89"/>
          <p:cNvSpPr txBox="1"/>
          <p:nvPr/>
        </p:nvSpPr>
        <p:spPr>
          <a:xfrm>
            <a:off x="255939" y="864800"/>
            <a:ext cx="2331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understand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entire slide.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Detached Signature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9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signatures can either be </a:t>
            </a:r>
            <a:r>
              <a:rPr b="0" i="1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attached</a:t>
            </a: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message or </a:t>
            </a:r>
            <a:r>
              <a:rPr b="0" i="1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detached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detached signature is stored and transmitted separately from the message it signs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Commonly used to validate software distributed in compressed tar files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can't sign such a file internally without altering its contents, so the signature is created in a separate file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detach at all? Why are signatures useful?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can create a signature? How do I verify a signature?</a:t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/>
              <a:t>10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9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2"/>
          <p:cNvSpPr txBox="1"/>
          <p:nvPr>
            <p:ph type="title"/>
          </p:nvPr>
        </p:nvSpPr>
        <p:spPr>
          <a:xfrm>
            <a:off x="665647" y="542987"/>
            <a:ext cx="791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151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 process</a:t>
            </a:r>
            <a:endParaRPr/>
          </a:p>
        </p:txBody>
      </p:sp>
      <p:sp>
        <p:nvSpPr>
          <p:cNvPr id="660" name="Google Shape;660;p92"/>
          <p:cNvSpPr txBox="1"/>
          <p:nvPr/>
        </p:nvSpPr>
        <p:spPr>
          <a:xfrm>
            <a:off x="543573" y="1694038"/>
            <a:ext cx="122100" cy="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9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92"/>
          <p:cNvSpPr txBox="1"/>
          <p:nvPr/>
        </p:nvSpPr>
        <p:spPr>
          <a:xfrm>
            <a:off x="837239" y="1621534"/>
            <a:ext cx="50109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Involves making a lot of changes to code</a:t>
            </a:r>
            <a:endParaRPr/>
          </a:p>
        </p:txBody>
      </p:sp>
      <p:sp>
        <p:nvSpPr>
          <p:cNvPr id="662" name="Google Shape;662;p92"/>
          <p:cNvSpPr txBox="1"/>
          <p:nvPr/>
        </p:nvSpPr>
        <p:spPr>
          <a:xfrm>
            <a:off x="935129" y="2123028"/>
            <a:ext cx="129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49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92"/>
          <p:cNvSpPr txBox="1"/>
          <p:nvPr/>
        </p:nvSpPr>
        <p:spPr>
          <a:xfrm>
            <a:off x="1228796" y="1984831"/>
            <a:ext cx="32040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917854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features added Bugs fixed</a:t>
            </a:r>
            <a:endParaRPr/>
          </a:p>
          <a:p>
            <a:pPr indent="0" lvl="0" marL="11516" marR="0" rtl="0" algn="l">
              <a:spcBef>
                <a:spcPts val="861"/>
              </a:spcBef>
              <a:spcAft>
                <a:spcPts val="0"/>
              </a:spcAft>
              <a:buNone/>
            </a:pPr>
            <a:r>
              <a:rPr lang="en-US" sz="19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enhancements</a:t>
            </a:r>
            <a:endParaRPr sz="199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92"/>
          <p:cNvSpPr txBox="1"/>
          <p:nvPr/>
        </p:nvSpPr>
        <p:spPr>
          <a:xfrm>
            <a:off x="935129" y="2536466"/>
            <a:ext cx="129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49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92"/>
          <p:cNvSpPr txBox="1"/>
          <p:nvPr/>
        </p:nvSpPr>
        <p:spPr>
          <a:xfrm>
            <a:off x="935129" y="2951055"/>
            <a:ext cx="129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49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92"/>
          <p:cNvSpPr txBox="1"/>
          <p:nvPr/>
        </p:nvSpPr>
        <p:spPr>
          <a:xfrm>
            <a:off x="543573" y="3407674"/>
            <a:ext cx="122100" cy="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9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92"/>
          <p:cNvSpPr txBox="1"/>
          <p:nvPr/>
        </p:nvSpPr>
        <p:spPr>
          <a:xfrm>
            <a:off x="837239" y="3335170"/>
            <a:ext cx="58548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4607" rtl="0" algn="l">
              <a:lnSpc>
                <a:spcPct val="1112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team has many people working on the same/different parts of code</a:t>
            </a:r>
            <a:endParaRPr/>
          </a:p>
          <a:p>
            <a:pPr indent="0" lvl="0" marL="11516" marR="0" rtl="0" algn="l">
              <a:spcBef>
                <a:spcPts val="1056"/>
              </a:spcBef>
              <a:spcAft>
                <a:spcPts val="0"/>
              </a:spcAft>
              <a:buNone/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versions of software released</a:t>
            </a:r>
            <a:endParaRPr/>
          </a:p>
        </p:txBody>
      </p:sp>
      <p:sp>
        <p:nvSpPr>
          <p:cNvPr id="668" name="Google Shape;668;p92"/>
          <p:cNvSpPr txBox="1"/>
          <p:nvPr/>
        </p:nvSpPr>
        <p:spPr>
          <a:xfrm>
            <a:off x="543573" y="4187333"/>
            <a:ext cx="122100" cy="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9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92"/>
          <p:cNvSpPr txBox="1"/>
          <p:nvPr/>
        </p:nvSpPr>
        <p:spPr>
          <a:xfrm>
            <a:off x="935129" y="4616323"/>
            <a:ext cx="129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49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92"/>
          <p:cNvSpPr txBox="1"/>
          <p:nvPr/>
        </p:nvSpPr>
        <p:spPr>
          <a:xfrm>
            <a:off x="1228796" y="4583782"/>
            <a:ext cx="71931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Ubuntu 10, Ubuntu 12, etc</a:t>
            </a:r>
            <a:endParaRPr sz="199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516" marR="4607" rtl="0" algn="l">
              <a:lnSpc>
                <a:spcPct val="111829"/>
              </a:lnSpc>
              <a:spcBef>
                <a:spcPts val="1079"/>
              </a:spcBef>
              <a:spcAft>
                <a:spcPts val="0"/>
              </a:spcAft>
              <a:buNone/>
            </a:pPr>
            <a:r>
              <a:rPr lang="en-US" sz="19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be able to fix bugs for Ubuntu 10 for customers using it, even though you have shipped Ubuntu 12.</a:t>
            </a:r>
            <a:endParaRPr sz="199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92"/>
          <p:cNvSpPr txBox="1"/>
          <p:nvPr/>
        </p:nvSpPr>
        <p:spPr>
          <a:xfrm>
            <a:off x="935129" y="5029760"/>
            <a:ext cx="129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49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92"/>
          <p:cNvSpPr txBox="1"/>
          <p:nvPr/>
        </p:nvSpPr>
        <p:spPr>
          <a:xfrm>
            <a:off x="665647" y="5939439"/>
            <a:ext cx="318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deal with all of this?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3"/>
          <p:cNvSpPr txBox="1"/>
          <p:nvPr>
            <p:ph type="title"/>
          </p:nvPr>
        </p:nvSpPr>
        <p:spPr>
          <a:xfrm>
            <a:off x="414601" y="431600"/>
            <a:ext cx="8256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151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Source/Version Control</a:t>
            </a:r>
            <a:endParaRPr/>
          </a:p>
        </p:txBody>
      </p:sp>
      <p:sp>
        <p:nvSpPr>
          <p:cNvPr id="678" name="Google Shape;678;p93"/>
          <p:cNvSpPr txBox="1"/>
          <p:nvPr/>
        </p:nvSpPr>
        <p:spPr>
          <a:xfrm>
            <a:off x="543573" y="1473834"/>
            <a:ext cx="1302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4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93"/>
          <p:cNvSpPr txBox="1"/>
          <p:nvPr/>
        </p:nvSpPr>
        <p:spPr>
          <a:xfrm>
            <a:off x="837239" y="1318800"/>
            <a:ext cx="6847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4607" rtl="0" algn="l">
              <a:lnSpc>
                <a:spcPct val="111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 changes to code and other files related to the software</a:t>
            </a:r>
            <a:endParaRPr sz="235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93"/>
          <p:cNvSpPr txBox="1"/>
          <p:nvPr/>
        </p:nvSpPr>
        <p:spPr>
          <a:xfrm>
            <a:off x="935129" y="2260438"/>
            <a:ext cx="138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93"/>
          <p:cNvSpPr txBox="1"/>
          <p:nvPr/>
        </p:nvSpPr>
        <p:spPr>
          <a:xfrm>
            <a:off x="1228796" y="2225567"/>
            <a:ext cx="4227000" cy="17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647218" rtl="0" algn="l">
              <a:lnSpc>
                <a:spcPct val="13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new files were added? What changes made to files?</a:t>
            </a:r>
            <a:endParaRPr/>
          </a:p>
          <a:p>
            <a:pPr indent="0" lvl="0" marL="11516" marR="4607" rtl="0" algn="l">
              <a:lnSpc>
                <a:spcPct val="13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version had what changes? Which user made the changes?</a:t>
            </a:r>
            <a:endParaRPr/>
          </a:p>
        </p:txBody>
      </p:sp>
      <p:sp>
        <p:nvSpPr>
          <p:cNvPr id="682" name="Google Shape;682;p93"/>
          <p:cNvSpPr txBox="1"/>
          <p:nvPr/>
        </p:nvSpPr>
        <p:spPr>
          <a:xfrm>
            <a:off x="935129" y="2699211"/>
            <a:ext cx="138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93"/>
          <p:cNvSpPr txBox="1"/>
          <p:nvPr/>
        </p:nvSpPr>
        <p:spPr>
          <a:xfrm>
            <a:off x="935129" y="3137985"/>
            <a:ext cx="138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93"/>
          <p:cNvSpPr txBox="1"/>
          <p:nvPr/>
        </p:nvSpPr>
        <p:spPr>
          <a:xfrm>
            <a:off x="935129" y="3576759"/>
            <a:ext cx="138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93"/>
          <p:cNvSpPr txBox="1"/>
          <p:nvPr/>
        </p:nvSpPr>
        <p:spPr>
          <a:xfrm>
            <a:off x="543573" y="4061563"/>
            <a:ext cx="1302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4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93"/>
          <p:cNvSpPr txBox="1"/>
          <p:nvPr/>
        </p:nvSpPr>
        <p:spPr>
          <a:xfrm>
            <a:off x="837240" y="3982728"/>
            <a:ext cx="46107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4607" rtl="0" algn="l">
              <a:lnSpc>
                <a:spcPct val="13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 entire history of the software Version control software</a:t>
            </a:r>
            <a:endParaRPr/>
          </a:p>
        </p:txBody>
      </p:sp>
      <p:sp>
        <p:nvSpPr>
          <p:cNvPr id="687" name="Google Shape;687;p93"/>
          <p:cNvSpPr txBox="1"/>
          <p:nvPr/>
        </p:nvSpPr>
        <p:spPr>
          <a:xfrm>
            <a:off x="543573" y="4559070"/>
            <a:ext cx="1302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4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93"/>
          <p:cNvSpPr txBox="1"/>
          <p:nvPr/>
        </p:nvSpPr>
        <p:spPr>
          <a:xfrm>
            <a:off x="935129" y="5011700"/>
            <a:ext cx="138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93"/>
          <p:cNvSpPr txBox="1"/>
          <p:nvPr/>
        </p:nvSpPr>
        <p:spPr>
          <a:xfrm>
            <a:off x="1228796" y="4975676"/>
            <a:ext cx="31860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GIT, Subversion, Perforce</a:t>
            </a:r>
            <a:endParaRPr sz="2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93"/>
          <p:cNvSpPr txBox="1"/>
          <p:nvPr/>
        </p:nvSpPr>
        <p:spPr>
          <a:xfrm>
            <a:off x="673708" y="5562159"/>
            <a:ext cx="793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seems complicated. Why bother with source control?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strengths and weaknesses of source control?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would I want to use it? How do I use it?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Basics: chmod (symbolic)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79870"/>
            <a:ext cx="8229600" cy="356662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/>
        </p:nvSpPr>
        <p:spPr>
          <a:xfrm>
            <a:off x="457200" y="5943600"/>
            <a:ext cx="8077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94"/>
          <p:cNvSpPr txBox="1"/>
          <p:nvPr>
            <p:ph type="title"/>
          </p:nvPr>
        </p:nvSpPr>
        <p:spPr>
          <a:xfrm>
            <a:off x="3247627" y="527425"/>
            <a:ext cx="3375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151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Terms used</a:t>
            </a:r>
            <a:endParaRPr/>
          </a:p>
        </p:txBody>
      </p:sp>
      <p:sp>
        <p:nvSpPr>
          <p:cNvPr id="696" name="Google Shape;696;p94"/>
          <p:cNvSpPr txBox="1"/>
          <p:nvPr/>
        </p:nvSpPr>
        <p:spPr>
          <a:xfrm>
            <a:off x="543573" y="1702434"/>
            <a:ext cx="1302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4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94"/>
          <p:cNvSpPr txBox="1"/>
          <p:nvPr/>
        </p:nvSpPr>
        <p:spPr>
          <a:xfrm>
            <a:off x="837240" y="1623599"/>
            <a:ext cx="1589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endParaRPr sz="235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94"/>
          <p:cNvSpPr txBox="1"/>
          <p:nvPr/>
        </p:nvSpPr>
        <p:spPr>
          <a:xfrm>
            <a:off x="935129" y="2155063"/>
            <a:ext cx="138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94"/>
          <p:cNvSpPr txBox="1"/>
          <p:nvPr/>
        </p:nvSpPr>
        <p:spPr>
          <a:xfrm>
            <a:off x="1228797" y="2119041"/>
            <a:ext cx="5393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4607" rtl="0" algn="l">
              <a:lnSpc>
                <a:spcPct val="13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 and folder related to the software code Full History of the software</a:t>
            </a:r>
            <a:endParaRPr sz="2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94"/>
          <p:cNvSpPr txBox="1"/>
          <p:nvPr/>
        </p:nvSpPr>
        <p:spPr>
          <a:xfrm>
            <a:off x="935129" y="2593837"/>
            <a:ext cx="138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94"/>
          <p:cNvSpPr txBox="1"/>
          <p:nvPr/>
        </p:nvSpPr>
        <p:spPr>
          <a:xfrm>
            <a:off x="543573" y="3077489"/>
            <a:ext cx="1302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4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94"/>
          <p:cNvSpPr txBox="1"/>
          <p:nvPr/>
        </p:nvSpPr>
        <p:spPr>
          <a:xfrm>
            <a:off x="837239" y="2998653"/>
            <a:ext cx="2000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copy</a:t>
            </a:r>
            <a:endParaRPr sz="235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94"/>
          <p:cNvSpPr txBox="1"/>
          <p:nvPr/>
        </p:nvSpPr>
        <p:spPr>
          <a:xfrm>
            <a:off x="935129" y="3530119"/>
            <a:ext cx="138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94"/>
          <p:cNvSpPr txBox="1"/>
          <p:nvPr/>
        </p:nvSpPr>
        <p:spPr>
          <a:xfrm>
            <a:off x="1228796" y="3495248"/>
            <a:ext cx="48957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of software's files in the repository</a:t>
            </a:r>
            <a:endParaRPr sz="2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94"/>
          <p:cNvSpPr txBox="1"/>
          <p:nvPr/>
        </p:nvSpPr>
        <p:spPr>
          <a:xfrm>
            <a:off x="543573" y="4013770"/>
            <a:ext cx="1302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4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94"/>
          <p:cNvSpPr txBox="1"/>
          <p:nvPr/>
        </p:nvSpPr>
        <p:spPr>
          <a:xfrm>
            <a:off x="837239" y="3936087"/>
            <a:ext cx="1490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Check-out</a:t>
            </a:r>
            <a:endParaRPr sz="235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94"/>
          <p:cNvSpPr txBox="1"/>
          <p:nvPr/>
        </p:nvSpPr>
        <p:spPr>
          <a:xfrm>
            <a:off x="935129" y="4466399"/>
            <a:ext cx="138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94"/>
          <p:cNvSpPr txBox="1"/>
          <p:nvPr/>
        </p:nvSpPr>
        <p:spPr>
          <a:xfrm>
            <a:off x="1228797" y="4431529"/>
            <a:ext cx="51357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a working copy of the repository</a:t>
            </a:r>
            <a:endParaRPr/>
          </a:p>
        </p:txBody>
      </p:sp>
      <p:sp>
        <p:nvSpPr>
          <p:cNvPr id="709" name="Google Shape;709;p94"/>
          <p:cNvSpPr txBox="1"/>
          <p:nvPr/>
        </p:nvSpPr>
        <p:spPr>
          <a:xfrm>
            <a:off x="543573" y="4951203"/>
            <a:ext cx="1302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4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94"/>
          <p:cNvSpPr txBox="1"/>
          <p:nvPr/>
        </p:nvSpPr>
        <p:spPr>
          <a:xfrm>
            <a:off x="837240" y="4872368"/>
            <a:ext cx="2655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Check-in / Commit</a:t>
            </a:r>
            <a:endParaRPr sz="235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94"/>
          <p:cNvSpPr txBox="1"/>
          <p:nvPr/>
        </p:nvSpPr>
        <p:spPr>
          <a:xfrm>
            <a:off x="935129" y="5403831"/>
            <a:ext cx="138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94"/>
          <p:cNvSpPr txBox="1"/>
          <p:nvPr/>
        </p:nvSpPr>
        <p:spPr>
          <a:xfrm>
            <a:off x="1228796" y="5367810"/>
            <a:ext cx="62178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4607" rtl="0" algn="l">
              <a:lnSpc>
                <a:spcPct val="1116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the changes made in the working copy to the repository</a:t>
            </a:r>
            <a:endParaRPr/>
          </a:p>
          <a:p>
            <a:pPr indent="0" lvl="0" marL="11516" marR="0" rtl="0" algn="l">
              <a:spcBef>
                <a:spcPts val="793"/>
              </a:spcBef>
              <a:spcAft>
                <a:spcPts val="0"/>
              </a:spcAft>
              <a:buNone/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Commits are recorded by the VCS</a:t>
            </a:r>
            <a:endParaRPr/>
          </a:p>
        </p:txBody>
      </p:sp>
      <p:sp>
        <p:nvSpPr>
          <p:cNvPr id="713" name="Google Shape;713;p94"/>
          <p:cNvSpPr txBox="1"/>
          <p:nvPr/>
        </p:nvSpPr>
        <p:spPr>
          <a:xfrm>
            <a:off x="935129" y="6150093"/>
            <a:ext cx="138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5"/>
          <p:cNvSpPr txBox="1"/>
          <p:nvPr>
            <p:ph type="title"/>
          </p:nvPr>
        </p:nvSpPr>
        <p:spPr>
          <a:xfrm>
            <a:off x="3247627" y="527425"/>
            <a:ext cx="320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151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Terms used</a:t>
            </a:r>
            <a:endParaRPr/>
          </a:p>
        </p:txBody>
      </p:sp>
      <p:sp>
        <p:nvSpPr>
          <p:cNvPr id="719" name="Google Shape;719;p95"/>
          <p:cNvSpPr txBox="1"/>
          <p:nvPr/>
        </p:nvSpPr>
        <p:spPr>
          <a:xfrm>
            <a:off x="492900" y="1231892"/>
            <a:ext cx="4424700" cy="48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40500" lvl="0" marL="15201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499" lvl="1" marL="339732" marR="0" rtl="0" algn="l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1231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a commit object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499" lvl="1" marL="339732" marR="0" rtl="0" algn="l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1231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can be many heads in a repository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500" lvl="0" marL="152016" marR="0" rtl="0" algn="l">
              <a:spcBef>
                <a:spcPts val="426"/>
              </a:spcBef>
              <a:spcAft>
                <a:spcPts val="0"/>
              </a:spcAft>
              <a:buClr>
                <a:schemeClr val="dk1"/>
              </a:buClr>
              <a:buSzPts val="78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499" lvl="1" marL="339732" marR="0" rtl="0" algn="l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1231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the currently active head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500" lvl="0" marL="152016" marR="0" rtl="0" algn="l">
              <a:spcBef>
                <a:spcPts val="416"/>
              </a:spcBef>
              <a:spcAft>
                <a:spcPts val="0"/>
              </a:spcAft>
              <a:buClr>
                <a:schemeClr val="dk1"/>
              </a:buClr>
              <a:buSzPts val="78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Detached HEAD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498" lvl="1" marL="339732" marR="0" rtl="0" algn="l"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185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commit is not pointed to by a branch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498" lvl="1" marL="339732" marR="4607" rtl="0" algn="l">
              <a:lnSpc>
                <a:spcPct val="85562"/>
              </a:lnSpc>
              <a:spcBef>
                <a:spcPts val="508"/>
              </a:spcBef>
              <a:spcAft>
                <a:spcPts val="0"/>
              </a:spcAft>
              <a:buClr>
                <a:schemeClr val="dk1"/>
              </a:buClr>
              <a:buSzPts val="1185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okay if you want to just take a look at the code and if you don't commit any new changes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498" lvl="1" marL="339732" marR="24184" rtl="0" algn="l">
              <a:lnSpc>
                <a:spcPct val="85562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1185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new commits have to be preserved then a new branch has to be created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527" lvl="2" marL="528600" marR="0" rtl="0" algn="l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609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checkout v3.0 -b BranchVersion3.1</a:t>
            </a:r>
            <a:endParaRPr/>
          </a:p>
          <a:p>
            <a:pPr indent="-140500" lvl="0" marL="152016" marR="0" rtl="0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8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498" lvl="1" marL="339732" marR="151439" rtl="0" algn="l">
              <a:lnSpc>
                <a:spcPct val="85000"/>
              </a:lnSpc>
              <a:spcBef>
                <a:spcPts val="653"/>
              </a:spcBef>
              <a:spcAft>
                <a:spcPts val="0"/>
              </a:spcAft>
              <a:buClr>
                <a:schemeClr val="dk1"/>
              </a:buClr>
              <a:buSzPts val="1185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a head and its entire set of ancestor commits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500" lvl="0" marL="152016" marR="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78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498" lvl="1" marL="339732" marR="0" rtl="0" algn="l">
              <a:spcBef>
                <a:spcPts val="508"/>
              </a:spcBef>
              <a:spcAft>
                <a:spcPts val="0"/>
              </a:spcAft>
              <a:buClr>
                <a:schemeClr val="dk1"/>
              </a:buClr>
              <a:buSzPts val="1185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branch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95"/>
          <p:cNvSpPr/>
          <p:nvPr/>
        </p:nvSpPr>
        <p:spPr>
          <a:xfrm>
            <a:off x="5425364" y="2625157"/>
            <a:ext cx="2668200" cy="161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95"/>
          <p:cNvSpPr txBox="1"/>
          <p:nvPr/>
        </p:nvSpPr>
        <p:spPr>
          <a:xfrm>
            <a:off x="5774309" y="4608798"/>
            <a:ext cx="2133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Source: git-scm.com</a:t>
            </a:r>
            <a:endParaRPr sz="13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What Is a Branch?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727" name="Google Shape;727;p9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pointer to one of the commits in the repo (head) + all ancestor commits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first create a repo, are there any branches?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branch named ‘master’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default master branch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 to last commit made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moves forward automatically, every time you commit</a:t>
            </a:r>
            <a:endParaRPr/>
          </a:p>
          <a:p>
            <a:pPr indent="-1079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9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 a working copy and the repository?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commit? What should be in a commit? 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/>
              <a:t>What is HEAD 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HEAD^2?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bother having branches at all? Why can’t we just all work on the same single master branch?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when we perform a merge? How does it work?</a:t>
            </a:r>
            <a:endParaRPr/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98"/>
          <p:cNvSpPr/>
          <p:nvPr/>
        </p:nvSpPr>
        <p:spPr>
          <a:xfrm>
            <a:off x="1907112" y="1420544"/>
            <a:ext cx="5479500" cy="4802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98"/>
          <p:cNvSpPr txBox="1"/>
          <p:nvPr>
            <p:ph type="title"/>
          </p:nvPr>
        </p:nvSpPr>
        <p:spPr>
          <a:xfrm>
            <a:off x="3108268" y="331375"/>
            <a:ext cx="29229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151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97"/>
              <a:buFont typeface="Arial"/>
              <a:buNone/>
            </a:pPr>
            <a:r>
              <a:rPr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States</a:t>
            </a:r>
            <a:endParaRPr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98"/>
          <p:cNvSpPr txBox="1"/>
          <p:nvPr/>
        </p:nvSpPr>
        <p:spPr>
          <a:xfrm>
            <a:off x="2723622" y="6358454"/>
            <a:ext cx="31059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Source: git-scm.com</a:t>
            </a:r>
            <a:endParaRPr sz="199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98"/>
          <p:cNvSpPr txBox="1"/>
          <p:nvPr/>
        </p:nvSpPr>
        <p:spPr>
          <a:xfrm>
            <a:off x="3954722" y="3622165"/>
            <a:ext cx="13767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checkout</a:t>
            </a:r>
            <a:endParaRPr sz="199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98"/>
          <p:cNvSpPr txBox="1"/>
          <p:nvPr/>
        </p:nvSpPr>
        <p:spPr>
          <a:xfrm>
            <a:off x="2975830" y="4894724"/>
            <a:ext cx="784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add</a:t>
            </a:r>
            <a:endParaRPr sz="199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98"/>
          <p:cNvSpPr txBox="1"/>
          <p:nvPr/>
        </p:nvSpPr>
        <p:spPr>
          <a:xfrm>
            <a:off x="4677951" y="5026010"/>
            <a:ext cx="1176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  <a:endParaRPr sz="199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98"/>
          <p:cNvSpPr txBox="1"/>
          <p:nvPr/>
        </p:nvSpPr>
        <p:spPr>
          <a:xfrm>
            <a:off x="3954722" y="1759054"/>
            <a:ext cx="1359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Index(cache)</a:t>
            </a:r>
            <a:endParaRPr sz="181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9"/>
          <p:cNvSpPr txBox="1"/>
          <p:nvPr>
            <p:ph type="title"/>
          </p:nvPr>
        </p:nvSpPr>
        <p:spPr>
          <a:xfrm>
            <a:off x="1852408" y="233765"/>
            <a:ext cx="485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151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commands</a:t>
            </a:r>
            <a:endParaRPr/>
          </a:p>
        </p:txBody>
      </p:sp>
      <p:sp>
        <p:nvSpPr>
          <p:cNvPr id="750" name="Google Shape;750;p99"/>
          <p:cNvSpPr txBox="1"/>
          <p:nvPr/>
        </p:nvSpPr>
        <p:spPr>
          <a:xfrm>
            <a:off x="543573" y="1310691"/>
            <a:ext cx="972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7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99"/>
          <p:cNvSpPr txBox="1"/>
          <p:nvPr/>
        </p:nvSpPr>
        <p:spPr>
          <a:xfrm>
            <a:off x="837240" y="1256026"/>
            <a:ext cx="1804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creation</a:t>
            </a:r>
            <a:endParaRPr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99"/>
          <p:cNvSpPr txBox="1"/>
          <p:nvPr/>
        </p:nvSpPr>
        <p:spPr>
          <a:xfrm>
            <a:off x="935129" y="1672218"/>
            <a:ext cx="1002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0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99"/>
          <p:cNvSpPr txBox="1"/>
          <p:nvPr/>
        </p:nvSpPr>
        <p:spPr>
          <a:xfrm>
            <a:off x="1228796" y="1647820"/>
            <a:ext cx="9249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4607" rtl="0" algn="l">
              <a:lnSpc>
                <a:spcPct val="15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init 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516" marR="4607" rtl="0" algn="l">
              <a:lnSpc>
                <a:spcPct val="15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clone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99"/>
          <p:cNvSpPr txBox="1"/>
          <p:nvPr/>
        </p:nvSpPr>
        <p:spPr>
          <a:xfrm>
            <a:off x="2472565" y="1647820"/>
            <a:ext cx="3326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(Start a new repository)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516" marR="0" rtl="0" algn="l">
              <a:spcBef>
                <a:spcPts val="907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(Create a copy of an exisiting repository)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99"/>
          <p:cNvSpPr txBox="1"/>
          <p:nvPr/>
        </p:nvSpPr>
        <p:spPr>
          <a:xfrm>
            <a:off x="935129" y="2007344"/>
            <a:ext cx="1002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0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99"/>
          <p:cNvSpPr txBox="1"/>
          <p:nvPr/>
        </p:nvSpPr>
        <p:spPr>
          <a:xfrm>
            <a:off x="543573" y="2367561"/>
            <a:ext cx="894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6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99"/>
          <p:cNvSpPr txBox="1"/>
          <p:nvPr/>
        </p:nvSpPr>
        <p:spPr>
          <a:xfrm>
            <a:off x="837240" y="2319224"/>
            <a:ext cx="8517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Branching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99"/>
          <p:cNvSpPr txBox="1"/>
          <p:nvPr/>
        </p:nvSpPr>
        <p:spPr>
          <a:xfrm>
            <a:off x="935129" y="2710995"/>
            <a:ext cx="1002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0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99"/>
          <p:cNvSpPr txBox="1"/>
          <p:nvPr/>
        </p:nvSpPr>
        <p:spPr>
          <a:xfrm>
            <a:off x="1228796" y="2686596"/>
            <a:ext cx="65217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checkout &lt;tag/commit&gt; -b &lt;new_branch_name&gt; (creates a new branch)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99"/>
          <p:cNvSpPr txBox="1"/>
          <p:nvPr/>
        </p:nvSpPr>
        <p:spPr>
          <a:xfrm>
            <a:off x="543573" y="3070059"/>
            <a:ext cx="894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6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99"/>
          <p:cNvSpPr txBox="1"/>
          <p:nvPr/>
        </p:nvSpPr>
        <p:spPr>
          <a:xfrm>
            <a:off x="837240" y="3021723"/>
            <a:ext cx="7497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Commits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99"/>
          <p:cNvSpPr txBox="1"/>
          <p:nvPr/>
        </p:nvSpPr>
        <p:spPr>
          <a:xfrm>
            <a:off x="935129" y="3413494"/>
            <a:ext cx="1002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0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99"/>
          <p:cNvSpPr txBox="1"/>
          <p:nvPr/>
        </p:nvSpPr>
        <p:spPr>
          <a:xfrm>
            <a:off x="1228796" y="3390247"/>
            <a:ext cx="12438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add</a:t>
            </a:r>
            <a:endParaRPr/>
          </a:p>
          <a:p>
            <a:pPr indent="0" lvl="0" marL="11516" marR="0" rtl="0" algn="l">
              <a:spcBef>
                <a:spcPts val="898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commit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99"/>
          <p:cNvSpPr txBox="1"/>
          <p:nvPr/>
        </p:nvSpPr>
        <p:spPr>
          <a:xfrm>
            <a:off x="2472564" y="3390247"/>
            <a:ext cx="3255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(Stage modified/new files)</a:t>
            </a:r>
            <a:endParaRPr/>
          </a:p>
          <a:p>
            <a:pPr indent="0" lvl="0" marL="11516" marR="0" rtl="0" algn="l">
              <a:spcBef>
                <a:spcPts val="898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(check-in the changes to the repository)</a:t>
            </a:r>
            <a:endParaRPr/>
          </a:p>
        </p:txBody>
      </p:sp>
      <p:sp>
        <p:nvSpPr>
          <p:cNvPr id="765" name="Google Shape;765;p99"/>
          <p:cNvSpPr txBox="1"/>
          <p:nvPr/>
        </p:nvSpPr>
        <p:spPr>
          <a:xfrm>
            <a:off x="935129" y="3748620"/>
            <a:ext cx="1002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0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99"/>
          <p:cNvSpPr txBox="1"/>
          <p:nvPr/>
        </p:nvSpPr>
        <p:spPr>
          <a:xfrm>
            <a:off x="543573" y="4108836"/>
            <a:ext cx="894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6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99"/>
          <p:cNvSpPr txBox="1"/>
          <p:nvPr/>
        </p:nvSpPr>
        <p:spPr>
          <a:xfrm>
            <a:off x="837240" y="4060500"/>
            <a:ext cx="9645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info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99"/>
          <p:cNvSpPr txBox="1"/>
          <p:nvPr/>
        </p:nvSpPr>
        <p:spPr>
          <a:xfrm>
            <a:off x="935129" y="4452270"/>
            <a:ext cx="1002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0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99"/>
          <p:cNvSpPr txBox="1"/>
          <p:nvPr/>
        </p:nvSpPr>
        <p:spPr>
          <a:xfrm>
            <a:off x="1228797" y="4427871"/>
            <a:ext cx="10629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4607" rtl="0" algn="l">
              <a:lnSpc>
                <a:spcPct val="15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status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516" marR="4607" rtl="0" algn="l">
              <a:lnSpc>
                <a:spcPct val="15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diff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516" marR="65642" rtl="0" algn="l">
              <a:lnSpc>
                <a:spcPct val="15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log 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516" marR="65642" rtl="0" algn="l">
              <a:lnSpc>
                <a:spcPct val="15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show</a:t>
            </a:r>
            <a:endParaRPr/>
          </a:p>
        </p:txBody>
      </p:sp>
      <p:sp>
        <p:nvSpPr>
          <p:cNvPr id="770" name="Google Shape;770;p99"/>
          <p:cNvSpPr txBox="1"/>
          <p:nvPr/>
        </p:nvSpPr>
        <p:spPr>
          <a:xfrm>
            <a:off x="2472564" y="4427871"/>
            <a:ext cx="34398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4607" rtl="0" algn="l">
              <a:lnSpc>
                <a:spcPct val="15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(Shows modified files, new files, etc) (compares working copy with staged files) (Shows history of commits)</a:t>
            </a:r>
            <a:endParaRPr/>
          </a:p>
          <a:p>
            <a:pPr indent="0" lvl="0" marL="11516" marR="0" rtl="0" algn="l">
              <a:spcBef>
                <a:spcPts val="898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(Show a certain object in the repository)</a:t>
            </a:r>
            <a:endParaRPr/>
          </a:p>
        </p:txBody>
      </p:sp>
      <p:sp>
        <p:nvSpPr>
          <p:cNvPr id="771" name="Google Shape;771;p99"/>
          <p:cNvSpPr txBox="1"/>
          <p:nvPr/>
        </p:nvSpPr>
        <p:spPr>
          <a:xfrm>
            <a:off x="935129" y="4787397"/>
            <a:ext cx="1002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0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99"/>
          <p:cNvSpPr txBox="1"/>
          <p:nvPr/>
        </p:nvSpPr>
        <p:spPr>
          <a:xfrm>
            <a:off x="935129" y="5122523"/>
            <a:ext cx="1002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0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99"/>
          <p:cNvSpPr txBox="1"/>
          <p:nvPr/>
        </p:nvSpPr>
        <p:spPr>
          <a:xfrm>
            <a:off x="935129" y="5457650"/>
            <a:ext cx="1002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0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99"/>
          <p:cNvSpPr txBox="1"/>
          <p:nvPr/>
        </p:nvSpPr>
        <p:spPr>
          <a:xfrm>
            <a:off x="543573" y="5817866"/>
            <a:ext cx="894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6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99"/>
          <p:cNvSpPr txBox="1"/>
          <p:nvPr/>
        </p:nvSpPr>
        <p:spPr>
          <a:xfrm>
            <a:off x="837240" y="5769529"/>
            <a:ext cx="1015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help</a:t>
            </a:r>
            <a:endParaRPr sz="14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99"/>
          <p:cNvSpPr txBox="1"/>
          <p:nvPr/>
        </p:nvSpPr>
        <p:spPr>
          <a:xfrm>
            <a:off x="935129" y="6161300"/>
            <a:ext cx="1002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0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99"/>
          <p:cNvSpPr txBox="1"/>
          <p:nvPr/>
        </p:nvSpPr>
        <p:spPr>
          <a:xfrm>
            <a:off x="1228797" y="6136901"/>
            <a:ext cx="10629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help</a:t>
            </a:r>
            <a:endParaRPr/>
          </a:p>
        </p:txBody>
      </p:sp>
      <p:sp>
        <p:nvSpPr>
          <p:cNvPr id="778" name="Google Shape;778;p99"/>
          <p:cNvSpPr txBox="1"/>
          <p:nvPr/>
        </p:nvSpPr>
        <p:spPr>
          <a:xfrm>
            <a:off x="3199454" y="6161300"/>
            <a:ext cx="4846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be familiar with how these commands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 and when to use them.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0"/>
          <p:cNvSpPr txBox="1"/>
          <p:nvPr>
            <p:ph type="ctrTitle"/>
          </p:nvPr>
        </p:nvSpPr>
        <p:spPr>
          <a:xfrm>
            <a:off x="685800" y="2133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luck for </a:t>
            </a:r>
            <a:r>
              <a:rPr lang="en-US"/>
              <a:t>the finals week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Basics: chmod (numeric)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00200"/>
            <a:ext cx="7620000" cy="368501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/>
        </p:nvSpPr>
        <p:spPr>
          <a:xfrm>
            <a:off x="685800" y="5334000"/>
            <a:ext cx="7391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Usage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chmod [''references''][''operator''][''modes''] ''file1'' ...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chmod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ug+rw mydir,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chmod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a-w myfile,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chmod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ug=rx mydir,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chmod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664 myfile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