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300" r:id="rId2"/>
    <p:sldId id="302" r:id="rId3"/>
    <p:sldId id="323" r:id="rId4"/>
    <p:sldId id="280" r:id="rId5"/>
    <p:sldId id="308" r:id="rId6"/>
    <p:sldId id="282" r:id="rId7"/>
    <p:sldId id="262" r:id="rId8"/>
    <p:sldId id="291" r:id="rId9"/>
    <p:sldId id="296" r:id="rId10"/>
    <p:sldId id="275" r:id="rId11"/>
    <p:sldId id="324" r:id="rId12"/>
    <p:sldId id="305" r:id="rId13"/>
    <p:sldId id="304" r:id="rId14"/>
    <p:sldId id="326" r:id="rId15"/>
    <p:sldId id="310" r:id="rId16"/>
    <p:sldId id="313" r:id="rId17"/>
    <p:sldId id="339" r:id="rId18"/>
    <p:sldId id="317" r:id="rId19"/>
    <p:sldId id="319" r:id="rId20"/>
    <p:sldId id="320" r:id="rId21"/>
    <p:sldId id="321" r:id="rId22"/>
    <p:sldId id="322" r:id="rId23"/>
    <p:sldId id="327" r:id="rId24"/>
    <p:sldId id="328" r:id="rId25"/>
    <p:sldId id="325" r:id="rId26"/>
    <p:sldId id="329" r:id="rId27"/>
    <p:sldId id="330" r:id="rId28"/>
    <p:sldId id="331" r:id="rId29"/>
    <p:sldId id="332" r:id="rId30"/>
    <p:sldId id="311" r:id="rId31"/>
    <p:sldId id="333" r:id="rId32"/>
    <p:sldId id="334" r:id="rId33"/>
    <p:sldId id="335" r:id="rId34"/>
    <p:sldId id="340" r:id="rId35"/>
    <p:sldId id="338" r:id="rId36"/>
    <p:sldId id="336" r:id="rId37"/>
    <p:sldId id="309" r:id="rId38"/>
    <p:sldId id="337" r:id="rId39"/>
    <p:sldId id="315" r:id="rId40"/>
    <p:sldId id="318" r:id="rId41"/>
    <p:sldId id="342" r:id="rId42"/>
    <p:sldId id="343" r:id="rId43"/>
    <p:sldId id="307" r:id="rId44"/>
    <p:sldId id="312" r:id="rId45"/>
    <p:sldId id="341" r:id="rId46"/>
    <p:sldId id="314" r:id="rId47"/>
    <p:sldId id="348" r:id="rId48"/>
    <p:sldId id="349" r:id="rId49"/>
    <p:sldId id="350" r:id="rId50"/>
    <p:sldId id="351" r:id="rId51"/>
    <p:sldId id="352" r:id="rId52"/>
    <p:sldId id="353" r:id="rId53"/>
    <p:sldId id="354" r:id="rId54"/>
    <p:sldId id="355" r:id="rId55"/>
    <p:sldId id="35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B576B9-0268-C545-8666-6AADD9FAFDA0}">
          <p14:sldIdLst>
            <p14:sldId id="300"/>
            <p14:sldId id="302"/>
            <p14:sldId id="323"/>
            <p14:sldId id="280"/>
            <p14:sldId id="308"/>
            <p14:sldId id="282"/>
            <p14:sldId id="262"/>
            <p14:sldId id="291"/>
            <p14:sldId id="296"/>
            <p14:sldId id="275"/>
            <p14:sldId id="324"/>
            <p14:sldId id="305"/>
            <p14:sldId id="304"/>
            <p14:sldId id="326"/>
            <p14:sldId id="310"/>
            <p14:sldId id="313"/>
            <p14:sldId id="339"/>
            <p14:sldId id="317"/>
            <p14:sldId id="319"/>
            <p14:sldId id="320"/>
            <p14:sldId id="321"/>
            <p14:sldId id="322"/>
            <p14:sldId id="327"/>
            <p14:sldId id="328"/>
            <p14:sldId id="325"/>
            <p14:sldId id="329"/>
            <p14:sldId id="330"/>
            <p14:sldId id="331"/>
            <p14:sldId id="332"/>
            <p14:sldId id="311"/>
            <p14:sldId id="333"/>
            <p14:sldId id="334"/>
            <p14:sldId id="335"/>
            <p14:sldId id="340"/>
            <p14:sldId id="338"/>
            <p14:sldId id="336"/>
            <p14:sldId id="309"/>
            <p14:sldId id="337"/>
            <p14:sldId id="315"/>
            <p14:sldId id="318"/>
            <p14:sldId id="342"/>
            <p14:sldId id="343"/>
            <p14:sldId id="307"/>
            <p14:sldId id="312"/>
            <p14:sldId id="341"/>
            <p14:sldId id="314"/>
            <p14:sldId id="348"/>
            <p14:sldId id="349"/>
            <p14:sldId id="350"/>
            <p14:sldId id="351"/>
            <p14:sldId id="352"/>
            <p14:sldId id="353"/>
            <p14:sldId id="354"/>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6"/>
    <p:restoredTop sz="85294"/>
  </p:normalViewPr>
  <p:slideViewPr>
    <p:cSldViewPr snapToGrid="0" snapToObjects="1">
      <p:cViewPr varScale="1">
        <p:scale>
          <a:sx n="67" d="100"/>
          <a:sy n="67" d="100"/>
        </p:scale>
        <p:origin x="1080" y="184"/>
      </p:cViewPr>
      <p:guideLst/>
    </p:cSldViewPr>
  </p:slideViewPr>
  <p:outlineViewPr>
    <p:cViewPr>
      <p:scale>
        <a:sx n="33" d="100"/>
        <a:sy n="33" d="100"/>
      </p:scale>
      <p:origin x="0" y="-26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59EE7-3E25-4842-A308-8D34A301A777}" type="datetimeFigureOut">
              <a:rPr lang="en-US" smtClean="0"/>
              <a:t>12/2/18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4458-F08C-A646-BF42-E472534D48E6}" type="slidenum">
              <a:rPr lang="en-US" smtClean="0"/>
              <a:t>‹#›</a:t>
            </a:fld>
            <a:endParaRPr lang="en-US"/>
          </a:p>
        </p:txBody>
      </p:sp>
    </p:spTree>
    <p:extLst>
      <p:ext uri="{BB962C8B-B14F-4D97-AF65-F5344CB8AC3E}">
        <p14:creationId xmlns:p14="http://schemas.microsoft.com/office/powerpoint/2010/main" val="336706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GNU_General_Public_License" TargetMode="External"/><Relationship Id="rId13" Type="http://schemas.openxmlformats.org/officeDocument/2006/relationships/hyperlink" Target="https://en.wikipedia.org/wiki/GNU_HURD"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GNU_Project" TargetMode="External"/><Relationship Id="rId12" Type="http://schemas.openxmlformats.org/officeDocument/2006/relationships/hyperlink" Target="https://en.wikipedia.org/wiki/Operating_system_kernel" TargetMode="External"/><Relationship Id="rId17" Type="http://schemas.openxmlformats.org/officeDocument/2006/relationships/hyperlink" Target="https://en.wikipedia.org/wiki/Linux" TargetMode="External"/><Relationship Id="rId2" Type="http://schemas.openxmlformats.org/officeDocument/2006/relationships/slide" Target="../slides/slide4.xml"/><Relationship Id="rId16" Type="http://schemas.openxmlformats.org/officeDocument/2006/relationships/hyperlink" Target="https://en.wikipedia.org/wiki/GNU#cite_note-20" TargetMode="External"/><Relationship Id="rId1" Type="http://schemas.openxmlformats.org/officeDocument/2006/relationships/notesMaster" Target="../notesMasters/notesMaster1.xml"/><Relationship Id="rId6" Type="http://schemas.openxmlformats.org/officeDocument/2006/relationships/hyperlink" Target="https://en.wikipedia.org/wiki/Free_software" TargetMode="External"/><Relationship Id="rId11" Type="http://schemas.openxmlformats.org/officeDocument/2006/relationships/hyperlink" Target="https://en.wikipedia.org/wiki/Unix" TargetMode="External"/><Relationship Id="rId5" Type="http://schemas.openxmlformats.org/officeDocument/2006/relationships/hyperlink" Target="https://en.wikipedia.org/wiki/Operating_system" TargetMode="External"/><Relationship Id="rId15" Type="http://schemas.openxmlformats.org/officeDocument/2006/relationships/hyperlink" Target="https://en.wikipedia.org/wiki/Linux_kernel" TargetMode="External"/><Relationship Id="rId10" Type="http://schemas.openxmlformats.org/officeDocument/2006/relationships/hyperlink" Target="https://en.wikipedia.org/wiki/Unix-like" TargetMode="External"/><Relationship Id="rId4" Type="http://schemas.openxmlformats.org/officeDocument/2006/relationships/hyperlink" Target="https://upload.wikimedia.org/wikipedia/commons/2/24/En-gnu.ogg" TargetMode="External"/><Relationship Id="rId9" Type="http://schemas.openxmlformats.org/officeDocument/2006/relationships/hyperlink" Target="https://en.wikipedia.org/wiki/Recursive_acronym" TargetMode="External"/><Relationship Id="rId14" Type="http://schemas.openxmlformats.org/officeDocument/2006/relationships/hyperlink" Target="https://en.wikipedia.org/wiki/Free_Software_Foundat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POSIX"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Metacharacter"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Metadata" TargetMode="External"/><Relationship Id="rId3" Type="http://schemas.openxmlformats.org/officeDocument/2006/relationships/hyperlink" Target="https://en.wikipedia.org/wiki/Data_structure" TargetMode="External"/><Relationship Id="rId7" Type="http://schemas.openxmlformats.org/officeDocument/2006/relationships/hyperlink" Target="https://en.wikipedia.org/wiki/Directory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Computer_file" TargetMode="External"/><Relationship Id="rId5" Type="http://schemas.openxmlformats.org/officeDocument/2006/relationships/hyperlink" Target="https://en.wikipedia.org/wiki/Filesystem" TargetMode="External"/><Relationship Id="rId10" Type="http://schemas.openxmlformats.org/officeDocument/2006/relationships/hyperlink" Target="https://en.wikipedia.org/wiki/File_system_permissions" TargetMode="External"/><Relationship Id="rId4" Type="http://schemas.openxmlformats.org/officeDocument/2006/relationships/hyperlink" Target="https://en.wikipedia.org/wiki/Unix_filesystem" TargetMode="External"/><Relationship Id="rId9" Type="http://schemas.openxmlformats.org/officeDocument/2006/relationships/hyperlink" Target="https://en.wikipedia.org/wiki/Inode#cite_note-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omputing" TargetMode="External"/><Relationship Id="rId7" Type="http://schemas.openxmlformats.org/officeDocument/2006/relationships/hyperlink" Target="https://en.wikipedia.org/wiki/Absolute_path"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cript_(computing)" TargetMode="External"/><Relationship Id="rId5" Type="http://schemas.openxmlformats.org/officeDocument/2006/relationships/hyperlink" Target="https://en.wikipedia.org/wiki/Exclamation_mark" TargetMode="External"/><Relationship Id="rId4" Type="http://schemas.openxmlformats.org/officeDocument/2006/relationships/hyperlink" Target="https://en.wikipedia.org/wiki/Number_sig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GNU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tooltip="Help:IPA/English"/>
              </a:rPr>
              <a:t>/ɡnuː/</a:t>
            </a:r>
            <a:r>
              <a:rPr lang="en-US" sz="1200" b="0" i="0" kern="1200" dirty="0">
                <a:solidFill>
                  <a:schemeClr val="tx1"/>
                </a:solidFill>
                <a:effectLst/>
                <a:latin typeface="+mn-lt"/>
                <a:ea typeface="+mn-ea"/>
                <a:cs typeface="+mn-cs"/>
              </a:rPr>
              <a:t> ( </a:t>
            </a:r>
            <a:r>
              <a:rPr lang="en-US" sz="1200" b="0" i="0" u="none" strike="noStrike" kern="1200" dirty="0">
                <a:solidFill>
                  <a:schemeClr val="tx1"/>
                </a:solidFill>
                <a:effectLst/>
                <a:latin typeface="+mn-lt"/>
                <a:ea typeface="+mn-ea"/>
                <a:cs typeface="+mn-cs"/>
                <a:hlinkClick r:id="rId4" tooltip="En-gnu.ogg"/>
              </a:rPr>
              <a:t>listen</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5" tooltip="Operating system"/>
              </a:rPr>
              <a:t>operating system</a:t>
            </a:r>
            <a:r>
              <a:rPr lang="en-US" sz="1200" b="0" i="0" kern="1200" dirty="0">
                <a:solidFill>
                  <a:schemeClr val="tx1"/>
                </a:solidFill>
                <a:effectLst/>
                <a:latin typeface="+mn-lt"/>
                <a:ea typeface="+mn-ea"/>
                <a:cs typeface="+mn-cs"/>
              </a:rPr>
              <a:t> and an extensive collection of computer software.</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GNU is composed wholly of </a:t>
            </a:r>
            <a:r>
              <a:rPr lang="en-US" sz="1200" b="0" i="0" u="none" strike="noStrike" kern="1200" dirty="0">
                <a:solidFill>
                  <a:schemeClr val="tx1"/>
                </a:solidFill>
                <a:effectLst/>
                <a:latin typeface="+mn-lt"/>
                <a:ea typeface="+mn-ea"/>
                <a:cs typeface="+mn-cs"/>
                <a:hlinkClick r:id="rId6" tooltip="Free software"/>
              </a:rPr>
              <a:t>free software</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most of which is licensed under the </a:t>
            </a:r>
            <a:r>
              <a:rPr lang="en-US" sz="1200" b="0" i="0" u="none" strike="noStrike" kern="1200" dirty="0">
                <a:solidFill>
                  <a:schemeClr val="tx1"/>
                </a:solidFill>
                <a:effectLst/>
                <a:latin typeface="+mn-lt"/>
                <a:ea typeface="+mn-ea"/>
                <a:cs typeface="+mn-cs"/>
                <a:hlinkClick r:id="rId7" tooltip="GNU Project"/>
              </a:rPr>
              <a:t>GNU Project</a:t>
            </a:r>
            <a:r>
              <a:rPr lang="en-US" sz="1200" b="0" i="0" kern="1200" dirty="0">
                <a:solidFill>
                  <a:schemeClr val="tx1"/>
                </a:solidFill>
                <a:effectLst/>
                <a:latin typeface="+mn-lt"/>
                <a:ea typeface="+mn-ea"/>
                <a:cs typeface="+mn-cs"/>
              </a:rPr>
              <a:t>'s own General Public License (</a:t>
            </a:r>
            <a:r>
              <a:rPr lang="en-US" sz="1200" b="0" i="0" u="none" strike="noStrike" kern="1200" dirty="0">
                <a:solidFill>
                  <a:schemeClr val="tx1"/>
                </a:solidFill>
                <a:effectLst/>
                <a:latin typeface="+mn-lt"/>
                <a:ea typeface="+mn-ea"/>
                <a:cs typeface="+mn-cs"/>
                <a:hlinkClick r:id="rId8" tooltip="GNU General Public License"/>
              </a:rPr>
              <a:t>GPL</a:t>
            </a:r>
            <a:r>
              <a:rPr lang="en-US" sz="1200" b="0" i="0" kern="1200" dirty="0">
                <a:solidFill>
                  <a:schemeClr val="tx1"/>
                </a:solidFill>
                <a:effectLst/>
                <a:latin typeface="+mn-lt"/>
                <a:ea typeface="+mn-ea"/>
                <a:cs typeface="+mn-cs"/>
              </a:rPr>
              <a:t>).</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GNU</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9" tooltip="Recursive acronym"/>
              </a:rPr>
              <a:t>recursive acronym</a:t>
            </a:r>
            <a:r>
              <a:rPr lang="en-US" sz="1200" b="0" i="0" kern="1200" dirty="0">
                <a:solidFill>
                  <a:schemeClr val="tx1"/>
                </a:solidFill>
                <a:effectLst/>
                <a:latin typeface="+mn-lt"/>
                <a:ea typeface="+mn-ea"/>
                <a:cs typeface="+mn-cs"/>
              </a:rPr>
              <a:t> for "GNU's Not Unix!", chosen because GNU's design is </a:t>
            </a:r>
            <a:r>
              <a:rPr lang="en-US" sz="1200" b="0" i="0" u="none" strike="noStrike" kern="1200" dirty="0">
                <a:solidFill>
                  <a:schemeClr val="tx1"/>
                </a:solidFill>
                <a:effectLst/>
                <a:latin typeface="+mn-lt"/>
                <a:ea typeface="+mn-ea"/>
                <a:cs typeface="+mn-cs"/>
                <a:hlinkClick r:id="rId10" tooltip="Unix-like"/>
              </a:rPr>
              <a:t>Unix-like</a:t>
            </a:r>
            <a:r>
              <a:rPr lang="en-US" sz="1200" b="0" i="0" kern="1200" dirty="0">
                <a:solidFill>
                  <a:schemeClr val="tx1"/>
                </a:solidFill>
                <a:effectLst/>
                <a:latin typeface="+mn-lt"/>
                <a:ea typeface="+mn-ea"/>
                <a:cs typeface="+mn-cs"/>
              </a:rPr>
              <a:t>, but differs from Unix by being free software and containing no </a:t>
            </a:r>
            <a:r>
              <a:rPr lang="en-US" sz="1200" b="0" i="0" u="none" strike="noStrike" kern="1200" dirty="0">
                <a:solidFill>
                  <a:schemeClr val="tx1"/>
                </a:solidFill>
                <a:effectLst/>
                <a:latin typeface="+mn-lt"/>
                <a:ea typeface="+mn-ea"/>
                <a:cs typeface="+mn-cs"/>
                <a:hlinkClick r:id="rId11" tooltip="Unix"/>
              </a:rPr>
              <a:t>Unix</a:t>
            </a:r>
            <a:r>
              <a:rPr lang="en-US" sz="1200" b="0" i="0" kern="1200" dirty="0">
                <a:solidFill>
                  <a:schemeClr val="tx1"/>
                </a:solidFill>
                <a:effectLst/>
                <a:latin typeface="+mn-lt"/>
                <a:ea typeface="+mn-ea"/>
                <a:cs typeface="+mn-cs"/>
              </a:rPr>
              <a:t> code. The GNU project includes an </a:t>
            </a:r>
            <a:r>
              <a:rPr lang="en-US" sz="1200" b="0" i="0" u="none" strike="noStrike" kern="1200" dirty="0">
                <a:solidFill>
                  <a:schemeClr val="tx1"/>
                </a:solidFill>
                <a:effectLst/>
                <a:latin typeface="+mn-lt"/>
                <a:ea typeface="+mn-ea"/>
                <a:cs typeface="+mn-cs"/>
                <a:hlinkClick r:id="rId12" tooltip="Operating system kernel"/>
              </a:rPr>
              <a:t>operating system kernel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tooltip="GNU HURD"/>
              </a:rPr>
              <a:t>GNU HURD</a:t>
            </a:r>
            <a:r>
              <a:rPr lang="en-US" sz="1200" b="0" i="0" kern="1200" dirty="0">
                <a:solidFill>
                  <a:schemeClr val="tx1"/>
                </a:solidFill>
                <a:effectLst/>
                <a:latin typeface="+mn-lt"/>
                <a:ea typeface="+mn-ea"/>
                <a:cs typeface="+mn-cs"/>
              </a:rPr>
              <a:t>, which was the original focus of the </a:t>
            </a:r>
            <a:r>
              <a:rPr lang="en-US" sz="1200" b="0" i="0" u="none" strike="noStrike" kern="1200" dirty="0">
                <a:solidFill>
                  <a:schemeClr val="tx1"/>
                </a:solidFill>
                <a:effectLst/>
                <a:latin typeface="+mn-lt"/>
                <a:ea typeface="+mn-ea"/>
                <a:cs typeface="+mn-cs"/>
                <a:hlinkClick r:id="rId14" tooltip="Free Software Foundation"/>
              </a:rPr>
              <a:t>Free Software Foundation</a:t>
            </a:r>
            <a:r>
              <a:rPr lang="en-US" sz="1200" b="0" i="0" kern="1200" dirty="0">
                <a:solidFill>
                  <a:schemeClr val="tx1"/>
                </a:solidFill>
                <a:effectLst/>
                <a:latin typeface="+mn-lt"/>
                <a:ea typeface="+mn-ea"/>
                <a:cs typeface="+mn-cs"/>
              </a:rPr>
              <a:t> (FSF).However, non-GNU kernels, most famously </a:t>
            </a:r>
            <a:r>
              <a:rPr lang="en-US" sz="1200" b="0" i="0" u="none" strike="noStrike" kern="1200" dirty="0">
                <a:solidFill>
                  <a:schemeClr val="tx1"/>
                </a:solidFill>
                <a:effectLst/>
                <a:latin typeface="+mn-lt"/>
                <a:ea typeface="+mn-ea"/>
                <a:cs typeface="+mn-cs"/>
                <a:hlinkClick r:id="rId15" tooltip="Linux kernel"/>
              </a:rPr>
              <a:t>Linux</a:t>
            </a:r>
            <a:r>
              <a:rPr lang="en-US" sz="1200" b="0" i="0" kern="1200" dirty="0">
                <a:solidFill>
                  <a:schemeClr val="tx1"/>
                </a:solidFill>
                <a:effectLst/>
                <a:latin typeface="+mn-lt"/>
                <a:ea typeface="+mn-ea"/>
                <a:cs typeface="+mn-cs"/>
              </a:rPr>
              <a:t>, can also be used with GNU software; as the Hurd kernel is not yet production-ready,</a:t>
            </a:r>
            <a:r>
              <a:rPr lang="en-US" sz="1200" b="0" i="0" u="none" strike="noStrike" kern="1200" baseline="30000" dirty="0">
                <a:solidFill>
                  <a:schemeClr val="tx1"/>
                </a:solidFill>
                <a:effectLst/>
                <a:latin typeface="+mn-lt"/>
                <a:ea typeface="+mn-ea"/>
                <a:cs typeface="+mn-cs"/>
                <a:hlinkClick r:id="rId16"/>
              </a:rPr>
              <a:t>[20]</a:t>
            </a:r>
            <a:r>
              <a:rPr lang="en-US" sz="1200" b="0" i="0" kern="1200" dirty="0">
                <a:solidFill>
                  <a:schemeClr val="tx1"/>
                </a:solidFill>
                <a:effectLst/>
                <a:latin typeface="+mn-lt"/>
                <a:ea typeface="+mn-ea"/>
                <a:cs typeface="+mn-cs"/>
              </a:rPr>
              <a:t> this is how the GNU system is usually used. The combination of GNU software and the Linux kernel is commonly known as </a:t>
            </a:r>
            <a:r>
              <a:rPr lang="en-US" sz="1200" b="0" i="0" u="none" strike="noStrike" kern="1200" dirty="0">
                <a:solidFill>
                  <a:schemeClr val="tx1"/>
                </a:solidFill>
                <a:effectLst/>
                <a:latin typeface="+mn-lt"/>
                <a:ea typeface="+mn-ea"/>
                <a:cs typeface="+mn-cs"/>
                <a:hlinkClick r:id="rId17" tooltip="Linux"/>
              </a:rPr>
              <a:t>Linux</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FC9633F-08C7-4D8F-AAE1-1CCD836F57B2}" type="slidenum">
              <a:rPr lang="en-US" smtClean="0"/>
              <a:pPr/>
              <a:t>4</a:t>
            </a:fld>
            <a:endParaRPr lang="en-US"/>
          </a:p>
        </p:txBody>
      </p:sp>
    </p:spTree>
    <p:extLst>
      <p:ext uri="{BB962C8B-B14F-4D97-AF65-F5344CB8AC3E}">
        <p14:creationId xmlns:p14="http://schemas.microsoft.com/office/powerpoint/2010/main" val="19853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a:ea typeface="Arial"/>
                <a:cs typeface="Arial"/>
                <a:sym typeface="Arial"/>
              </a:rPr>
              <a:t>The “let” command is used to do arithmetic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Arial"/>
                <a:ea typeface="Arial"/>
                <a:cs typeface="Arial"/>
                <a:sym typeface="Arial"/>
              </a:rPr>
              <a:t>var</a:t>
            </a:r>
            <a:r>
              <a:rPr lang="en-US" dirty="0">
                <a:solidFill>
                  <a:srgbClr val="000000"/>
                </a:solidFill>
                <a:latin typeface="Arial"/>
                <a:ea typeface="Arial"/>
                <a:cs typeface="Arial"/>
                <a:sym typeface="Arial"/>
              </a:rPr>
              <a:t> will refer to each word in </a:t>
            </a:r>
            <a:r>
              <a:rPr lang="en-US" dirty="0">
                <a:solidFill>
                  <a:srgbClr val="000000"/>
                </a:solidFill>
                <a:latin typeface="Courier New"/>
                <a:ea typeface="Courier New"/>
                <a:cs typeface="Courier New"/>
                <a:sym typeface="Courier New"/>
              </a:rPr>
              <a:t>ls</a:t>
            </a:r>
            <a:r>
              <a:rPr lang="en-US" dirty="0">
                <a:solidFill>
                  <a:srgbClr val="000000"/>
                </a:solidFill>
                <a:latin typeface="Arial"/>
                <a:ea typeface="Arial"/>
                <a:cs typeface="Arial"/>
                <a:sym typeface="Arial"/>
              </a:rPr>
              <a:t> output</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21</a:t>
            </a:fld>
            <a:endParaRPr lang="en-US"/>
          </a:p>
        </p:txBody>
      </p:sp>
    </p:spTree>
    <p:extLst>
      <p:ext uri="{BB962C8B-B14F-4D97-AF65-F5344CB8AC3E}">
        <p14:creationId xmlns:p14="http://schemas.microsoft.com/office/powerpoint/2010/main" val="244172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C00000"/>
                </a:solidFill>
              </a:rPr>
              <a:t>program 2&gt; file </a:t>
            </a:r>
            <a:r>
              <a:rPr lang="en-US" dirty="0"/>
              <a:t>redirects program's stderr to file: </a:t>
            </a:r>
          </a:p>
          <a:p>
            <a:r>
              <a:rPr lang="en-US" dirty="0"/>
              <a:t>E.g., cat &lt;file 2&gt;file2</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23</a:t>
            </a:fld>
            <a:endParaRPr lang="en-US"/>
          </a:p>
        </p:txBody>
      </p:sp>
    </p:spTree>
    <p:extLst>
      <p:ext uri="{BB962C8B-B14F-4D97-AF65-F5344CB8AC3E}">
        <p14:creationId xmlns:p14="http://schemas.microsoft.com/office/powerpoint/2010/main" val="180121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kern="1200" dirty="0">
                <a:solidFill>
                  <a:schemeClr val="tx1"/>
                </a:solidFill>
                <a:effectLst/>
                <a:latin typeface="+mn-lt"/>
                <a:ea typeface="+mn-ea"/>
                <a:cs typeface="+mn-cs"/>
              </a:rPr>
              <a:t>In the </a:t>
            </a:r>
            <a:r>
              <a:rPr lang="en-US" sz="1200" b="0" i="0" u="none" strike="noStrike" kern="1200" dirty="0">
                <a:solidFill>
                  <a:schemeClr val="tx1"/>
                </a:solidFill>
                <a:effectLst/>
                <a:latin typeface="+mn-lt"/>
                <a:ea typeface="+mn-ea"/>
                <a:cs typeface="+mn-cs"/>
                <a:hlinkClick r:id="rId3" tooltip="POSIX"/>
              </a:rPr>
              <a:t>POSIX</a:t>
            </a:r>
            <a:r>
              <a:rPr lang="en-US" sz="1200" b="0" i="0" kern="1200" dirty="0">
                <a:solidFill>
                  <a:schemeClr val="tx1"/>
                </a:solidFill>
                <a:effectLst/>
                <a:latin typeface="+mn-lt"/>
                <a:ea typeface="+mn-ea"/>
                <a:cs typeface="+mn-cs"/>
              </a:rPr>
              <a:t> standard, Basic Regular Syntax (</a:t>
            </a:r>
            <a:r>
              <a:rPr lang="en-US" sz="1200" b="1" i="0" kern="1200" dirty="0">
                <a:solidFill>
                  <a:schemeClr val="tx1"/>
                </a:solidFill>
                <a:effectLst/>
                <a:latin typeface="+mn-lt"/>
                <a:ea typeface="+mn-ea"/>
                <a:cs typeface="+mn-cs"/>
              </a:rPr>
              <a:t>BRE</a:t>
            </a:r>
            <a:r>
              <a:rPr lang="en-US" sz="1200" b="0" i="0" kern="1200" dirty="0">
                <a:solidFill>
                  <a:schemeClr val="tx1"/>
                </a:solidFill>
                <a:effectLst/>
                <a:latin typeface="+mn-lt"/>
                <a:ea typeface="+mn-ea"/>
                <a:cs typeface="+mn-cs"/>
              </a:rPr>
              <a:t>) requires that the </a:t>
            </a:r>
            <a:r>
              <a:rPr lang="en-US" sz="1200" b="0" i="0" u="none" strike="noStrike" kern="1200" dirty="0">
                <a:solidFill>
                  <a:schemeClr val="tx1"/>
                </a:solidFill>
                <a:effectLst/>
                <a:latin typeface="+mn-lt"/>
                <a:ea typeface="+mn-ea"/>
                <a:cs typeface="+mn-cs"/>
                <a:hlinkClick r:id="rId4" tooltip="Metacharacter"/>
              </a:rPr>
              <a:t>metacharacters</a:t>
            </a:r>
            <a:r>
              <a:rPr lang="en-US" sz="1200" b="0" i="0" kern="1200" dirty="0">
                <a:solidFill>
                  <a:schemeClr val="tx1"/>
                </a:solidFill>
                <a:effectLst/>
                <a:latin typeface="+mn-lt"/>
                <a:ea typeface="+mn-ea"/>
                <a:cs typeface="+mn-cs"/>
              </a:rPr>
              <a:t> </a:t>
            </a:r>
            <a:r>
              <a:rPr lang="en-US" dirty="0"/>
              <a:t>( )</a:t>
            </a:r>
            <a:r>
              <a:rPr lang="en-US" sz="1200" b="0" i="0" kern="1200" dirty="0">
                <a:solidFill>
                  <a:schemeClr val="tx1"/>
                </a:solidFill>
                <a:effectLst/>
                <a:latin typeface="+mn-lt"/>
                <a:ea typeface="+mn-ea"/>
                <a:cs typeface="+mn-cs"/>
              </a:rPr>
              <a:t> and </a:t>
            </a:r>
            <a:r>
              <a:rPr lang="en-US" dirty="0"/>
              <a:t>{ }</a:t>
            </a:r>
            <a:r>
              <a:rPr lang="en-US" sz="1200" b="0" i="0" kern="1200" dirty="0">
                <a:solidFill>
                  <a:schemeClr val="tx1"/>
                </a:solidFill>
                <a:effectLst/>
                <a:latin typeface="+mn-lt"/>
                <a:ea typeface="+mn-ea"/>
                <a:cs typeface="+mn-cs"/>
              </a:rPr>
              <a:t> be designated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whereas Extended Regular Syntax (</a:t>
            </a:r>
            <a:r>
              <a:rPr lang="en-US" sz="1200" b="1" i="0" kern="1200" dirty="0">
                <a:solidFill>
                  <a:schemeClr val="tx1"/>
                </a:solidFill>
                <a:effectLst/>
                <a:latin typeface="+mn-lt"/>
                <a:ea typeface="+mn-ea"/>
                <a:cs typeface="+mn-cs"/>
              </a:rPr>
              <a:t>ERE</a:t>
            </a:r>
            <a:r>
              <a:rPr lang="en-US" sz="1200" b="0" i="0" kern="1200" dirty="0">
                <a:solidFill>
                  <a:schemeClr val="tx1"/>
                </a:solidFill>
                <a:effectLst/>
                <a:latin typeface="+mn-lt"/>
                <a:ea typeface="+mn-ea"/>
                <a:cs typeface="+mn-cs"/>
              </a:rPr>
              <a:t>) does not.</a:t>
            </a:r>
            <a:endParaRPr lang="en-US" sz="1200" b="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b="0" i="0" kern="1200" dirty="0">
                <a:solidFill>
                  <a:schemeClr val="tx1"/>
                </a:solidFill>
                <a:effectLst/>
                <a:latin typeface="+mn-lt"/>
                <a:ea typeface="+mn-ea"/>
                <a:cs typeface="+mn-cs"/>
              </a:rPr>
              <a:t>ERE adds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and it removes the need to escape the metacharacters </a:t>
            </a:r>
            <a:r>
              <a:rPr lang="en-US" dirty="0"/>
              <a:t>( )</a:t>
            </a:r>
            <a:r>
              <a:rPr lang="en-US" sz="1200" b="0" i="0" kern="1200" dirty="0">
                <a:solidFill>
                  <a:schemeClr val="tx1"/>
                </a:solidFill>
                <a:effectLst/>
                <a:latin typeface="+mn-lt"/>
                <a:ea typeface="+mn-ea"/>
                <a:cs typeface="+mn-cs"/>
              </a:rPr>
              <a:t> and </a:t>
            </a:r>
            <a:r>
              <a:rPr lang="en-US" dirty="0"/>
              <a:t>{ }</a:t>
            </a:r>
            <a:r>
              <a:rPr lang="en-US" sz="1200" b="0" i="0" kern="1200" dirty="0">
                <a:solidFill>
                  <a:schemeClr val="tx1"/>
                </a:solidFill>
                <a:effectLst/>
                <a:latin typeface="+mn-lt"/>
                <a:ea typeface="+mn-ea"/>
                <a:cs typeface="+mn-cs"/>
              </a:rPr>
              <a:t>, which are </a:t>
            </a:r>
            <a:r>
              <a:rPr lang="en-US" sz="1200" b="0" i="1"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in BRE</a:t>
            </a:r>
            <a:endParaRPr lang="en-US" sz="1200" b="0" i="0" u="none" strike="noStrike" cap="none" dirty="0">
              <a:solidFill>
                <a:srgbClr val="000000"/>
              </a:solidFill>
              <a:latin typeface="Times New Roman"/>
              <a:ea typeface="Times New Roman"/>
              <a:cs typeface="Times New Roman"/>
              <a:sym typeface="Times New Roman"/>
            </a:endParaRP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25</a:t>
            </a:fld>
            <a:endParaRPr lang="en-US"/>
          </a:p>
        </p:txBody>
      </p:sp>
    </p:spTree>
    <p:extLst>
      <p:ext uri="{BB962C8B-B14F-4D97-AF65-F5344CB8AC3E}">
        <p14:creationId xmlns:p14="http://schemas.microsoft.com/office/powerpoint/2010/main" val="124869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26</a:t>
            </a:fld>
            <a:endParaRPr lang="en-US"/>
          </a:p>
        </p:txBody>
      </p:sp>
    </p:spTree>
    <p:extLst>
      <p:ext uri="{BB962C8B-B14F-4D97-AF65-F5344CB8AC3E}">
        <p14:creationId xmlns:p14="http://schemas.microsoft.com/office/powerpoint/2010/main" val="93209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28</a:t>
            </a:fld>
            <a:endParaRPr lang="en-US"/>
          </a:p>
        </p:txBody>
      </p:sp>
    </p:spTree>
    <p:extLst>
      <p:ext uri="{BB962C8B-B14F-4D97-AF65-F5344CB8AC3E}">
        <p14:creationId xmlns:p14="http://schemas.microsoft.com/office/powerpoint/2010/main" val="257604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31</a:t>
            </a:fld>
            <a:endParaRPr lang="en-US"/>
          </a:p>
        </p:txBody>
      </p:sp>
    </p:spTree>
    <p:extLst>
      <p:ext uri="{BB962C8B-B14F-4D97-AF65-F5344CB8AC3E}">
        <p14:creationId xmlns:p14="http://schemas.microsoft.com/office/powerpoint/2010/main" val="360264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buSzPct val="25000"/>
              <a:buNone/>
            </a:pPr>
            <a:r>
              <a:rPr lang="en-US" sz="1200" dirty="0">
                <a:solidFill>
                  <a:srgbClr val="000000"/>
                </a:solidFill>
                <a:latin typeface="Courier New"/>
                <a:ea typeface="Courier New"/>
                <a:cs typeface="Courier New"/>
                <a:sym typeface="Courier New"/>
              </a:rPr>
              <a:t>$ </a:t>
            </a:r>
            <a:r>
              <a:rPr lang="en-US" sz="1200" b="1" dirty="0">
                <a:solidFill>
                  <a:srgbClr val="000000"/>
                </a:solidFill>
                <a:latin typeface="Courier New"/>
                <a:ea typeface="Courier New"/>
                <a:cs typeface="Courier New"/>
                <a:sym typeface="Courier New"/>
              </a:rPr>
              <a:t>who 						</a:t>
            </a:r>
            <a:r>
              <a:rPr lang="en-US" sz="1200" i="1" dirty="0">
                <a:solidFill>
                  <a:srgbClr val="000000"/>
                </a:solidFill>
                <a:latin typeface="Courier New"/>
                <a:ea typeface="Courier New"/>
                <a:cs typeface="Courier New"/>
                <a:sym typeface="Courier New"/>
              </a:rPr>
              <a:t>Who is logged on</a:t>
            </a:r>
            <a:r>
              <a:rPr lang="en-US" sz="1200" dirty="0">
                <a:solidFill>
                  <a:srgbClr val="000000"/>
                </a:solidFill>
                <a:latin typeface="Courier New"/>
                <a:ea typeface="Courier New"/>
                <a:cs typeface="Courier New"/>
                <a:sym typeface="Courier New"/>
              </a:rPr>
              <a:t>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tty1 Feb 26 10:53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pts/0 Feb 29 10:59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pts/1 Feb 29 10:59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pts/2 Feb 29 11:00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pts/3 Feb 29 11:00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tolstoy</a:t>
            </a:r>
            <a:r>
              <a:rPr lang="en-US" sz="1200" dirty="0">
                <a:solidFill>
                  <a:srgbClr val="000000"/>
                </a:solidFill>
                <a:latin typeface="Courier New"/>
                <a:ea typeface="Courier New"/>
                <a:cs typeface="Courier New"/>
                <a:sym typeface="Courier New"/>
              </a:rPr>
              <a:t> pts/4 Feb 29 11:00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austen</a:t>
            </a:r>
            <a:r>
              <a:rPr lang="en-US" sz="1200" dirty="0">
                <a:solidFill>
                  <a:srgbClr val="000000"/>
                </a:solidFill>
                <a:latin typeface="Courier New"/>
                <a:ea typeface="Courier New"/>
                <a:cs typeface="Courier New"/>
                <a:sym typeface="Courier New"/>
              </a:rPr>
              <a:t> pts/5 Feb 29 15:39 (</a:t>
            </a:r>
            <a:r>
              <a:rPr lang="en-US" sz="1200" dirty="0" err="1">
                <a:solidFill>
                  <a:srgbClr val="000000"/>
                </a:solidFill>
                <a:latin typeface="Courier New"/>
                <a:ea typeface="Courier New"/>
                <a:cs typeface="Courier New"/>
                <a:sym typeface="Courier New"/>
              </a:rPr>
              <a:t>mansfield-park.example.com</a:t>
            </a:r>
            <a:r>
              <a:rPr lang="en-US" sz="1200" dirty="0">
                <a:solidFill>
                  <a:srgbClr val="000000"/>
                </a:solidFill>
                <a:latin typeface="Courier New"/>
                <a:ea typeface="Courier New"/>
                <a:cs typeface="Courier New"/>
                <a:sym typeface="Courier New"/>
              </a:rPr>
              <a:t>)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austen</a:t>
            </a:r>
            <a:r>
              <a:rPr lang="en-US" sz="1200" dirty="0">
                <a:solidFill>
                  <a:srgbClr val="000000"/>
                </a:solidFill>
                <a:latin typeface="Courier New"/>
                <a:ea typeface="Courier New"/>
                <a:cs typeface="Courier New"/>
                <a:sym typeface="Courier New"/>
              </a:rPr>
              <a:t> pts/6 Feb 29 15:39 (</a:t>
            </a:r>
            <a:r>
              <a:rPr lang="en-US" sz="1200" dirty="0" err="1">
                <a:solidFill>
                  <a:srgbClr val="000000"/>
                </a:solidFill>
                <a:latin typeface="Courier New"/>
                <a:ea typeface="Courier New"/>
                <a:cs typeface="Courier New"/>
                <a:sym typeface="Courier New"/>
              </a:rPr>
              <a:t>mansfield-park.example.com</a:t>
            </a:r>
            <a:r>
              <a:rPr lang="en-US" sz="1200" dirty="0">
                <a:solidFill>
                  <a:srgbClr val="000000"/>
                </a:solidFill>
                <a:latin typeface="Courier New"/>
                <a:ea typeface="Courier New"/>
                <a:cs typeface="Courier New"/>
                <a:sym typeface="Courier New"/>
              </a:rPr>
              <a:t>) </a:t>
            </a:r>
          </a:p>
          <a:p>
            <a:pPr marL="342900" indent="-342900">
              <a:spcBef>
                <a:spcPts val="400"/>
              </a:spcBef>
              <a:buSzPct val="25000"/>
              <a:buNone/>
            </a:pPr>
            <a:endParaRPr lang="en-US" sz="1200" dirty="0">
              <a:solidFill>
                <a:srgbClr val="000000"/>
              </a:solidFill>
              <a:latin typeface="Courier New"/>
              <a:ea typeface="Courier New"/>
              <a:cs typeface="Courier New"/>
              <a:sym typeface="Courier New"/>
            </a:endParaRPr>
          </a:p>
          <a:p>
            <a:pPr marL="342900" indent="-342900">
              <a:spcBef>
                <a:spcPts val="400"/>
              </a:spcBef>
              <a:buSzPct val="25000"/>
              <a:buNone/>
            </a:pPr>
            <a:r>
              <a:rPr lang="en-US" sz="1200" dirty="0">
                <a:solidFill>
                  <a:srgbClr val="000000"/>
                </a:solidFill>
                <a:latin typeface="Courier New"/>
                <a:ea typeface="Courier New"/>
                <a:cs typeface="Courier New"/>
                <a:sym typeface="Courier New"/>
              </a:rPr>
              <a:t>$ </a:t>
            </a:r>
            <a:r>
              <a:rPr lang="en-US" sz="1200" b="1" dirty="0">
                <a:solidFill>
                  <a:srgbClr val="000000"/>
                </a:solidFill>
                <a:latin typeface="Courier New"/>
                <a:ea typeface="Courier New"/>
                <a:cs typeface="Courier New"/>
                <a:sym typeface="Courier New"/>
              </a:rPr>
              <a:t>who | grep -F </a:t>
            </a:r>
            <a:r>
              <a:rPr lang="en-US" sz="1200" b="1" dirty="0" err="1">
                <a:solidFill>
                  <a:srgbClr val="000000"/>
                </a:solidFill>
                <a:latin typeface="Courier New"/>
                <a:ea typeface="Courier New"/>
                <a:cs typeface="Courier New"/>
                <a:sym typeface="Courier New"/>
              </a:rPr>
              <a:t>austen</a:t>
            </a:r>
            <a:r>
              <a:rPr lang="en-US" sz="1200" b="1" dirty="0">
                <a:solidFill>
                  <a:srgbClr val="000000"/>
                </a:solidFill>
                <a:latin typeface="Courier New"/>
                <a:ea typeface="Courier New"/>
                <a:cs typeface="Courier New"/>
                <a:sym typeface="Courier New"/>
              </a:rPr>
              <a:t> 		</a:t>
            </a:r>
            <a:r>
              <a:rPr lang="en-US" sz="1200" i="1" dirty="0">
                <a:solidFill>
                  <a:srgbClr val="000000"/>
                </a:solidFill>
                <a:latin typeface="Courier New"/>
                <a:ea typeface="Courier New"/>
                <a:cs typeface="Courier New"/>
                <a:sym typeface="Courier New"/>
              </a:rPr>
              <a:t>Where is </a:t>
            </a:r>
            <a:r>
              <a:rPr lang="en-US" sz="1200" i="1" dirty="0" err="1">
                <a:solidFill>
                  <a:srgbClr val="000000"/>
                </a:solidFill>
                <a:latin typeface="Courier New"/>
                <a:ea typeface="Courier New"/>
                <a:cs typeface="Courier New"/>
                <a:sym typeface="Courier New"/>
              </a:rPr>
              <a:t>austen</a:t>
            </a:r>
            <a:r>
              <a:rPr lang="en-US" sz="1200" i="1" dirty="0">
                <a:solidFill>
                  <a:srgbClr val="000000"/>
                </a:solidFill>
                <a:latin typeface="Courier New"/>
                <a:ea typeface="Courier New"/>
                <a:cs typeface="Courier New"/>
                <a:sym typeface="Courier New"/>
              </a:rPr>
              <a:t> logged on?</a:t>
            </a:r>
            <a:r>
              <a:rPr lang="en-US" sz="1200" dirty="0">
                <a:solidFill>
                  <a:srgbClr val="000000"/>
                </a:solidFill>
                <a:latin typeface="Courier New"/>
                <a:ea typeface="Courier New"/>
                <a:cs typeface="Courier New"/>
                <a:sym typeface="Courier New"/>
              </a:rPr>
              <a:t>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austen</a:t>
            </a:r>
            <a:r>
              <a:rPr lang="en-US" sz="1200" dirty="0">
                <a:solidFill>
                  <a:srgbClr val="000000"/>
                </a:solidFill>
                <a:latin typeface="Courier New"/>
                <a:ea typeface="Courier New"/>
                <a:cs typeface="Courier New"/>
                <a:sym typeface="Courier New"/>
              </a:rPr>
              <a:t> pts/5 Feb 29 15:39 (</a:t>
            </a:r>
            <a:r>
              <a:rPr lang="en-US" sz="1200" dirty="0" err="1">
                <a:solidFill>
                  <a:srgbClr val="000000"/>
                </a:solidFill>
                <a:latin typeface="Courier New"/>
                <a:ea typeface="Courier New"/>
                <a:cs typeface="Courier New"/>
                <a:sym typeface="Courier New"/>
              </a:rPr>
              <a:t>mansfield-park.example.com</a:t>
            </a:r>
            <a:r>
              <a:rPr lang="en-US" sz="1200" dirty="0">
                <a:solidFill>
                  <a:srgbClr val="000000"/>
                </a:solidFill>
                <a:latin typeface="Courier New"/>
                <a:ea typeface="Courier New"/>
                <a:cs typeface="Courier New"/>
                <a:sym typeface="Courier New"/>
              </a:rPr>
              <a:t>) </a:t>
            </a:r>
          </a:p>
          <a:p>
            <a:pPr marL="342900" indent="-342900">
              <a:spcBef>
                <a:spcPts val="400"/>
              </a:spcBef>
              <a:buSzPct val="25000"/>
              <a:buNone/>
            </a:pPr>
            <a:r>
              <a:rPr lang="en-US" sz="1200" dirty="0" err="1">
                <a:solidFill>
                  <a:srgbClr val="000000"/>
                </a:solidFill>
                <a:latin typeface="Courier New"/>
                <a:ea typeface="Courier New"/>
                <a:cs typeface="Courier New"/>
                <a:sym typeface="Courier New"/>
              </a:rPr>
              <a:t>austen</a:t>
            </a:r>
            <a:r>
              <a:rPr lang="en-US" sz="1200" dirty="0">
                <a:solidFill>
                  <a:srgbClr val="000000"/>
                </a:solidFill>
                <a:latin typeface="Courier New"/>
                <a:ea typeface="Courier New"/>
                <a:cs typeface="Courier New"/>
                <a:sym typeface="Courier New"/>
              </a:rPr>
              <a:t> pts/6 Feb 29 15:39 (</a:t>
            </a:r>
            <a:r>
              <a:rPr lang="en-US" sz="1200" dirty="0" err="1">
                <a:solidFill>
                  <a:srgbClr val="000000"/>
                </a:solidFill>
                <a:latin typeface="Courier New"/>
                <a:ea typeface="Courier New"/>
                <a:cs typeface="Courier New"/>
                <a:sym typeface="Courier New"/>
              </a:rPr>
              <a:t>mansfield-park.example.com</a:t>
            </a:r>
            <a:r>
              <a:rPr lang="en-US" sz="1200" dirty="0">
                <a:solidFill>
                  <a:srgbClr val="000000"/>
                </a:solidFill>
                <a:latin typeface="Courier New"/>
                <a:ea typeface="Courier New"/>
                <a:cs typeface="Courier New"/>
                <a:sym typeface="Courier New"/>
              </a:rPr>
              <a:t>) </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32</a:t>
            </a:fld>
            <a:endParaRPr lang="en-US"/>
          </a:p>
        </p:txBody>
      </p:sp>
    </p:spTree>
    <p:extLst>
      <p:ext uri="{BB962C8B-B14F-4D97-AF65-F5344CB8AC3E}">
        <p14:creationId xmlns:p14="http://schemas.microsoft.com/office/powerpoint/2010/main" val="4047731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-E </a:t>
            </a:r>
            <a:r>
              <a:rPr lang="en-US" dirty="0" err="1"/>
              <a:t>example.cpp</a:t>
            </a:r>
            <a:endParaRPr lang="en-US" dirty="0"/>
          </a:p>
          <a:p>
            <a:r>
              <a:rPr lang="en-US" dirty="0"/>
              <a:t>Will output the preprocessed code</a:t>
            </a:r>
          </a:p>
          <a:p>
            <a:endParaRPr lang="en-US" dirty="0"/>
          </a:p>
          <a:p>
            <a:r>
              <a:rPr lang="en-US" dirty="0"/>
              <a:t>g++ -S </a:t>
            </a:r>
            <a:r>
              <a:rPr lang="en-US" dirty="0" err="1"/>
              <a:t>example.cpp</a:t>
            </a:r>
            <a:endParaRPr lang="en-US" dirty="0"/>
          </a:p>
          <a:p>
            <a:r>
              <a:rPr lang="en-US" dirty="0"/>
              <a:t>Will generate the assembly instructions</a:t>
            </a:r>
          </a:p>
          <a:p>
            <a:endParaRPr lang="en-US" dirty="0"/>
          </a:p>
          <a:p>
            <a:r>
              <a:rPr lang="en-US" dirty="0"/>
              <a:t>g++ -c </a:t>
            </a:r>
            <a:r>
              <a:rPr lang="en-US" dirty="0" err="1"/>
              <a:t>example.cpp</a:t>
            </a:r>
            <a:endParaRPr lang="en-US" dirty="0"/>
          </a:p>
          <a:p>
            <a:r>
              <a:rPr lang="en-US" dirty="0"/>
              <a:t>Will generate object code</a:t>
            </a:r>
          </a:p>
          <a:p>
            <a:r>
              <a:rPr lang="en-US" dirty="0" err="1"/>
              <a:t>hexdump</a:t>
            </a:r>
            <a:r>
              <a:rPr lang="en-US" dirty="0"/>
              <a:t> </a:t>
            </a:r>
            <a:r>
              <a:rPr lang="en-US" dirty="0" err="1"/>
              <a:t>example.o</a:t>
            </a:r>
            <a:endParaRPr lang="en-US" dirty="0"/>
          </a:p>
          <a:p>
            <a:endParaRPr lang="en-US" dirty="0"/>
          </a:p>
          <a:p>
            <a:r>
              <a:rPr lang="en-US" dirty="0"/>
              <a:t>g++ -o example </a:t>
            </a:r>
            <a:r>
              <a:rPr lang="en-US" dirty="0" err="1"/>
              <a:t>example.cpp</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36</a:t>
            </a:fld>
            <a:endParaRPr lang="en-US"/>
          </a:p>
        </p:txBody>
      </p:sp>
    </p:spTree>
    <p:extLst>
      <p:ext uri="{BB962C8B-B14F-4D97-AF65-F5344CB8AC3E}">
        <p14:creationId xmlns:p14="http://schemas.microsoft.com/office/powerpoint/2010/main" val="688408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mn-lt"/>
                <a:ea typeface="Calibri"/>
                <a:cs typeface="Calibri"/>
                <a:sym typeface="Calibri"/>
              </a:rPr>
              <a:t>The diff command can also output the differences in another format: the unified format. This format is more compact, as it omits redundant context lines and groups things like line number instructions. However, this format is currently only supported by GNU diff and patch. </a:t>
            </a:r>
            <a:endParaRPr lang="en-US" dirty="0"/>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40</a:t>
            </a:fld>
            <a:endParaRPr lang="en-US"/>
          </a:p>
        </p:txBody>
      </p:sp>
    </p:spTree>
    <p:extLst>
      <p:ext uri="{BB962C8B-B14F-4D97-AF65-F5344CB8AC3E}">
        <p14:creationId xmlns:p14="http://schemas.microsoft.com/office/powerpoint/2010/main" val="918358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Indentation to define blocks</a:t>
            </a:r>
          </a:p>
          <a:p>
            <a:r>
              <a:rPr lang="en-US" dirty="0"/>
              <a:t>Python variables do not need explicit declaration</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43</a:t>
            </a:fld>
            <a:endParaRPr lang="en-US"/>
          </a:p>
        </p:txBody>
      </p:sp>
    </p:spTree>
    <p:extLst>
      <p:ext uri="{BB962C8B-B14F-4D97-AF65-F5344CB8AC3E}">
        <p14:creationId xmlns:p14="http://schemas.microsoft.com/office/powerpoint/2010/main" val="381152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900" dirty="0"/>
          </a:p>
        </p:txBody>
      </p:sp>
      <p:sp>
        <p:nvSpPr>
          <p:cNvPr id="4" name="Slide Number Placeholder 3"/>
          <p:cNvSpPr>
            <a:spLocks noGrp="1"/>
          </p:cNvSpPr>
          <p:nvPr>
            <p:ph type="sldNum" sz="quarter" idx="10"/>
          </p:nvPr>
        </p:nvSpPr>
        <p:spPr/>
        <p:txBody>
          <a:bodyPr/>
          <a:lstStyle/>
          <a:p>
            <a:fld id="{7FC9633F-08C7-4D8F-AAE1-1CCD836F57B2}" type="slidenum">
              <a:rPr lang="en-US" smtClean="0"/>
              <a:pPr/>
              <a:t>6</a:t>
            </a:fld>
            <a:endParaRPr lang="en-US"/>
          </a:p>
        </p:txBody>
      </p:sp>
    </p:spTree>
    <p:extLst>
      <p:ext uri="{BB962C8B-B14F-4D97-AF65-F5344CB8AC3E}">
        <p14:creationId xmlns:p14="http://schemas.microsoft.com/office/powerpoint/2010/main" val="290825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dict</a:t>
            </a:r>
            <a:r>
              <a:rPr lang="en-US" dirty="0"/>
              <a:t> = {}</a:t>
            </a:r>
          </a:p>
          <a:p>
            <a:r>
              <a:rPr lang="en-US" dirty="0" err="1"/>
              <a:t>dict</a:t>
            </a:r>
            <a:r>
              <a:rPr lang="en-US" dirty="0"/>
              <a:t>[‘hello’] = “world”</a:t>
            </a:r>
          </a:p>
          <a:p>
            <a:r>
              <a:rPr lang="en-US" dirty="0"/>
              <a:t>print </a:t>
            </a:r>
            <a:r>
              <a:rPr lang="en-US" dirty="0" err="1"/>
              <a:t>dict</a:t>
            </a:r>
            <a:r>
              <a:rPr lang="en-US" dirty="0"/>
              <a:t>[‘hello’]</a:t>
            </a:r>
          </a:p>
          <a:p>
            <a:endParaRPr lang="en-US" dirty="0"/>
          </a:p>
          <a:p>
            <a:r>
              <a:rPr lang="en-US" dirty="0"/>
              <a:t>del </a:t>
            </a:r>
            <a:r>
              <a:rPr lang="en-US" dirty="0" err="1"/>
              <a:t>dict</a:t>
            </a:r>
            <a:r>
              <a:rPr lang="en-US" dirty="0"/>
              <a:t>[‘hello’]</a:t>
            </a:r>
          </a:p>
        </p:txBody>
      </p:sp>
      <p:sp>
        <p:nvSpPr>
          <p:cNvPr id="4" name="Slide Number Placeholder 3"/>
          <p:cNvSpPr>
            <a:spLocks noGrp="1"/>
          </p:cNvSpPr>
          <p:nvPr>
            <p:ph type="sldNum" sz="quarter" idx="5"/>
          </p:nvPr>
        </p:nvSpPr>
        <p:spPr/>
        <p:txBody>
          <a:bodyPr/>
          <a:lstStyle/>
          <a:p>
            <a:fld id="{C1D04458-F08C-A646-BF42-E472534D48E6}" type="slidenum">
              <a:rPr lang="en-US" smtClean="0"/>
              <a:t>44</a:t>
            </a:fld>
            <a:endParaRPr lang="en-US"/>
          </a:p>
        </p:txBody>
      </p:sp>
    </p:spTree>
    <p:extLst>
      <p:ext uri="{BB962C8B-B14F-4D97-AF65-F5344CB8AC3E}">
        <p14:creationId xmlns:p14="http://schemas.microsoft.com/office/powerpoint/2010/main" val="2660620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watch command sets a watchpoint on </a:t>
            </a:r>
            <a:r>
              <a:rPr lang="en-US" dirty="0" err="1"/>
              <a:t>var_name</a:t>
            </a:r>
            <a:r>
              <a:rPr lang="en-US" dirty="0"/>
              <a:t>. the debugger will stop the program when the value of </a:t>
            </a:r>
            <a:r>
              <a:rPr lang="en-US" dirty="0" err="1"/>
              <a:t>var_name</a:t>
            </a:r>
            <a:r>
              <a:rPr lang="en-US" dirty="0"/>
              <a:t> changes: both old and new values will be printed.</a:t>
            </a:r>
          </a:p>
          <a:p>
            <a:r>
              <a:rPr lang="en-US" dirty="0"/>
              <a:t>The debugger stops the program whenever the program reads the value of any object involved in the evaluation of expression</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50</a:t>
            </a:fld>
            <a:endParaRPr lang="en-US"/>
          </a:p>
        </p:txBody>
      </p:sp>
    </p:spTree>
    <p:extLst>
      <p:ext uri="{BB962C8B-B14F-4D97-AF65-F5344CB8AC3E}">
        <p14:creationId xmlns:p14="http://schemas.microsoft.com/office/powerpoint/2010/main" val="1867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9633F-08C7-4D8F-AAE1-1CCD836F57B2}" type="slidenum">
              <a:rPr lang="en-US" smtClean="0"/>
              <a:pPr/>
              <a:t>7</a:t>
            </a:fld>
            <a:endParaRPr lang="en-US"/>
          </a:p>
        </p:txBody>
      </p:sp>
    </p:spTree>
    <p:extLst>
      <p:ext uri="{BB962C8B-B14F-4D97-AF65-F5344CB8AC3E}">
        <p14:creationId xmlns:p14="http://schemas.microsoft.com/office/powerpoint/2010/main" val="122921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inode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Data structure"/>
              </a:rPr>
              <a:t>data structure</a:t>
            </a:r>
            <a:r>
              <a:rPr lang="en-US" sz="1200" b="0" i="0" kern="1200" dirty="0">
                <a:solidFill>
                  <a:schemeClr val="tx1"/>
                </a:solidFill>
                <a:effectLst/>
                <a:latin typeface="+mn-lt"/>
                <a:ea typeface="+mn-ea"/>
                <a:cs typeface="+mn-cs"/>
              </a:rPr>
              <a:t> in a </a:t>
            </a:r>
            <a:r>
              <a:rPr lang="en-US" sz="1200" b="0" i="0" u="none" strike="noStrike" kern="1200" dirty="0">
                <a:solidFill>
                  <a:schemeClr val="tx1"/>
                </a:solidFill>
                <a:effectLst/>
                <a:latin typeface="+mn-lt"/>
                <a:ea typeface="+mn-ea"/>
                <a:cs typeface="+mn-cs"/>
                <a:hlinkClick r:id="rId4" tooltip="Unix filesystem"/>
              </a:rPr>
              <a:t>Unix-style file </a:t>
            </a:r>
            <a:r>
              <a:rPr lang="en-US" sz="1200" b="0" i="0" u="none" strike="noStrike" kern="1200" dirty="0" err="1">
                <a:solidFill>
                  <a:schemeClr val="tx1"/>
                </a:solidFill>
                <a:effectLst/>
                <a:latin typeface="+mn-lt"/>
                <a:ea typeface="+mn-ea"/>
                <a:cs typeface="+mn-cs"/>
                <a:hlinkClick r:id="rId4" tooltip="Unix filesystem"/>
              </a:rPr>
              <a:t>system</a:t>
            </a:r>
            <a:r>
              <a:rPr lang="en-US" sz="1200" b="0" i="0" kern="1200" dirty="0" err="1">
                <a:solidFill>
                  <a:schemeClr val="tx1"/>
                </a:solidFill>
                <a:effectLst/>
                <a:latin typeface="+mn-lt"/>
                <a:ea typeface="+mn-ea"/>
                <a:cs typeface="+mn-cs"/>
              </a:rPr>
              <a:t>which</a:t>
            </a:r>
            <a:r>
              <a:rPr lang="en-US" sz="1200" b="0" i="0" kern="1200" dirty="0">
                <a:solidFill>
                  <a:schemeClr val="tx1"/>
                </a:solidFill>
                <a:effectLst/>
                <a:latin typeface="+mn-lt"/>
                <a:ea typeface="+mn-ea"/>
                <a:cs typeface="+mn-cs"/>
              </a:rPr>
              <a:t> describes a </a:t>
            </a:r>
            <a:r>
              <a:rPr lang="en-US" sz="1200" b="0" i="0" u="none" strike="noStrike" kern="1200" dirty="0">
                <a:solidFill>
                  <a:schemeClr val="tx1"/>
                </a:solidFill>
                <a:effectLst/>
                <a:latin typeface="+mn-lt"/>
                <a:ea typeface="+mn-ea"/>
                <a:cs typeface="+mn-cs"/>
                <a:hlinkClick r:id="rId5" tooltip="Filesystem"/>
              </a:rPr>
              <a:t>filesystem</a:t>
            </a:r>
            <a:r>
              <a:rPr lang="en-US" sz="1200" b="0" i="0" kern="1200" dirty="0">
                <a:solidFill>
                  <a:schemeClr val="tx1"/>
                </a:solidFill>
                <a:effectLst/>
                <a:latin typeface="+mn-lt"/>
                <a:ea typeface="+mn-ea"/>
                <a:cs typeface="+mn-cs"/>
              </a:rPr>
              <a:t> object such as a </a:t>
            </a:r>
            <a:r>
              <a:rPr lang="en-US" sz="1200" b="0" i="0" u="none" strike="noStrike" kern="1200" dirty="0">
                <a:solidFill>
                  <a:schemeClr val="tx1"/>
                </a:solidFill>
                <a:effectLst/>
                <a:latin typeface="+mn-lt"/>
                <a:ea typeface="+mn-ea"/>
                <a:cs typeface="+mn-cs"/>
                <a:hlinkClick r:id="rId6" tooltip="Computer file"/>
              </a:rPr>
              <a:t>file</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7" tooltip="Directory (computing)"/>
              </a:rPr>
              <a:t>directory</a:t>
            </a:r>
            <a:r>
              <a:rPr lang="en-US" sz="1200" b="0" i="0" kern="1200" dirty="0">
                <a:solidFill>
                  <a:schemeClr val="tx1"/>
                </a:solidFill>
                <a:effectLst/>
                <a:latin typeface="+mn-lt"/>
                <a:ea typeface="+mn-ea"/>
                <a:cs typeface="+mn-cs"/>
              </a:rPr>
              <a:t>. Each </a:t>
            </a:r>
            <a:r>
              <a:rPr lang="en-US" sz="1200" b="0" i="0" kern="1200" dirty="0" err="1">
                <a:solidFill>
                  <a:schemeClr val="tx1"/>
                </a:solidFill>
                <a:effectLst/>
                <a:latin typeface="+mn-lt"/>
                <a:ea typeface="+mn-ea"/>
                <a:cs typeface="+mn-cs"/>
              </a:rPr>
              <a:t>inode</a:t>
            </a:r>
            <a:r>
              <a:rPr lang="en-US" sz="1200" b="0" i="0" kern="1200" dirty="0">
                <a:solidFill>
                  <a:schemeClr val="tx1"/>
                </a:solidFill>
                <a:effectLst/>
                <a:latin typeface="+mn-lt"/>
                <a:ea typeface="+mn-ea"/>
                <a:cs typeface="+mn-cs"/>
              </a:rPr>
              <a:t> stores the attributes and disk block location(s) of the object’s data.</a:t>
            </a:r>
            <a:r>
              <a:rPr lang="en-US" sz="1200" b="0" i="0" u="none" strike="noStrike"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Filesystem object attributes may include </a:t>
            </a:r>
            <a:r>
              <a:rPr lang="en-US" sz="1200" b="0" i="0" u="none" strike="noStrike" kern="1200" dirty="0">
                <a:solidFill>
                  <a:schemeClr val="tx1"/>
                </a:solidFill>
                <a:effectLst/>
                <a:latin typeface="+mn-lt"/>
                <a:ea typeface="+mn-ea"/>
                <a:cs typeface="+mn-cs"/>
                <a:hlinkClick r:id="rId8" tooltip="Metadata"/>
              </a:rPr>
              <a:t>metadata</a:t>
            </a:r>
            <a:r>
              <a:rPr lang="en-US" sz="1200" b="0" i="0" kern="1200" dirty="0">
                <a:solidFill>
                  <a:schemeClr val="tx1"/>
                </a:solidFill>
                <a:effectLst/>
                <a:latin typeface="+mn-lt"/>
                <a:ea typeface="+mn-ea"/>
                <a:cs typeface="+mn-cs"/>
              </a:rPr>
              <a:t> (times of last change,</a:t>
            </a:r>
            <a:r>
              <a:rPr lang="en-US" sz="1200" b="0" i="0" u="none" strike="noStrike" kern="1200" dirty="0">
                <a:solidFill>
                  <a:schemeClr val="tx1"/>
                </a:solidFill>
                <a:effectLst/>
                <a:latin typeface="+mn-lt"/>
                <a:ea typeface="+mn-ea"/>
                <a:cs typeface="+mn-cs"/>
                <a:hlinkClick r:id="rId9"/>
              </a:rPr>
              <a:t>[2]</a:t>
            </a:r>
            <a:r>
              <a:rPr lang="en-US" sz="1200" b="0" i="0" kern="1200" dirty="0">
                <a:solidFill>
                  <a:schemeClr val="tx1"/>
                </a:solidFill>
                <a:effectLst/>
                <a:latin typeface="+mn-lt"/>
                <a:ea typeface="+mn-ea"/>
                <a:cs typeface="+mn-cs"/>
              </a:rPr>
              <a:t>access, modification), as well as owner and </a:t>
            </a:r>
            <a:r>
              <a:rPr lang="en-US" sz="1200" b="0" i="0" u="none" strike="noStrike" kern="1200" dirty="0">
                <a:solidFill>
                  <a:schemeClr val="tx1"/>
                </a:solidFill>
                <a:effectLst/>
                <a:latin typeface="+mn-lt"/>
                <a:ea typeface="+mn-ea"/>
                <a:cs typeface="+mn-cs"/>
                <a:hlinkClick r:id="rId10" tooltip="File system permissions"/>
              </a:rPr>
              <a:t>permission</a:t>
            </a:r>
            <a:r>
              <a:rPr lang="en-US" sz="1200" b="0" i="0" kern="1200" dirty="0">
                <a:solidFill>
                  <a:schemeClr val="tx1"/>
                </a:solidFill>
                <a:effectLst/>
                <a:latin typeface="+mn-lt"/>
                <a:ea typeface="+mn-ea"/>
                <a:cs typeface="+mn-cs"/>
              </a:rPr>
              <a:t> data.</a:t>
            </a:r>
          </a:p>
          <a:p>
            <a:endParaRPr lang="en-US" sz="1200" b="0" i="0" kern="1200" dirty="0">
              <a:solidFill>
                <a:schemeClr val="tx1"/>
              </a:solidFill>
              <a:effectLst/>
              <a:latin typeface="+mn-lt"/>
              <a:ea typeface="+mn-ea"/>
              <a:cs typeface="+mn-cs"/>
            </a:endParaRPr>
          </a:p>
          <a:p>
            <a:r>
              <a:rPr lang="en-IN" sz="1200" dirty="0"/>
              <a:t>Create two files</a:t>
            </a:r>
          </a:p>
          <a:p>
            <a:pPr>
              <a:buNone/>
            </a:pPr>
            <a:r>
              <a:rPr lang="en-IN" sz="1200" dirty="0"/>
              <a:t>	$ touch blah1		$ touch blah2</a:t>
            </a:r>
          </a:p>
          <a:p>
            <a:r>
              <a:rPr lang="en-IN" sz="1200" dirty="0"/>
              <a:t>Fill contents into the files and print them</a:t>
            </a:r>
          </a:p>
          <a:p>
            <a:pPr>
              <a:buNone/>
            </a:pPr>
            <a:r>
              <a:rPr lang="es-ES" sz="1200" dirty="0"/>
              <a:t>	$ echo "</a:t>
            </a:r>
            <a:r>
              <a:rPr lang="es-ES" sz="1200" dirty="0" err="1"/>
              <a:t>Cat</a:t>
            </a:r>
            <a:r>
              <a:rPr lang="es-ES" sz="1200" dirty="0"/>
              <a:t>" &gt; blah1	$ echo "</a:t>
            </a:r>
            <a:r>
              <a:rPr lang="es-ES" sz="1200" dirty="0" err="1"/>
              <a:t>Dog</a:t>
            </a:r>
            <a:r>
              <a:rPr lang="es-ES" sz="1200" dirty="0"/>
              <a:t>" &gt; blah2	</a:t>
            </a:r>
          </a:p>
          <a:p>
            <a:pPr>
              <a:buNone/>
            </a:pPr>
            <a:r>
              <a:rPr lang="es-ES" sz="1200" dirty="0"/>
              <a:t>	</a:t>
            </a:r>
            <a:r>
              <a:rPr lang="da-DK" sz="1200" dirty="0"/>
              <a:t>$</a:t>
            </a:r>
            <a:r>
              <a:rPr lang="da-DK" sz="1200" dirty="0" err="1"/>
              <a:t>cat</a:t>
            </a:r>
            <a:r>
              <a:rPr lang="da-DK" sz="1200" dirty="0"/>
              <a:t> blah1; </a:t>
            </a:r>
            <a:r>
              <a:rPr lang="da-DK" sz="1200" dirty="0" err="1"/>
              <a:t>cat</a:t>
            </a:r>
            <a:r>
              <a:rPr lang="da-DK" sz="1200" dirty="0"/>
              <a:t> blah2 </a:t>
            </a:r>
          </a:p>
          <a:p>
            <a:pPr>
              <a:buNone/>
            </a:pPr>
            <a:r>
              <a:rPr lang="da-DK" sz="1200" dirty="0"/>
              <a:t>		Cat </a:t>
            </a:r>
          </a:p>
          <a:p>
            <a:pPr>
              <a:buNone/>
            </a:pPr>
            <a:r>
              <a:rPr lang="da-DK" sz="1200" dirty="0"/>
              <a:t>		Dog</a:t>
            </a:r>
          </a:p>
          <a:p>
            <a:r>
              <a:rPr lang="da-DK" sz="1200" dirty="0" err="1"/>
              <a:t>Create</a:t>
            </a:r>
            <a:r>
              <a:rPr lang="da-DK" sz="1200" dirty="0"/>
              <a:t> links</a:t>
            </a:r>
          </a:p>
          <a:p>
            <a:pPr>
              <a:buNone/>
            </a:pPr>
            <a:r>
              <a:rPr lang="en-IN" sz="1200" dirty="0"/>
              <a:t>	$ ln blah1 blah1-hard 	$ ln -s blah2 blah2-soft	$ ls –l</a:t>
            </a:r>
          </a:p>
          <a:p>
            <a:pPr>
              <a:buNone/>
            </a:pPr>
            <a:r>
              <a:rPr lang="en-IN" sz="1200" dirty="0"/>
              <a:t>		blah1 	blah1-hard 	blah2 	blah2-soft -&gt; blah2</a:t>
            </a:r>
          </a:p>
          <a:p>
            <a:r>
              <a:rPr lang="en-IN" sz="1200" dirty="0"/>
              <a:t>Change the original file </a:t>
            </a:r>
          </a:p>
          <a:p>
            <a:pPr>
              <a:buNone/>
            </a:pPr>
            <a:r>
              <a:rPr lang="en-IN" sz="1200" dirty="0"/>
              <a:t>	$ mv blah1 blah1-new 	$ cat blah1-hard </a:t>
            </a:r>
          </a:p>
          <a:p>
            <a:pPr>
              <a:buNone/>
            </a:pPr>
            <a:r>
              <a:rPr lang="en-IN" sz="1200" dirty="0"/>
              <a:t>		Cat</a:t>
            </a:r>
          </a:p>
          <a:p>
            <a:pPr>
              <a:buNone/>
            </a:pPr>
            <a:r>
              <a:rPr lang="en-IN" sz="1200" dirty="0"/>
              <a:t>	$ mv blah2 blah2-new 	$ cat blah2-soft </a:t>
            </a:r>
          </a:p>
          <a:p>
            <a:pPr>
              <a:buNone/>
            </a:pPr>
            <a:r>
              <a:rPr lang="en-IN" sz="1200" dirty="0"/>
              <a:t>		cat: blah2-soft: No such file or directory</a:t>
            </a:r>
          </a:p>
          <a:p>
            <a:endParaRPr lang="en-US" dirty="0"/>
          </a:p>
        </p:txBody>
      </p:sp>
      <p:sp>
        <p:nvSpPr>
          <p:cNvPr id="4" name="Slide Number Placeholder 3"/>
          <p:cNvSpPr>
            <a:spLocks noGrp="1"/>
          </p:cNvSpPr>
          <p:nvPr>
            <p:ph type="sldNum" sz="quarter" idx="5"/>
          </p:nvPr>
        </p:nvSpPr>
        <p:spPr/>
        <p:txBody>
          <a:bodyPr/>
          <a:lstStyle/>
          <a:p>
            <a:fld id="{7FC9633F-08C7-4D8F-AAE1-1CCD836F57B2}" type="slidenum">
              <a:rPr lang="en-US" smtClean="0"/>
              <a:pPr/>
              <a:t>8</a:t>
            </a:fld>
            <a:endParaRPr lang="en-US"/>
          </a:p>
        </p:txBody>
      </p:sp>
    </p:spTree>
    <p:extLst>
      <p:ext uri="{BB962C8B-B14F-4D97-AF65-F5344CB8AC3E}">
        <p14:creationId xmlns:p14="http://schemas.microsoft.com/office/powerpoint/2010/main" val="35249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PATH=$PATH:~/opt/bin </a:t>
            </a:r>
          </a:p>
          <a:p>
            <a:r>
              <a:rPr lang="en-US" sz="1200" kern="1200" dirty="0">
                <a:solidFill>
                  <a:schemeClr val="tx1"/>
                </a:solidFill>
                <a:effectLst/>
                <a:latin typeface="+mn-lt"/>
                <a:ea typeface="+mn-ea"/>
                <a:cs typeface="+mn-cs"/>
              </a:rPr>
              <a:t>PATH=~/opt/bin:$PATH</a:t>
            </a:r>
            <a:endParaRPr lang="en-US" dirty="0"/>
          </a:p>
          <a:p>
            <a:r>
              <a:rPr lang="en-US" sz="1200" b="0" i="0" kern="1200" dirty="0">
                <a:solidFill>
                  <a:schemeClr val="tx1"/>
                </a:solidFill>
                <a:effectLst/>
                <a:latin typeface="+mn-lt"/>
                <a:ea typeface="+mn-ea"/>
                <a:cs typeface="+mn-cs"/>
              </a:rPr>
              <a:t>depending on whether you want to add </a:t>
            </a:r>
            <a:r>
              <a:rPr lang="en-US" dirty="0"/>
              <a:t>~/opt/bin</a:t>
            </a:r>
            <a:r>
              <a:rPr lang="en-US" sz="1200" b="0" i="0" kern="1200" dirty="0">
                <a:solidFill>
                  <a:schemeClr val="tx1"/>
                </a:solidFill>
                <a:effectLst/>
                <a:latin typeface="+mn-lt"/>
                <a:ea typeface="+mn-ea"/>
                <a:cs typeface="+mn-cs"/>
              </a:rPr>
              <a:t> at the end (to be searched after all other directories, in case there is a program by the same name in multiple directories) or at the beginning (to be searched before all other directories).</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12</a:t>
            </a:fld>
            <a:endParaRPr lang="en-US"/>
          </a:p>
        </p:txBody>
      </p:sp>
    </p:spTree>
    <p:extLst>
      <p:ext uri="{BB962C8B-B14F-4D97-AF65-F5344CB8AC3E}">
        <p14:creationId xmlns:p14="http://schemas.microsoft.com/office/powerpoint/2010/main" val="359104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recipe.txt</a:t>
            </a:r>
            <a:r>
              <a:rPr lang="en-US" dirty="0"/>
              <a:t>:</a:t>
            </a:r>
          </a:p>
          <a:p>
            <a:r>
              <a:rPr lang="en-US" dirty="0"/>
              <a:t>All-Purpose Flour </a:t>
            </a:r>
          </a:p>
          <a:p>
            <a:r>
              <a:rPr lang="en-US" dirty="0"/>
              <a:t>Baking Soda </a:t>
            </a:r>
          </a:p>
          <a:p>
            <a:r>
              <a:rPr lang="en-US" dirty="0"/>
              <a:t>Bread </a:t>
            </a:r>
          </a:p>
          <a:p>
            <a:r>
              <a:rPr lang="en-US" dirty="0"/>
              <a:t>Brown Sugar </a:t>
            </a:r>
          </a:p>
          <a:p>
            <a:r>
              <a:rPr lang="en-US" dirty="0"/>
              <a:t>Chocolate Chips </a:t>
            </a:r>
          </a:p>
          <a:p>
            <a:r>
              <a:rPr lang="en-US" dirty="0"/>
              <a:t>Eggs </a:t>
            </a:r>
          </a:p>
          <a:p>
            <a:r>
              <a:rPr lang="en-US" dirty="0"/>
              <a:t>Milk </a:t>
            </a:r>
          </a:p>
          <a:p>
            <a:r>
              <a:rPr lang="en-US" dirty="0"/>
              <a:t>Salt </a:t>
            </a:r>
          </a:p>
          <a:p>
            <a:r>
              <a:rPr lang="en-US" dirty="0"/>
              <a:t>Vanilla Extract </a:t>
            </a:r>
          </a:p>
          <a:p>
            <a:r>
              <a:rPr lang="en-US" dirty="0"/>
              <a:t>White Sugar</a:t>
            </a:r>
          </a:p>
          <a:p>
            <a:endParaRPr lang="en-US" dirty="0"/>
          </a:p>
          <a:p>
            <a:r>
              <a:rPr lang="en-US" dirty="0"/>
              <a:t>Shopping-</a:t>
            </a:r>
            <a:r>
              <a:rPr lang="en-US" dirty="0" err="1"/>
              <a:t>list.txt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All-Purpose Flour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Bread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Brown Sugar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Chicken Salad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Chocolate Chips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Eggs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Milk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Pickles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Potato Chips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Soda Pop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Tomatoes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White Sugar</a:t>
            </a:r>
          </a:p>
          <a:p>
            <a:endParaRPr lang="en-US" dirty="0"/>
          </a:p>
          <a:p>
            <a:r>
              <a:rPr lang="en-US" dirty="0"/>
              <a:t>echo "welcome to cs35l" | </a:t>
            </a:r>
            <a:r>
              <a:rPr lang="en-US" dirty="0" err="1"/>
              <a:t>tr</a:t>
            </a:r>
            <a:r>
              <a:rPr lang="en-US" dirty="0"/>
              <a:t> "[a-z]" "[A-Z]"</a:t>
            </a:r>
          </a:p>
        </p:txBody>
      </p:sp>
      <p:sp>
        <p:nvSpPr>
          <p:cNvPr id="4" name="Slide Number Placeholder 3"/>
          <p:cNvSpPr>
            <a:spLocks noGrp="1"/>
          </p:cNvSpPr>
          <p:nvPr>
            <p:ph type="sldNum" sz="quarter" idx="5"/>
          </p:nvPr>
        </p:nvSpPr>
        <p:spPr/>
        <p:txBody>
          <a:bodyPr/>
          <a:lstStyle/>
          <a:p>
            <a:fld id="{C1D04458-F08C-A646-BF42-E472534D48E6}" type="slidenum">
              <a:rPr lang="en-US" smtClean="0"/>
              <a:t>14</a:t>
            </a:fld>
            <a:endParaRPr lang="en-US"/>
          </a:p>
        </p:txBody>
      </p:sp>
    </p:spTree>
    <p:extLst>
      <p:ext uri="{BB962C8B-B14F-4D97-AF65-F5344CB8AC3E}">
        <p14:creationId xmlns:p14="http://schemas.microsoft.com/office/powerpoint/2010/main" val="314631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ing"/>
              </a:rPr>
              <a:t>computing</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shebang</a:t>
            </a:r>
            <a:r>
              <a:rPr lang="en-US" sz="1200" b="0" i="0" kern="1200" dirty="0">
                <a:solidFill>
                  <a:schemeClr val="tx1"/>
                </a:solidFill>
                <a:effectLst/>
                <a:latin typeface="+mn-lt"/>
                <a:ea typeface="+mn-ea"/>
                <a:cs typeface="+mn-cs"/>
              </a:rPr>
              <a:t> is the character sequence consisting of the characters </a:t>
            </a:r>
            <a:r>
              <a:rPr lang="en-US" sz="1200" b="0" i="0" u="none" strike="noStrike" kern="1200" dirty="0">
                <a:solidFill>
                  <a:schemeClr val="tx1"/>
                </a:solidFill>
                <a:effectLst/>
                <a:latin typeface="+mn-lt"/>
                <a:ea typeface="+mn-ea"/>
                <a:cs typeface="+mn-cs"/>
                <a:hlinkClick r:id="rId4" tooltip="Number sign"/>
              </a:rPr>
              <a:t>number sign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Exclamation mark"/>
              </a:rPr>
              <a:t>exclamation mark</a:t>
            </a:r>
            <a:r>
              <a:rPr lang="en-US" sz="1200" b="0" i="0" kern="1200" dirty="0">
                <a:solidFill>
                  <a:schemeClr val="tx1"/>
                </a:solidFill>
                <a:effectLst/>
                <a:latin typeface="+mn-lt"/>
                <a:ea typeface="+mn-ea"/>
                <a:cs typeface="+mn-cs"/>
              </a:rPr>
              <a:t> (#!) at the beginning of a </a:t>
            </a:r>
            <a:r>
              <a:rPr lang="en-US" sz="1200" b="0" i="0" u="none" strike="noStrike" kern="1200" dirty="0">
                <a:solidFill>
                  <a:schemeClr val="tx1"/>
                </a:solidFill>
                <a:effectLst/>
                <a:latin typeface="+mn-lt"/>
                <a:ea typeface="+mn-ea"/>
                <a:cs typeface="+mn-cs"/>
                <a:hlinkClick r:id="rId6" tooltip="Script (computing)"/>
              </a:rPr>
              <a:t>script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dirty="0"/>
              <a:t>#!</a:t>
            </a:r>
            <a:r>
              <a:rPr lang="en-US" i="1" dirty="0"/>
              <a:t>interpreter</a:t>
            </a:r>
            <a:r>
              <a:rPr lang="en-US" dirty="0"/>
              <a:t> [</a:t>
            </a:r>
            <a:r>
              <a:rPr lang="en-US" i="1" dirty="0"/>
              <a:t>optional-</a:t>
            </a:r>
            <a:r>
              <a:rPr lang="en-US" i="1" dirty="0" err="1"/>
              <a:t>arg</a:t>
            </a:r>
            <a:r>
              <a:rPr lang="en-US" dirty="0"/>
              <a:t>]</a:t>
            </a:r>
          </a:p>
          <a:p>
            <a:r>
              <a:rPr lang="en-US" sz="1200" b="0" i="0" kern="1200" dirty="0">
                <a:solidFill>
                  <a:schemeClr val="tx1"/>
                </a:solidFill>
                <a:effectLst/>
                <a:latin typeface="+mn-lt"/>
                <a:ea typeface="+mn-ea"/>
                <a:cs typeface="+mn-cs"/>
              </a:rPr>
              <a:t>in which </a:t>
            </a:r>
            <a:r>
              <a:rPr lang="en-US" sz="1200" b="0" i="1" kern="1200" dirty="0">
                <a:solidFill>
                  <a:schemeClr val="tx1"/>
                </a:solidFill>
                <a:effectLst/>
                <a:latin typeface="+mn-lt"/>
                <a:ea typeface="+mn-ea"/>
                <a:cs typeface="+mn-cs"/>
              </a:rPr>
              <a:t>interpreter</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7" tooltip="Absolute path"/>
              </a:rPr>
              <a:t>absolute path</a:t>
            </a:r>
            <a:r>
              <a:rPr lang="en-US" sz="1200" b="0" i="0" kern="1200" dirty="0">
                <a:solidFill>
                  <a:schemeClr val="tx1"/>
                </a:solidFill>
                <a:effectLst/>
                <a:latin typeface="+mn-lt"/>
                <a:ea typeface="+mn-ea"/>
                <a:cs typeface="+mn-cs"/>
              </a:rPr>
              <a:t> to an executable program. </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15</a:t>
            </a:fld>
            <a:endParaRPr lang="en-US"/>
          </a:p>
        </p:txBody>
      </p:sp>
    </p:spTree>
    <p:extLst>
      <p:ext uri="{BB962C8B-B14F-4D97-AF65-F5344CB8AC3E}">
        <p14:creationId xmlns:p14="http://schemas.microsoft.com/office/powerpoint/2010/main" val="245231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a:ea typeface="Arial"/>
                <a:cs typeface="Arial"/>
                <a:sym typeface="Arial"/>
              </a:rPr>
              <a:t>#!/bin/</a:t>
            </a:r>
            <a:r>
              <a:rPr lang="en-US" sz="1200" dirty="0" err="1">
                <a:solidFill>
                  <a:srgbClr val="000000"/>
                </a:solidFill>
                <a:latin typeface="Arial"/>
                <a:ea typeface="Arial"/>
                <a:cs typeface="Arial"/>
                <a:sym typeface="Arial"/>
              </a:rPr>
              <a:t>sh</a:t>
            </a:r>
            <a:br>
              <a:rPr lang="en-US" sz="1200" dirty="0">
                <a:solidFill>
                  <a:srgbClr val="000000"/>
                </a:solidFill>
                <a:latin typeface="Arial"/>
                <a:ea typeface="Arial"/>
                <a:cs typeface="Arial"/>
                <a:sym typeface="Arial"/>
              </a:rPr>
            </a:br>
            <a:r>
              <a:rPr lang="en-US" sz="1200" dirty="0">
                <a:solidFill>
                  <a:srgbClr val="000000"/>
                </a:solidFill>
                <a:latin typeface="Arial"/>
                <a:ea typeface="Arial"/>
                <a:cs typeface="Arial"/>
                <a:sym typeface="Arial"/>
              </a:rPr>
              <a:t>message="HELLO WORLD!!!"</a:t>
            </a:r>
            <a:br>
              <a:rPr lang="en-US" sz="1200" dirty="0">
                <a:solidFill>
                  <a:srgbClr val="000000"/>
                </a:solidFill>
                <a:latin typeface="Arial"/>
                <a:ea typeface="Arial"/>
                <a:cs typeface="Arial"/>
                <a:sym typeface="Arial"/>
              </a:rPr>
            </a:br>
            <a:r>
              <a:rPr lang="en-US" sz="1200" dirty="0">
                <a:solidFill>
                  <a:srgbClr val="000000"/>
                </a:solidFill>
                <a:latin typeface="Arial"/>
                <a:ea typeface="Arial"/>
                <a:cs typeface="Arial"/>
                <a:sym typeface="Arial"/>
              </a:rPr>
              <a:t>echo $message </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16</a:t>
            </a:fld>
            <a:endParaRPr lang="en-US"/>
          </a:p>
        </p:txBody>
      </p:sp>
    </p:spTree>
    <p:extLst>
      <p:ext uri="{BB962C8B-B14F-4D97-AF65-F5344CB8AC3E}">
        <p14:creationId xmlns:p14="http://schemas.microsoft.com/office/powerpoint/2010/main" val="2094725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30213" indent="-328613">
              <a:lnSpc>
                <a:spcPct val="100000"/>
              </a:lnSpc>
              <a:spcBef>
                <a:spcPts val="500"/>
              </a:spcBef>
              <a:buClr>
                <a:srgbClr val="000000"/>
              </a:buClr>
              <a:buSzPct val="25000"/>
              <a:buNone/>
            </a:pPr>
            <a:r>
              <a:rPr lang="en-US" sz="1200" dirty="0">
                <a:solidFill>
                  <a:srgbClr val="000000"/>
                </a:solidFill>
                <a:latin typeface="Courier New"/>
                <a:ea typeface="Courier New"/>
                <a:cs typeface="Courier New"/>
                <a:sym typeface="Courier New"/>
              </a:rPr>
              <a:t>echo first </a:t>
            </a:r>
            <a:r>
              <a:rPr lang="en-US" sz="1200" dirty="0" err="1">
                <a:solidFill>
                  <a:srgbClr val="000000"/>
                </a:solidFill>
                <a:latin typeface="Courier New"/>
                <a:ea typeface="Courier New"/>
                <a:cs typeface="Courier New"/>
                <a:sym typeface="Courier New"/>
              </a:rPr>
              <a:t>arg</a:t>
            </a:r>
            <a:r>
              <a:rPr lang="en-US" sz="1200" dirty="0">
                <a:solidFill>
                  <a:srgbClr val="000000"/>
                </a:solidFill>
                <a:latin typeface="Courier New"/>
                <a:ea typeface="Courier New"/>
                <a:cs typeface="Courier New"/>
                <a:sym typeface="Courier New"/>
              </a:rPr>
              <a:t> is $1 </a:t>
            </a:r>
          </a:p>
          <a:p>
            <a:pPr marL="430213" indent="-328613">
              <a:lnSpc>
                <a:spcPct val="100000"/>
              </a:lnSpc>
              <a:spcBef>
                <a:spcPts val="500"/>
              </a:spcBef>
              <a:buClr>
                <a:srgbClr val="000000"/>
              </a:buClr>
              <a:buSzPct val="25000"/>
              <a:buNone/>
            </a:pPr>
            <a:r>
              <a:rPr lang="en-US" sz="1200" dirty="0">
                <a:solidFill>
                  <a:srgbClr val="000000"/>
                </a:solidFill>
                <a:latin typeface="Courier New"/>
                <a:ea typeface="Courier New"/>
                <a:cs typeface="Courier New"/>
                <a:sym typeface="Courier New"/>
              </a:rPr>
              <a:t>echo tenth </a:t>
            </a:r>
            <a:r>
              <a:rPr lang="en-US" sz="1200" dirty="0" err="1">
                <a:solidFill>
                  <a:srgbClr val="000000"/>
                </a:solidFill>
                <a:latin typeface="Courier New"/>
                <a:ea typeface="Courier New"/>
                <a:cs typeface="Courier New"/>
                <a:sym typeface="Courier New"/>
              </a:rPr>
              <a:t>arg</a:t>
            </a:r>
            <a:r>
              <a:rPr lang="en-US" sz="1200" dirty="0">
                <a:solidFill>
                  <a:srgbClr val="000000"/>
                </a:solidFill>
                <a:latin typeface="Courier New"/>
                <a:ea typeface="Courier New"/>
                <a:cs typeface="Courier New"/>
                <a:sym typeface="Courier New"/>
              </a:rPr>
              <a:t> is ${10} </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18</a:t>
            </a:fld>
            <a:endParaRPr lang="en-US"/>
          </a:p>
        </p:txBody>
      </p:sp>
    </p:spTree>
    <p:extLst>
      <p:ext uri="{BB962C8B-B14F-4D97-AF65-F5344CB8AC3E}">
        <p14:creationId xmlns:p14="http://schemas.microsoft.com/office/powerpoint/2010/main" val="397691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1CD1-E192-3C43-9010-B0DEA82A0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E5B4-34DF-3241-8436-72362D004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54EAA6-6694-A04B-B34F-16CA7E44E927}"/>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69010E8B-C3D4-2F41-A1A8-DCC749D6F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F719F-08F9-FB4D-A938-ADC6E7083E0C}"/>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50128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9AEB-6A9E-8F4E-A4E1-D61DF297F6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732AA-0A25-4843-9C95-4BC56268C6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8705F-A0A5-6947-B8AE-56C50C1227D6}"/>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310F428C-0E7D-0B42-B1EB-26BBA08E7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8113-0660-544D-85F1-1EAFAD7FEF00}"/>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6724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305D0-FFA7-8542-BFF2-88006A43E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FEFE2-3FFF-0B41-A189-48FBE82A86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840E9-4A4F-6443-9885-869687E16265}"/>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EE3AC0BA-AEAA-3845-A86A-62D299F8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643A-2101-9146-A72B-C0087045057A}"/>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6622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F79-6C6F-1041-8A96-6DDA41A7F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BCFCD-A5D3-124D-80E6-7E7593420A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4770-ACE9-2C4D-A666-5DD84DF2E9DC}"/>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D12CE935-EFB8-C046-B506-D855AE038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D89B-5858-CE40-891D-FD3C4C043F88}"/>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83096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E67D-B39B-DA43-9DDA-2CBC38D49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B2EC6-677E-EA4C-A153-B356AFBAA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2748A0-EBD1-3046-AABE-F94DD663A166}"/>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F4037235-CB4A-2948-8CFC-F41CFFCB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77743-2530-5C41-ADDD-70EBB91A548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57469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42D0-1F3A-F74E-92FE-87275CB39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CDFDC-6E50-3947-9B8D-17A9A7C59B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FD3FF4-F607-7B4E-A68F-74159741FD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C1500-F1CD-8141-B509-512F30F65ECB}"/>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6" name="Footer Placeholder 5">
            <a:extLst>
              <a:ext uri="{FF2B5EF4-FFF2-40B4-BE49-F238E27FC236}">
                <a16:creationId xmlns:a16="http://schemas.microsoft.com/office/drawing/2014/main" id="{A8CEE977-47C5-164F-8945-EFF814E1C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FF97C-7E76-BC47-9531-FEAD7CB7F95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46964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9EC-1C85-9C4D-A785-D638FD4AF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AB308-1AA6-F647-8BCF-DE15FF4F3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9670AF-0A60-1449-8027-8FED8DE2FC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17BA2-53FB-B648-A14D-A2692DF49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5885FC-9DB4-6440-8254-214B8C8C02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5E77C-AFDD-3B48-8812-B3D8E6D541EE}"/>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8" name="Footer Placeholder 7">
            <a:extLst>
              <a:ext uri="{FF2B5EF4-FFF2-40B4-BE49-F238E27FC236}">
                <a16:creationId xmlns:a16="http://schemas.microsoft.com/office/drawing/2014/main" id="{B9DF9BA4-1AA0-F74C-8EEB-A6571177E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DC670-3D6C-CE4E-82E0-E2DC52E88353}"/>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79175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E692-DD09-FA45-9E23-27F701E708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7BC729-8BB0-9B46-ADF5-8C2BE792DD9F}"/>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4" name="Footer Placeholder 3">
            <a:extLst>
              <a:ext uri="{FF2B5EF4-FFF2-40B4-BE49-F238E27FC236}">
                <a16:creationId xmlns:a16="http://schemas.microsoft.com/office/drawing/2014/main" id="{F75423A0-DEDC-A841-9B14-C2DE6DCFC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B300C-2456-8E47-8C39-CA0F13EEB2F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2918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56B1D-877A-5E41-A32E-5F4A00516891}"/>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3" name="Footer Placeholder 2">
            <a:extLst>
              <a:ext uri="{FF2B5EF4-FFF2-40B4-BE49-F238E27FC236}">
                <a16:creationId xmlns:a16="http://schemas.microsoft.com/office/drawing/2014/main" id="{D3BD7EC1-DCA6-BA43-B043-1C7ED0DBF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A4492-80F0-BA4D-BF11-BC773630E5AD}"/>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9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898C-1917-484A-A145-7A2723C70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01F10-F93F-6143-83C7-E8432CFC2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C701-4D4A-2C43-A773-747D3C994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BCAA1F-82D9-7542-8F4E-93AA1356BE1F}"/>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6" name="Footer Placeholder 5">
            <a:extLst>
              <a:ext uri="{FF2B5EF4-FFF2-40B4-BE49-F238E27FC236}">
                <a16:creationId xmlns:a16="http://schemas.microsoft.com/office/drawing/2014/main" id="{EFDBBC00-2489-014C-84C1-A4DC4BB84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FACCF-0ECC-2D4E-B1E9-0F0F46C88592}"/>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182787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0E6-6380-1D4E-A048-948DD101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46882-1052-C442-92E8-BC1182D54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8E92E-3DC7-A440-88BA-1CBB90BEB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62D14-9300-8F4C-ABD0-E15E62923F40}"/>
              </a:ext>
            </a:extLst>
          </p:cNvPr>
          <p:cNvSpPr>
            <a:spLocks noGrp="1"/>
          </p:cNvSpPr>
          <p:nvPr>
            <p:ph type="dt" sz="half" idx="10"/>
          </p:nvPr>
        </p:nvSpPr>
        <p:spPr/>
        <p:txBody>
          <a:bodyPr/>
          <a:lstStyle/>
          <a:p>
            <a:fld id="{960F96EF-9CD3-284A-BFFC-4FB32FB95447}" type="datetimeFigureOut">
              <a:rPr lang="en-US" smtClean="0"/>
              <a:t>12/2/18</a:t>
            </a:fld>
            <a:endParaRPr lang="en-US"/>
          </a:p>
        </p:txBody>
      </p:sp>
      <p:sp>
        <p:nvSpPr>
          <p:cNvPr id="6" name="Footer Placeholder 5">
            <a:extLst>
              <a:ext uri="{FF2B5EF4-FFF2-40B4-BE49-F238E27FC236}">
                <a16:creationId xmlns:a16="http://schemas.microsoft.com/office/drawing/2014/main" id="{19B3C632-8CE2-E64E-ABEB-A6A8A3B48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AAD17-BDF7-0F41-ADFA-FF0885F630C7}"/>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67326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05DDA-2131-4948-933C-499BDE9A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A3671-249B-2A40-8898-2D3CCAA03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AA226-1B1E-D242-944E-69F40704D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6EF-9CD3-284A-BFFC-4FB32FB95447}" type="datetimeFigureOut">
              <a:rPr lang="en-US" smtClean="0"/>
              <a:t>12/2/18</a:t>
            </a:fld>
            <a:endParaRPr lang="en-US"/>
          </a:p>
        </p:txBody>
      </p:sp>
      <p:sp>
        <p:nvSpPr>
          <p:cNvPr id="5" name="Footer Placeholder 4">
            <a:extLst>
              <a:ext uri="{FF2B5EF4-FFF2-40B4-BE49-F238E27FC236}">
                <a16:creationId xmlns:a16="http://schemas.microsoft.com/office/drawing/2014/main" id="{A6981B7A-0403-6C42-8488-EF86FFF60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D0F53-B88A-914D-B0E5-51C3E1482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2B366-84D5-A240-93F2-FF980123F3CB}" type="slidenum">
              <a:rPr lang="en-US" smtClean="0"/>
              <a:t>‹#›</a:t>
            </a:fld>
            <a:endParaRPr lang="en-US"/>
          </a:p>
        </p:txBody>
      </p:sp>
    </p:spTree>
    <p:extLst>
      <p:ext uri="{BB962C8B-B14F-4D97-AF65-F5344CB8AC3E}">
        <p14:creationId xmlns:p14="http://schemas.microsoft.com/office/powerpoint/2010/main" val="411265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iyi@cs.ucla.edu" TargetMode="External"/><Relationship Id="rId2" Type="http://schemas.openxmlformats.org/officeDocument/2006/relationships/hyperlink" Target="https://web.cs.ucla.edu/classes/fall18/cs35L/index.html" TargetMode="External"/><Relationship Id="rId1" Type="http://schemas.openxmlformats.org/officeDocument/2006/relationships/slideLayout" Target="../slideLayouts/slideLayout1.xml"/><Relationship Id="rId4" Type="http://schemas.openxmlformats.org/officeDocument/2006/relationships/hyperlink" Target="https://zhiyi-zhan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egexon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42B6-FC2B-AA42-830D-90F5A0EDBBEE}"/>
              </a:ext>
            </a:extLst>
          </p:cNvPr>
          <p:cNvSpPr>
            <a:spLocks noGrp="1"/>
          </p:cNvSpPr>
          <p:nvPr>
            <p:ph type="ctrTitle"/>
          </p:nvPr>
        </p:nvSpPr>
        <p:spPr>
          <a:xfrm>
            <a:off x="697831" y="769439"/>
            <a:ext cx="10796337" cy="2387600"/>
          </a:xfrm>
        </p:spPr>
        <p:txBody>
          <a:bodyPr>
            <a:normAutofit/>
          </a:bodyPr>
          <a:lstStyle/>
          <a:p>
            <a:r>
              <a:rPr lang="en-US" b="1" dirty="0"/>
              <a:t>Software Construction Laboratory</a:t>
            </a:r>
            <a:br>
              <a:rPr lang="en-US" b="1" dirty="0"/>
            </a:br>
            <a:r>
              <a:rPr lang="en-US" b="1" dirty="0"/>
              <a:t>CS35L – </a:t>
            </a:r>
            <a:r>
              <a:rPr lang="en-US" b="1"/>
              <a:t>Lab 1</a:t>
            </a:r>
            <a:endParaRPr lang="en-US" dirty="0"/>
          </a:p>
        </p:txBody>
      </p:sp>
      <p:sp>
        <p:nvSpPr>
          <p:cNvPr id="3" name="Subtitle 2">
            <a:extLst>
              <a:ext uri="{FF2B5EF4-FFF2-40B4-BE49-F238E27FC236}">
                <a16:creationId xmlns:a16="http://schemas.microsoft.com/office/drawing/2014/main" id="{A8F111E3-B1F0-BE46-B3DA-ADB3DB771A65}"/>
              </a:ext>
            </a:extLst>
          </p:cNvPr>
          <p:cNvSpPr>
            <a:spLocks noGrp="1"/>
          </p:cNvSpPr>
          <p:nvPr>
            <p:ph type="subTitle" idx="1"/>
          </p:nvPr>
        </p:nvSpPr>
        <p:spPr>
          <a:xfrm>
            <a:off x="1524000" y="3602038"/>
            <a:ext cx="9144000" cy="2157078"/>
          </a:xfrm>
        </p:spPr>
        <p:txBody>
          <a:bodyPr>
            <a:normAutofit/>
          </a:bodyPr>
          <a:lstStyle/>
          <a:p>
            <a:r>
              <a:rPr lang="en-US" dirty="0"/>
              <a:t>Course Webpage: </a:t>
            </a:r>
            <a:r>
              <a:rPr lang="en-US" dirty="0">
                <a:hlinkClick r:id="rId2"/>
              </a:rPr>
              <a:t>https://web.cs.ucla.edu/classes/fall18/cs35L/index.html</a:t>
            </a:r>
            <a:r>
              <a:rPr lang="en-US" dirty="0"/>
              <a:t> </a:t>
            </a:r>
          </a:p>
          <a:p>
            <a:r>
              <a:rPr lang="en-US" dirty="0"/>
              <a:t>TA: Zhiyi Zhang</a:t>
            </a:r>
          </a:p>
          <a:p>
            <a:r>
              <a:rPr lang="en-US" dirty="0"/>
              <a:t>Email: </a:t>
            </a:r>
            <a:r>
              <a:rPr lang="en-US" dirty="0">
                <a:hlinkClick r:id="rId3"/>
              </a:rPr>
              <a:t>zhiyi@cs.ucla.edu</a:t>
            </a:r>
            <a:endParaRPr lang="en-US" dirty="0"/>
          </a:p>
          <a:p>
            <a:r>
              <a:rPr lang="en-US" dirty="0"/>
              <a:t>Webpage: </a:t>
            </a:r>
            <a:r>
              <a:rPr lang="en-US" dirty="0">
                <a:hlinkClick r:id="rId4"/>
              </a:rPr>
              <a:t>https://zhiyi-zhang.com</a:t>
            </a:r>
            <a:r>
              <a:rPr lang="en-US" dirty="0"/>
              <a:t>  </a:t>
            </a:r>
          </a:p>
          <a:p>
            <a:endParaRPr lang="en-US" dirty="0"/>
          </a:p>
        </p:txBody>
      </p:sp>
    </p:spTree>
    <p:extLst>
      <p:ext uri="{BB962C8B-B14F-4D97-AF65-F5344CB8AC3E}">
        <p14:creationId xmlns:p14="http://schemas.microsoft.com/office/powerpoint/2010/main" val="374695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chmod</a:t>
            </a:r>
            <a:r>
              <a:rPr lang="en-US" b="1" dirty="0"/>
              <a:t> with symbolic and numeric operators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26" y="1398039"/>
            <a:ext cx="6917871" cy="3233057"/>
          </a:xfrm>
        </p:spPr>
      </p:pic>
      <p:pic>
        <p:nvPicPr>
          <p:cNvPr id="5" name="Content Placeholder 3">
            <a:extLst>
              <a:ext uri="{FF2B5EF4-FFF2-40B4-BE49-F238E27FC236}">
                <a16:creationId xmlns:a16="http://schemas.microsoft.com/office/drawing/2014/main" id="{E2788273-EAF2-AC4C-9752-F94709FD3D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9075" y="3516084"/>
            <a:ext cx="6685424" cy="3233057"/>
          </a:xfrm>
          <a:prstGeom prst="rect">
            <a:avLst/>
          </a:prstGeom>
        </p:spPr>
      </p:pic>
    </p:spTree>
    <p:extLst>
      <p:ext uri="{BB962C8B-B14F-4D97-AF65-F5344CB8AC3E}">
        <p14:creationId xmlns:p14="http://schemas.microsoft.com/office/powerpoint/2010/main" val="234520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3AE-91ED-E442-9B46-9C3E6DC25CFB}"/>
              </a:ext>
            </a:extLst>
          </p:cNvPr>
          <p:cNvSpPr>
            <a:spLocks noGrp="1"/>
          </p:cNvSpPr>
          <p:nvPr>
            <p:ph type="title"/>
          </p:nvPr>
        </p:nvSpPr>
        <p:spPr/>
        <p:txBody>
          <a:bodyPr/>
          <a:lstStyle/>
          <a:p>
            <a:r>
              <a:rPr lang="en-US" dirty="0"/>
              <a:t>Week 2: Shell Script and Regular Expression</a:t>
            </a:r>
          </a:p>
        </p:txBody>
      </p:sp>
      <p:sp>
        <p:nvSpPr>
          <p:cNvPr id="3" name="Text Placeholder 2">
            <a:extLst>
              <a:ext uri="{FF2B5EF4-FFF2-40B4-BE49-F238E27FC236}">
                <a16:creationId xmlns:a16="http://schemas.microsoft.com/office/drawing/2014/main" id="{796B884E-EA47-FC48-832D-B5B1FC6579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30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3CB5-6705-2443-97C8-0A7A44160469}"/>
              </a:ext>
            </a:extLst>
          </p:cNvPr>
          <p:cNvSpPr>
            <a:spLocks noGrp="1"/>
          </p:cNvSpPr>
          <p:nvPr>
            <p:ph type="title"/>
          </p:nvPr>
        </p:nvSpPr>
        <p:spPr/>
        <p:txBody>
          <a:bodyPr/>
          <a:lstStyle/>
          <a:p>
            <a:r>
              <a:rPr lang="en-US" dirty="0"/>
              <a:t>Environment Variables</a:t>
            </a:r>
          </a:p>
        </p:txBody>
      </p:sp>
      <p:sp>
        <p:nvSpPr>
          <p:cNvPr id="3" name="Content Placeholder 2">
            <a:extLst>
              <a:ext uri="{FF2B5EF4-FFF2-40B4-BE49-F238E27FC236}">
                <a16:creationId xmlns:a16="http://schemas.microsoft.com/office/drawing/2014/main" id="{5F1D3C83-0257-9148-B664-5AFF4AA62627}"/>
              </a:ext>
            </a:extLst>
          </p:cNvPr>
          <p:cNvSpPr>
            <a:spLocks noGrp="1"/>
          </p:cNvSpPr>
          <p:nvPr>
            <p:ph idx="1"/>
          </p:nvPr>
        </p:nvSpPr>
        <p:spPr>
          <a:xfrm>
            <a:off x="838200" y="1690688"/>
            <a:ext cx="10515600" cy="5167312"/>
          </a:xfrm>
        </p:spPr>
        <p:txBody>
          <a:bodyPr>
            <a:normAutofit/>
          </a:bodyPr>
          <a:lstStyle/>
          <a:p>
            <a:pPr marL="0" indent="0">
              <a:buNone/>
            </a:pPr>
            <a:r>
              <a:rPr lang="en-US" dirty="0"/>
              <a:t>Definition</a:t>
            </a:r>
          </a:p>
          <a:p>
            <a:r>
              <a:rPr lang="en-US" dirty="0"/>
              <a:t>Variables that can be accessed from any child process</a:t>
            </a:r>
          </a:p>
          <a:p>
            <a:pPr marL="0" indent="0">
              <a:buNone/>
            </a:pPr>
            <a:endParaRPr lang="en-US" dirty="0"/>
          </a:p>
          <a:p>
            <a:pPr marL="0" indent="0">
              <a:buNone/>
            </a:pPr>
            <a:r>
              <a:rPr lang="en-US" dirty="0"/>
              <a:t>Common ones:</a:t>
            </a:r>
          </a:p>
          <a:p>
            <a:r>
              <a:rPr lang="en-US" b="1" dirty="0"/>
              <a:t>HOME</a:t>
            </a:r>
            <a:r>
              <a:rPr lang="en-US" dirty="0"/>
              <a:t>: path to user’s home directory</a:t>
            </a:r>
          </a:p>
          <a:p>
            <a:r>
              <a:rPr lang="en-US" b="1" dirty="0"/>
              <a:t>PATH</a:t>
            </a:r>
            <a:r>
              <a:rPr lang="en-US" dirty="0"/>
              <a:t>: list of directories to search in for command to execute</a:t>
            </a:r>
          </a:p>
          <a:p>
            <a:endParaRPr lang="en-US" dirty="0"/>
          </a:p>
          <a:p>
            <a:pPr marL="0" indent="0">
              <a:buNone/>
            </a:pPr>
            <a:r>
              <a:rPr lang="en-US" dirty="0"/>
              <a:t>Change value:</a:t>
            </a:r>
          </a:p>
          <a:p>
            <a:r>
              <a:rPr lang="en-US" dirty="0"/>
              <a:t>export VARIABLE=…</a:t>
            </a:r>
          </a:p>
        </p:txBody>
      </p:sp>
    </p:spTree>
    <p:extLst>
      <p:ext uri="{BB962C8B-B14F-4D97-AF65-F5344CB8AC3E}">
        <p14:creationId xmlns:p14="http://schemas.microsoft.com/office/powerpoint/2010/main" val="132319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4DDC-D472-3940-910B-DAB8B3BF83E2}"/>
              </a:ext>
            </a:extLst>
          </p:cNvPr>
          <p:cNvSpPr>
            <a:spLocks noGrp="1"/>
          </p:cNvSpPr>
          <p:nvPr>
            <p:ph type="title"/>
          </p:nvPr>
        </p:nvSpPr>
        <p:spPr/>
        <p:txBody>
          <a:bodyPr/>
          <a:lstStyle/>
          <a:p>
            <a:r>
              <a:rPr lang="en-US" b="1" dirty="0">
                <a:sym typeface="Arial"/>
              </a:rPr>
              <a:t>locale </a:t>
            </a:r>
            <a:r>
              <a:rPr lang="en-US" dirty="0">
                <a:sym typeface="Arial"/>
              </a:rPr>
              <a:t>command</a:t>
            </a:r>
            <a:endParaRPr lang="en-US" dirty="0"/>
          </a:p>
        </p:txBody>
      </p:sp>
      <p:sp>
        <p:nvSpPr>
          <p:cNvPr id="3" name="Content Placeholder 2">
            <a:extLst>
              <a:ext uri="{FF2B5EF4-FFF2-40B4-BE49-F238E27FC236}">
                <a16:creationId xmlns:a16="http://schemas.microsoft.com/office/drawing/2014/main" id="{3D4C81AA-531A-D04C-8BA5-F0893D24FD6A}"/>
              </a:ext>
            </a:extLst>
          </p:cNvPr>
          <p:cNvSpPr>
            <a:spLocks noGrp="1"/>
          </p:cNvSpPr>
          <p:nvPr>
            <p:ph idx="1"/>
          </p:nvPr>
        </p:nvSpPr>
        <p:spPr/>
        <p:txBody>
          <a:bodyPr/>
          <a:lstStyle/>
          <a:p>
            <a:r>
              <a:rPr lang="en-US" dirty="0">
                <a:solidFill>
                  <a:srgbClr val="000000"/>
                </a:solidFill>
                <a:ea typeface="Arial"/>
                <a:cs typeface="Arial"/>
                <a:sym typeface="Arial"/>
              </a:rPr>
              <a:t>Set of parameters that define a user’s cultural preferences</a:t>
            </a:r>
          </a:p>
          <a:p>
            <a:pPr lvl="1"/>
            <a:r>
              <a:rPr lang="en-US" dirty="0">
                <a:solidFill>
                  <a:srgbClr val="000000"/>
                </a:solidFill>
                <a:ea typeface="Arial"/>
                <a:cs typeface="Arial"/>
                <a:sym typeface="Arial"/>
              </a:rPr>
              <a:t>Language</a:t>
            </a:r>
          </a:p>
          <a:p>
            <a:pPr lvl="1"/>
            <a:r>
              <a:rPr lang="en-US" dirty="0">
                <a:solidFill>
                  <a:srgbClr val="000000"/>
                </a:solidFill>
                <a:ea typeface="Arial"/>
                <a:cs typeface="Arial"/>
                <a:sym typeface="Arial"/>
              </a:rPr>
              <a:t>Country</a:t>
            </a:r>
          </a:p>
          <a:p>
            <a:pPr lvl="1"/>
            <a:r>
              <a:rPr lang="en-US" dirty="0">
                <a:solidFill>
                  <a:srgbClr val="000000"/>
                </a:solidFill>
                <a:ea typeface="Arial"/>
                <a:cs typeface="Arial"/>
                <a:sym typeface="Arial"/>
              </a:rPr>
              <a:t>Other area-specific things</a:t>
            </a:r>
          </a:p>
          <a:p>
            <a:r>
              <a:rPr lang="en-US" dirty="0">
                <a:sym typeface="Arial"/>
              </a:rPr>
              <a:t>Prints information about the current locale environment to standard output</a:t>
            </a:r>
          </a:p>
          <a:p>
            <a:endParaRPr lang="en-US" dirty="0"/>
          </a:p>
          <a:p>
            <a:r>
              <a:rPr lang="en-US" b="1" dirty="0"/>
              <a:t>Locale Settings Can Affect Program Behavior</a:t>
            </a:r>
          </a:p>
        </p:txBody>
      </p:sp>
    </p:spTree>
    <p:extLst>
      <p:ext uri="{BB962C8B-B14F-4D97-AF65-F5344CB8AC3E}">
        <p14:creationId xmlns:p14="http://schemas.microsoft.com/office/powerpoint/2010/main" val="35999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11E6-A4E1-8649-8C97-B0EC26BB8ADD}"/>
              </a:ext>
            </a:extLst>
          </p:cNvPr>
          <p:cNvSpPr>
            <a:spLocks noGrp="1"/>
          </p:cNvSpPr>
          <p:nvPr>
            <p:ph type="title"/>
          </p:nvPr>
        </p:nvSpPr>
        <p:spPr/>
        <p:txBody>
          <a:bodyPr/>
          <a:lstStyle/>
          <a:p>
            <a:r>
              <a:rPr lang="en-US" dirty="0"/>
              <a:t>sort, </a:t>
            </a:r>
            <a:r>
              <a:rPr lang="en-US" dirty="0" err="1"/>
              <a:t>comm</a:t>
            </a:r>
            <a:r>
              <a:rPr lang="en-US" dirty="0"/>
              <a:t>, and </a:t>
            </a:r>
            <a:r>
              <a:rPr lang="en-US" dirty="0" err="1"/>
              <a:t>tr</a:t>
            </a:r>
            <a:endParaRPr lang="en-US" dirty="0"/>
          </a:p>
        </p:txBody>
      </p:sp>
      <p:sp>
        <p:nvSpPr>
          <p:cNvPr id="3" name="Content Placeholder 2">
            <a:extLst>
              <a:ext uri="{FF2B5EF4-FFF2-40B4-BE49-F238E27FC236}">
                <a16:creationId xmlns:a16="http://schemas.microsoft.com/office/drawing/2014/main" id="{207E8F06-BC30-C24F-BAFE-74F2744C2646}"/>
              </a:ext>
            </a:extLst>
          </p:cNvPr>
          <p:cNvSpPr>
            <a:spLocks noGrp="1"/>
          </p:cNvSpPr>
          <p:nvPr>
            <p:ph idx="1"/>
          </p:nvPr>
        </p:nvSpPr>
        <p:spPr>
          <a:xfrm>
            <a:off x="457200" y="1825625"/>
            <a:ext cx="6539345" cy="4351338"/>
          </a:xfrm>
        </p:spPr>
        <p:txBody>
          <a:bodyPr>
            <a:normAutofit lnSpcReduction="10000"/>
          </a:bodyPr>
          <a:lstStyle/>
          <a:p>
            <a:pPr marL="0" indent="0">
              <a:buNone/>
            </a:pPr>
            <a:r>
              <a:rPr lang="en-US" b="1" dirty="0"/>
              <a:t>sort</a:t>
            </a:r>
            <a:r>
              <a:rPr lang="en-US" dirty="0"/>
              <a:t>: sorts lines of text files</a:t>
            </a:r>
          </a:p>
          <a:p>
            <a:r>
              <a:rPr lang="en-US" dirty="0"/>
              <a:t>Usage: </a:t>
            </a:r>
            <a:r>
              <a:rPr lang="en-US" dirty="0">
                <a:highlight>
                  <a:srgbClr val="C0C0C0"/>
                </a:highlight>
              </a:rPr>
              <a:t>sort [options] [FILE]</a:t>
            </a:r>
          </a:p>
          <a:p>
            <a:r>
              <a:rPr lang="en-US" dirty="0"/>
              <a:t>Commonly used flag: </a:t>
            </a:r>
            <a:r>
              <a:rPr lang="en-US" dirty="0">
                <a:highlight>
                  <a:srgbClr val="C0C0C0"/>
                </a:highlight>
              </a:rPr>
              <a:t>-u</a:t>
            </a:r>
            <a:r>
              <a:rPr lang="en-US" dirty="0"/>
              <a:t> for unique keys</a:t>
            </a:r>
          </a:p>
          <a:p>
            <a:r>
              <a:rPr lang="en-US" dirty="0"/>
              <a:t>Sort order depends on locale, e.g., C locale: ASCII sorting</a:t>
            </a:r>
          </a:p>
          <a:p>
            <a:pPr marL="0" indent="0">
              <a:buNone/>
            </a:pPr>
            <a:endParaRPr lang="en-US" b="1" dirty="0"/>
          </a:p>
          <a:p>
            <a:pPr marL="0" indent="0">
              <a:buNone/>
            </a:pPr>
            <a:r>
              <a:rPr lang="en-US" b="1" dirty="0" err="1"/>
              <a:t>comm</a:t>
            </a:r>
            <a:r>
              <a:rPr lang="en-US" dirty="0"/>
              <a:t>: compare two sorted files line by line</a:t>
            </a:r>
          </a:p>
          <a:p>
            <a:r>
              <a:rPr lang="en-US" dirty="0"/>
              <a:t>Usage: </a:t>
            </a:r>
            <a:r>
              <a:rPr lang="en-US" dirty="0" err="1">
                <a:highlight>
                  <a:srgbClr val="C0C0C0"/>
                </a:highlight>
              </a:rPr>
              <a:t>comm</a:t>
            </a:r>
            <a:r>
              <a:rPr lang="en-US" dirty="0">
                <a:highlight>
                  <a:srgbClr val="C0C0C0"/>
                </a:highlight>
              </a:rPr>
              <a:t> [options] FILE1 FILE2</a:t>
            </a:r>
          </a:p>
          <a:p>
            <a:r>
              <a:rPr lang="en-US" dirty="0"/>
              <a:t>Comparison depends on locale</a:t>
            </a:r>
          </a:p>
        </p:txBody>
      </p:sp>
      <p:sp>
        <p:nvSpPr>
          <p:cNvPr id="4" name="Rectangle 3">
            <a:extLst>
              <a:ext uri="{FF2B5EF4-FFF2-40B4-BE49-F238E27FC236}">
                <a16:creationId xmlns:a16="http://schemas.microsoft.com/office/drawing/2014/main" id="{B95F6BFE-7D8A-5649-85DB-0E3F25DC2F8D}"/>
              </a:ext>
            </a:extLst>
          </p:cNvPr>
          <p:cNvSpPr/>
          <p:nvPr/>
        </p:nvSpPr>
        <p:spPr>
          <a:xfrm>
            <a:off x="6740235" y="1825625"/>
            <a:ext cx="5569527" cy="954107"/>
          </a:xfrm>
          <a:prstGeom prst="rect">
            <a:avLst/>
          </a:prstGeom>
        </p:spPr>
        <p:txBody>
          <a:bodyPr wrap="square">
            <a:spAutoFit/>
          </a:bodyPr>
          <a:lstStyle/>
          <a:p>
            <a:r>
              <a:rPr lang="en-US" sz="2800" b="1" dirty="0" err="1"/>
              <a:t>tr</a:t>
            </a:r>
            <a:r>
              <a:rPr lang="en-US" sz="2800" dirty="0"/>
              <a:t>: translate or delete characters</a:t>
            </a:r>
          </a:p>
          <a:p>
            <a:pPr marL="457200" indent="-457200">
              <a:buFont typeface="Arial" panose="020B0604020202020204" pitchFamily="34" charset="0"/>
              <a:buChar char="•"/>
            </a:pPr>
            <a:r>
              <a:rPr lang="en-US" sz="2800" dirty="0"/>
              <a:t>Usage: </a:t>
            </a:r>
            <a:r>
              <a:rPr lang="en-US" sz="2800" dirty="0" err="1">
                <a:highlight>
                  <a:srgbClr val="C0C0C0"/>
                </a:highlight>
              </a:rPr>
              <a:t>tr</a:t>
            </a:r>
            <a:r>
              <a:rPr lang="en-US" sz="2800" dirty="0">
                <a:highlight>
                  <a:srgbClr val="C0C0C0"/>
                </a:highlight>
              </a:rPr>
              <a:t> [options] set1 [set2]</a:t>
            </a:r>
          </a:p>
        </p:txBody>
      </p:sp>
    </p:spTree>
    <p:extLst>
      <p:ext uri="{BB962C8B-B14F-4D97-AF65-F5344CB8AC3E}">
        <p14:creationId xmlns:p14="http://schemas.microsoft.com/office/powerpoint/2010/main" val="424296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FE68-684C-0B4F-913C-5457B58A50E4}"/>
              </a:ext>
            </a:extLst>
          </p:cNvPr>
          <p:cNvSpPr>
            <a:spLocks noGrp="1"/>
          </p:cNvSpPr>
          <p:nvPr>
            <p:ph type="title"/>
          </p:nvPr>
        </p:nvSpPr>
        <p:spPr>
          <a:xfrm>
            <a:off x="838200" y="365125"/>
            <a:ext cx="10515600" cy="1325563"/>
          </a:xfrm>
        </p:spPr>
        <p:txBody>
          <a:bodyPr/>
          <a:lstStyle/>
          <a:p>
            <a:r>
              <a:rPr lang="en-US"/>
              <a:t>Shell Scripts: First Line</a:t>
            </a:r>
            <a:endParaRPr lang="en-US" dirty="0"/>
          </a:p>
        </p:txBody>
      </p:sp>
      <p:sp>
        <p:nvSpPr>
          <p:cNvPr id="3" name="Content Placeholder 2">
            <a:extLst>
              <a:ext uri="{FF2B5EF4-FFF2-40B4-BE49-F238E27FC236}">
                <a16:creationId xmlns:a16="http://schemas.microsoft.com/office/drawing/2014/main" id="{8A631159-B29D-3445-BC92-1EC09DAB371F}"/>
              </a:ext>
            </a:extLst>
          </p:cNvPr>
          <p:cNvSpPr>
            <a:spLocks noGrp="1"/>
          </p:cNvSpPr>
          <p:nvPr>
            <p:ph idx="1"/>
          </p:nvPr>
        </p:nvSpPr>
        <p:spPr>
          <a:xfrm>
            <a:off x="838200" y="1825625"/>
            <a:ext cx="10515600" cy="4637520"/>
          </a:xfrm>
        </p:spPr>
        <p:txBody>
          <a:bodyPr>
            <a:normAutofit/>
          </a:bodyPr>
          <a:lstStyle/>
          <a:p>
            <a:pPr marL="0" indent="0">
              <a:buNone/>
            </a:pPr>
            <a:r>
              <a:rPr lang="en-US" dirty="0"/>
              <a:t>A shell script file is just a file with shell commands</a:t>
            </a:r>
          </a:p>
          <a:p>
            <a:r>
              <a:rPr lang="en-US" dirty="0"/>
              <a:t>When shell script is executed, a new child “shell” process is spawned to run it</a:t>
            </a:r>
          </a:p>
          <a:p>
            <a:endParaRPr lang="en-US" dirty="0"/>
          </a:p>
          <a:p>
            <a:pPr marL="0" indent="0">
              <a:buNone/>
            </a:pPr>
            <a:endParaRPr lang="en-US" dirty="0"/>
          </a:p>
          <a:p>
            <a:pPr marL="0" indent="0">
              <a:buNone/>
            </a:pPr>
            <a:endParaRPr lang="en-US" dirty="0"/>
          </a:p>
          <a:p>
            <a:pPr marL="0" indent="0">
              <a:buNone/>
            </a:pPr>
            <a:r>
              <a:rPr lang="en-US" dirty="0"/>
              <a:t>The first line is used to state which child “shell” to use</a:t>
            </a:r>
          </a:p>
          <a:p>
            <a:r>
              <a:rPr lang="en-US" dirty="0">
                <a:highlight>
                  <a:srgbClr val="C0C0C0"/>
                </a:highlight>
              </a:rPr>
              <a:t>#! /bin/</a:t>
            </a:r>
            <a:r>
              <a:rPr lang="en-US" dirty="0" err="1">
                <a:highlight>
                  <a:srgbClr val="C0C0C0"/>
                </a:highlight>
              </a:rPr>
              <a:t>sh</a:t>
            </a:r>
            <a:r>
              <a:rPr lang="en-US" dirty="0">
                <a:highlight>
                  <a:srgbClr val="C0C0C0"/>
                </a:highlight>
              </a:rPr>
              <a:t> </a:t>
            </a:r>
          </a:p>
          <a:p>
            <a:r>
              <a:rPr lang="en-US" dirty="0">
                <a:highlight>
                  <a:srgbClr val="C0C0C0"/>
                </a:highlight>
              </a:rPr>
              <a:t>#! /bin/bash</a:t>
            </a:r>
          </a:p>
        </p:txBody>
      </p:sp>
      <p:pic>
        <p:nvPicPr>
          <p:cNvPr id="4" name="Shape 258">
            <a:extLst>
              <a:ext uri="{FF2B5EF4-FFF2-40B4-BE49-F238E27FC236}">
                <a16:creationId xmlns:a16="http://schemas.microsoft.com/office/drawing/2014/main" id="{B9A3E939-D128-5044-A2A7-A61358470301}"/>
              </a:ext>
            </a:extLst>
          </p:cNvPr>
          <p:cNvPicPr preferRelativeResize="0"/>
          <p:nvPr/>
        </p:nvPicPr>
        <p:blipFill rotWithShape="1">
          <a:blip r:embed="rId3">
            <a:alphaModFix/>
          </a:blip>
          <a:srcRect/>
          <a:stretch/>
        </p:blipFill>
        <p:spPr>
          <a:xfrm>
            <a:off x="5786439" y="2955783"/>
            <a:ext cx="5567361" cy="1600199"/>
          </a:xfrm>
          <a:prstGeom prst="rect">
            <a:avLst/>
          </a:prstGeom>
          <a:noFill/>
          <a:ln>
            <a:noFill/>
          </a:ln>
        </p:spPr>
      </p:pic>
    </p:spTree>
    <p:extLst>
      <p:ext uri="{BB962C8B-B14F-4D97-AF65-F5344CB8AC3E}">
        <p14:creationId xmlns:p14="http://schemas.microsoft.com/office/powerpoint/2010/main" val="139580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A9FD-9E8A-FB4F-8EDD-955C4F9BE083}"/>
              </a:ext>
            </a:extLst>
          </p:cNvPr>
          <p:cNvSpPr>
            <a:spLocks noGrp="1"/>
          </p:cNvSpPr>
          <p:nvPr>
            <p:ph type="title"/>
          </p:nvPr>
        </p:nvSpPr>
        <p:spPr/>
        <p:txBody>
          <a:bodyPr/>
          <a:lstStyle/>
          <a:p>
            <a:r>
              <a:rPr lang="en-US" dirty="0"/>
              <a:t>Variables in Shell Scripts</a:t>
            </a:r>
          </a:p>
        </p:txBody>
      </p:sp>
      <p:sp>
        <p:nvSpPr>
          <p:cNvPr id="3" name="Content Placeholder 2">
            <a:extLst>
              <a:ext uri="{FF2B5EF4-FFF2-40B4-BE49-F238E27FC236}">
                <a16:creationId xmlns:a16="http://schemas.microsoft.com/office/drawing/2014/main" id="{E5EEBA2E-5D0B-8845-A341-27C37EF4C7E9}"/>
              </a:ext>
            </a:extLst>
          </p:cNvPr>
          <p:cNvSpPr>
            <a:spLocks noGrp="1"/>
          </p:cNvSpPr>
          <p:nvPr>
            <p:ph idx="1"/>
          </p:nvPr>
        </p:nvSpPr>
        <p:spPr/>
        <p:txBody>
          <a:bodyPr/>
          <a:lstStyle/>
          <a:p>
            <a:pPr marL="0" indent="0">
              <a:buNone/>
            </a:pPr>
            <a:r>
              <a:rPr lang="en-US" dirty="0"/>
              <a:t>Declared using </a:t>
            </a:r>
            <a:r>
              <a:rPr lang="en-US" dirty="0">
                <a:highlight>
                  <a:srgbClr val="C0C0C0"/>
                </a:highlight>
              </a:rPr>
              <a:t>[</a:t>
            </a:r>
            <a:r>
              <a:rPr lang="en-US" dirty="0" err="1">
                <a:highlight>
                  <a:srgbClr val="C0C0C0"/>
                </a:highlight>
              </a:rPr>
              <a:t>var_name</a:t>
            </a:r>
            <a:r>
              <a:rPr lang="en-US" dirty="0">
                <a:highlight>
                  <a:srgbClr val="C0C0C0"/>
                </a:highlight>
              </a:rPr>
              <a:t>]=[value]</a:t>
            </a:r>
          </a:p>
          <a:p>
            <a:r>
              <a:rPr lang="en-US" dirty="0"/>
              <a:t>Example: </a:t>
            </a:r>
            <a:r>
              <a:rPr lang="en-US" dirty="0" err="1">
                <a:highlight>
                  <a:srgbClr val="C0C0C0"/>
                </a:highlight>
              </a:rPr>
              <a:t>var</a:t>
            </a:r>
            <a:r>
              <a:rPr lang="en-US" dirty="0">
                <a:highlight>
                  <a:srgbClr val="C0C0C0"/>
                </a:highlight>
              </a:rPr>
              <a:t>=“hello”</a:t>
            </a:r>
          </a:p>
          <a:p>
            <a:r>
              <a:rPr lang="en-US" dirty="0"/>
              <a:t>Notice there is no space in between</a:t>
            </a:r>
          </a:p>
          <a:p>
            <a:pPr marL="0" indent="0">
              <a:buNone/>
            </a:pPr>
            <a:endParaRPr lang="en-US" dirty="0"/>
          </a:p>
          <a:p>
            <a:pPr marL="0" indent="0">
              <a:buNone/>
            </a:pPr>
            <a:r>
              <a:rPr lang="en-US" dirty="0"/>
              <a:t>Referenced using </a:t>
            </a:r>
            <a:r>
              <a:rPr lang="en-US" dirty="0">
                <a:highlight>
                  <a:srgbClr val="C0C0C0"/>
                </a:highlight>
              </a:rPr>
              <a:t>$[</a:t>
            </a:r>
            <a:r>
              <a:rPr lang="en-US" dirty="0" err="1">
                <a:highlight>
                  <a:srgbClr val="C0C0C0"/>
                </a:highlight>
              </a:rPr>
              <a:t>var_name</a:t>
            </a:r>
            <a:r>
              <a:rPr lang="en-US" dirty="0">
                <a:highlight>
                  <a:srgbClr val="C0C0C0"/>
                </a:highlight>
              </a:rPr>
              <a:t>] </a:t>
            </a:r>
          </a:p>
          <a:p>
            <a:r>
              <a:rPr lang="en-US" dirty="0"/>
              <a:t>Example: </a:t>
            </a:r>
            <a:r>
              <a:rPr lang="en-US" dirty="0">
                <a:highlight>
                  <a:srgbClr val="C0C0C0"/>
                </a:highlight>
              </a:rPr>
              <a:t>echo $</a:t>
            </a:r>
            <a:r>
              <a:rPr lang="en-US" dirty="0" err="1">
                <a:highlight>
                  <a:srgbClr val="C0C0C0"/>
                </a:highlight>
              </a:rPr>
              <a:t>var</a:t>
            </a:r>
            <a:endParaRPr lang="en-US" dirty="0">
              <a:highlight>
                <a:srgbClr val="C0C0C0"/>
              </a:highlight>
            </a:endParaRPr>
          </a:p>
          <a:p>
            <a:endParaRPr lang="en-US" dirty="0"/>
          </a:p>
        </p:txBody>
      </p:sp>
    </p:spTree>
    <p:extLst>
      <p:ext uri="{BB962C8B-B14F-4D97-AF65-F5344CB8AC3E}">
        <p14:creationId xmlns:p14="http://schemas.microsoft.com/office/powerpoint/2010/main" val="3291502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793E-9130-C94A-9E5C-9463BE728824}"/>
              </a:ext>
            </a:extLst>
          </p:cNvPr>
          <p:cNvSpPr>
            <a:spLocks noGrp="1"/>
          </p:cNvSpPr>
          <p:nvPr>
            <p:ph type="title"/>
          </p:nvPr>
        </p:nvSpPr>
        <p:spPr/>
        <p:txBody>
          <a:bodyPr/>
          <a:lstStyle/>
          <a:p>
            <a:r>
              <a:rPr lang="en-US" dirty="0"/>
              <a:t>Array in Shell Scripts</a:t>
            </a:r>
          </a:p>
        </p:txBody>
      </p:sp>
      <p:sp>
        <p:nvSpPr>
          <p:cNvPr id="3" name="Content Placeholder 2">
            <a:extLst>
              <a:ext uri="{FF2B5EF4-FFF2-40B4-BE49-F238E27FC236}">
                <a16:creationId xmlns:a16="http://schemas.microsoft.com/office/drawing/2014/main" id="{E485AED5-4575-BA45-BE3F-ECE9412C9FAD}"/>
              </a:ext>
            </a:extLst>
          </p:cNvPr>
          <p:cNvSpPr>
            <a:spLocks noGrp="1"/>
          </p:cNvSpPr>
          <p:nvPr>
            <p:ph idx="1"/>
          </p:nvPr>
        </p:nvSpPr>
        <p:spPr/>
        <p:txBody>
          <a:bodyPr/>
          <a:lstStyle/>
          <a:p>
            <a:r>
              <a:rPr lang="en-US" b="1" dirty="0">
                <a:highlight>
                  <a:srgbClr val="C0C0C0"/>
                </a:highlight>
              </a:rPr>
              <a:t>declare –a</a:t>
            </a:r>
            <a:r>
              <a:rPr lang="en-US" dirty="0">
                <a:highlight>
                  <a:srgbClr val="C0C0C0"/>
                </a:highlight>
              </a:rPr>
              <a:t> </a:t>
            </a:r>
            <a:r>
              <a:rPr lang="en-US" b="1" dirty="0">
                <a:highlight>
                  <a:srgbClr val="C0C0C0"/>
                </a:highlight>
              </a:rPr>
              <a:t>ARRAY </a:t>
            </a:r>
            <a:r>
              <a:rPr lang="en-US" dirty="0"/>
              <a:t>to declare an array called ARRAY</a:t>
            </a:r>
          </a:p>
          <a:p>
            <a:r>
              <a:rPr lang="en-US" b="1" dirty="0">
                <a:highlight>
                  <a:srgbClr val="C0C0C0"/>
                </a:highlight>
              </a:rPr>
              <a:t>ARRAY[n]</a:t>
            </a:r>
            <a:r>
              <a:rPr lang="en-US" dirty="0">
                <a:highlight>
                  <a:srgbClr val="C0C0C0"/>
                </a:highlight>
              </a:rPr>
              <a:t> </a:t>
            </a:r>
            <a:r>
              <a:rPr lang="en-US" dirty="0"/>
              <a:t>to access the nth value</a:t>
            </a:r>
          </a:p>
          <a:p>
            <a:r>
              <a:rPr lang="en-US" b="1" dirty="0">
                <a:highlight>
                  <a:srgbClr val="C0C0C0"/>
                </a:highlight>
              </a:rPr>
              <a:t>${ARRAY[@]} </a:t>
            </a:r>
            <a:r>
              <a:rPr lang="en-US" dirty="0"/>
              <a:t>to return all the values in the array called ARRAY</a:t>
            </a:r>
          </a:p>
          <a:p>
            <a:r>
              <a:rPr lang="en-US" b="1" dirty="0">
                <a:highlight>
                  <a:srgbClr val="C0C0C0"/>
                </a:highlight>
              </a:rPr>
              <a:t>$[#ARRAY[@]] </a:t>
            </a:r>
            <a:r>
              <a:rPr lang="en-US" dirty="0"/>
              <a:t>to return the size of the array called ARRAY</a:t>
            </a:r>
          </a:p>
          <a:p>
            <a:r>
              <a:rPr lang="en-US" b="1" dirty="0">
                <a:highlight>
                  <a:srgbClr val="C0C0C0"/>
                </a:highlight>
              </a:rPr>
              <a:t>$[#ARRAY[n]] </a:t>
            </a:r>
            <a:r>
              <a:rPr lang="en-US" dirty="0"/>
              <a:t>to return the length of the nth element in the array called ARRAY</a:t>
            </a:r>
          </a:p>
          <a:p>
            <a:r>
              <a:rPr lang="en-US" b="1" dirty="0">
                <a:highlight>
                  <a:srgbClr val="C0C0C0"/>
                </a:highlight>
              </a:rPr>
              <a:t>unset ARRAY </a:t>
            </a:r>
            <a:r>
              <a:rPr lang="en-US" dirty="0"/>
              <a:t>to delete the array</a:t>
            </a:r>
          </a:p>
          <a:p>
            <a:r>
              <a:rPr lang="en-US" b="1" dirty="0">
                <a:highlight>
                  <a:srgbClr val="C0C0C0"/>
                </a:highlight>
              </a:rPr>
              <a:t>unset ARRAY[n]</a:t>
            </a:r>
            <a:r>
              <a:rPr lang="en-US" dirty="0">
                <a:highlight>
                  <a:srgbClr val="C0C0C0"/>
                </a:highlight>
              </a:rPr>
              <a:t> </a:t>
            </a:r>
            <a:r>
              <a:rPr lang="en-US" dirty="0"/>
              <a:t>to delete the nth element</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67994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3261-6356-104A-BBA5-5FA1AFB3957A}"/>
              </a:ext>
            </a:extLst>
          </p:cNvPr>
          <p:cNvSpPr>
            <a:spLocks noGrp="1"/>
          </p:cNvSpPr>
          <p:nvPr>
            <p:ph type="title"/>
          </p:nvPr>
        </p:nvSpPr>
        <p:spPr/>
        <p:txBody>
          <a:bodyPr/>
          <a:lstStyle/>
          <a:p>
            <a:r>
              <a:rPr lang="en-US" dirty="0"/>
              <a:t>Accessing Arguments in Shell Script</a:t>
            </a:r>
          </a:p>
        </p:txBody>
      </p:sp>
      <p:sp>
        <p:nvSpPr>
          <p:cNvPr id="3" name="Content Placeholder 2">
            <a:extLst>
              <a:ext uri="{FF2B5EF4-FFF2-40B4-BE49-F238E27FC236}">
                <a16:creationId xmlns:a16="http://schemas.microsoft.com/office/drawing/2014/main" id="{6761CE08-4275-F34D-8AF0-EF7FD604FB34}"/>
              </a:ext>
            </a:extLst>
          </p:cNvPr>
          <p:cNvSpPr>
            <a:spLocks noGrp="1"/>
          </p:cNvSpPr>
          <p:nvPr>
            <p:ph idx="1"/>
          </p:nvPr>
        </p:nvSpPr>
        <p:spPr/>
        <p:txBody>
          <a:bodyPr/>
          <a:lstStyle/>
          <a:p>
            <a:r>
              <a:rPr lang="en-US" dirty="0"/>
              <a:t>Positional parameters represent a shell script’s command-line arguments</a:t>
            </a:r>
          </a:p>
          <a:p>
            <a:pPr lvl="1"/>
            <a:r>
              <a:rPr lang="en-US" dirty="0">
                <a:highlight>
                  <a:srgbClr val="C0C0C0"/>
                </a:highlight>
              </a:rPr>
              <a:t>echo $1</a:t>
            </a:r>
          </a:p>
          <a:p>
            <a:r>
              <a:rPr lang="en-US" dirty="0"/>
              <a:t>For historical reasons, enclose the number in braces if it’s greater than 9</a:t>
            </a:r>
          </a:p>
          <a:p>
            <a:pPr lvl="1"/>
            <a:r>
              <a:rPr lang="en-US" dirty="0">
                <a:highlight>
                  <a:srgbClr val="C0C0C0"/>
                </a:highlight>
              </a:rPr>
              <a:t>echo ${10}</a:t>
            </a:r>
          </a:p>
          <a:p>
            <a:endParaRPr lang="en-US" dirty="0"/>
          </a:p>
        </p:txBody>
      </p:sp>
    </p:spTree>
    <p:extLst>
      <p:ext uri="{BB962C8B-B14F-4D97-AF65-F5344CB8AC3E}">
        <p14:creationId xmlns:p14="http://schemas.microsoft.com/office/powerpoint/2010/main" val="387381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9378-EB71-B242-A52F-BDD5324F2181}"/>
              </a:ext>
            </a:extLst>
          </p:cNvPr>
          <p:cNvSpPr>
            <a:spLocks noGrp="1"/>
          </p:cNvSpPr>
          <p:nvPr>
            <p:ph type="title"/>
          </p:nvPr>
        </p:nvSpPr>
        <p:spPr/>
        <p:txBody>
          <a:bodyPr/>
          <a:lstStyle/>
          <a:p>
            <a:r>
              <a:rPr lang="en-US" dirty="0"/>
              <a:t>Quotes in Shell Script: Three Types of Quotes</a:t>
            </a:r>
          </a:p>
        </p:txBody>
      </p:sp>
      <p:sp>
        <p:nvSpPr>
          <p:cNvPr id="3" name="Content Placeholder 2">
            <a:extLst>
              <a:ext uri="{FF2B5EF4-FFF2-40B4-BE49-F238E27FC236}">
                <a16:creationId xmlns:a16="http://schemas.microsoft.com/office/drawing/2014/main" id="{95FBD854-7CE5-B141-9EEE-BECFE91E9B33}"/>
              </a:ext>
            </a:extLst>
          </p:cNvPr>
          <p:cNvSpPr>
            <a:spLocks noGrp="1"/>
          </p:cNvSpPr>
          <p:nvPr>
            <p:ph idx="1"/>
          </p:nvPr>
        </p:nvSpPr>
        <p:spPr>
          <a:xfrm>
            <a:off x="838200" y="1825625"/>
            <a:ext cx="10515600" cy="4616739"/>
          </a:xfrm>
        </p:spPr>
        <p:txBody>
          <a:bodyPr>
            <a:normAutofit/>
          </a:bodyPr>
          <a:lstStyle/>
          <a:p>
            <a:pPr marL="0" indent="0">
              <a:buNone/>
            </a:pPr>
            <a:r>
              <a:rPr lang="en-US" b="1" dirty="0"/>
              <a:t>Single quotes  ' '</a:t>
            </a:r>
          </a:p>
          <a:p>
            <a:pPr lvl="1"/>
            <a:r>
              <a:rPr lang="en-US" dirty="0"/>
              <a:t>Do not expand at all, literal meaning</a:t>
            </a:r>
          </a:p>
          <a:p>
            <a:pPr lvl="1"/>
            <a:r>
              <a:rPr lang="en-US" dirty="0">
                <a:highlight>
                  <a:srgbClr val="C0C0C0"/>
                </a:highlight>
              </a:rPr>
              <a:t>echo ' $HOME'</a:t>
            </a:r>
            <a:r>
              <a:rPr lang="en-US" dirty="0"/>
              <a:t> will output $HOME</a:t>
            </a:r>
          </a:p>
          <a:p>
            <a:pPr marL="0" indent="0">
              <a:buNone/>
            </a:pPr>
            <a:r>
              <a:rPr lang="en-US" b="1" dirty="0"/>
              <a:t>Double quotes " "</a:t>
            </a:r>
          </a:p>
          <a:p>
            <a:pPr lvl="1"/>
            <a:r>
              <a:rPr lang="en-US" dirty="0"/>
              <a:t>Weak quote. Expand backticks and $</a:t>
            </a:r>
          </a:p>
          <a:p>
            <a:pPr lvl="1"/>
            <a:r>
              <a:rPr lang="en-US" dirty="0">
                <a:highlight>
                  <a:srgbClr val="C0C0C0"/>
                </a:highlight>
              </a:rPr>
              <a:t>echo "$HOME" </a:t>
            </a:r>
            <a:r>
              <a:rPr lang="en-US" dirty="0"/>
              <a:t>will output your HOME directory</a:t>
            </a:r>
          </a:p>
          <a:p>
            <a:pPr marL="0" indent="0">
              <a:buNone/>
            </a:pPr>
            <a:r>
              <a:rPr lang="en-US" b="1" dirty="0"/>
              <a:t>Backticks ` ` or $()</a:t>
            </a:r>
          </a:p>
          <a:p>
            <a:pPr lvl="1"/>
            <a:r>
              <a:rPr lang="en-US" dirty="0"/>
              <a:t>Expand as shell commands</a:t>
            </a:r>
          </a:p>
          <a:p>
            <a:pPr lvl="1"/>
            <a:r>
              <a:rPr lang="en-US" dirty="0">
                <a:highlight>
                  <a:srgbClr val="C0C0C0"/>
                </a:highlight>
              </a:rPr>
              <a:t>echo $(ls)</a:t>
            </a:r>
            <a:r>
              <a:rPr lang="en-US" dirty="0"/>
              <a:t> will output the output from ls command</a:t>
            </a:r>
          </a:p>
          <a:p>
            <a:pPr lvl="1"/>
            <a:r>
              <a:rPr lang="en-US" dirty="0">
                <a:highlight>
                  <a:srgbClr val="C0C0C0"/>
                </a:highlight>
              </a:rPr>
              <a:t>echo `</a:t>
            </a:r>
            <a:r>
              <a:rPr lang="en-US" dirty="0" err="1">
                <a:highlight>
                  <a:srgbClr val="C0C0C0"/>
                </a:highlight>
              </a:rPr>
              <a:t>ls`</a:t>
            </a:r>
            <a:r>
              <a:rPr lang="en-US" dirty="0">
                <a:highlight>
                  <a:srgbClr val="C0C0C0"/>
                </a:highlight>
              </a:rPr>
              <a:t> </a:t>
            </a:r>
            <a:r>
              <a:rPr lang="en-US" dirty="0"/>
              <a:t>will output the output from ls command</a:t>
            </a:r>
          </a:p>
        </p:txBody>
      </p:sp>
    </p:spTree>
    <p:extLst>
      <p:ext uri="{BB962C8B-B14F-4D97-AF65-F5344CB8AC3E}">
        <p14:creationId xmlns:p14="http://schemas.microsoft.com/office/powerpoint/2010/main" val="246851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A7D-276F-5140-AC9C-114779FB385F}"/>
              </a:ext>
            </a:extLst>
          </p:cNvPr>
          <p:cNvSpPr>
            <a:spLocks noGrp="1"/>
          </p:cNvSpPr>
          <p:nvPr>
            <p:ph type="title"/>
          </p:nvPr>
        </p:nvSpPr>
        <p:spPr>
          <a:xfrm>
            <a:off x="838200" y="365125"/>
            <a:ext cx="10515600" cy="1325563"/>
          </a:xfrm>
        </p:spPr>
        <p:txBody>
          <a:bodyPr/>
          <a:lstStyle/>
          <a:p>
            <a:r>
              <a:rPr lang="en-US" b="1" dirty="0"/>
              <a:t>Session 10-1: Review</a:t>
            </a:r>
          </a:p>
        </p:txBody>
      </p:sp>
      <p:sp>
        <p:nvSpPr>
          <p:cNvPr id="3" name="Content Placeholder 2">
            <a:extLst>
              <a:ext uri="{FF2B5EF4-FFF2-40B4-BE49-F238E27FC236}">
                <a16:creationId xmlns:a16="http://schemas.microsoft.com/office/drawing/2014/main" id="{B1B5935F-9A7A-A64F-BA46-FBA5645A0779}"/>
              </a:ext>
            </a:extLst>
          </p:cNvPr>
          <p:cNvSpPr>
            <a:spLocks noGrp="1"/>
          </p:cNvSpPr>
          <p:nvPr>
            <p:ph idx="1"/>
          </p:nvPr>
        </p:nvSpPr>
        <p:spPr/>
        <p:txBody>
          <a:bodyPr/>
          <a:lstStyle/>
          <a:p>
            <a:r>
              <a:rPr lang="en-US" dirty="0"/>
              <a:t>Week 1: Linux and Shell</a:t>
            </a:r>
          </a:p>
          <a:p>
            <a:r>
              <a:rPr lang="en-US" dirty="0"/>
              <a:t>Week 2: Shell Script and Regular Expression</a:t>
            </a:r>
          </a:p>
          <a:p>
            <a:r>
              <a:rPr lang="en-US" dirty="0"/>
              <a:t>Week 3: Compilation, </a:t>
            </a:r>
            <a:r>
              <a:rPr lang="en-US" dirty="0" err="1"/>
              <a:t>Makefile</a:t>
            </a:r>
            <a:r>
              <a:rPr lang="en-US" dirty="0"/>
              <a:t>, Diff and Patch, Python</a:t>
            </a:r>
          </a:p>
          <a:p>
            <a:r>
              <a:rPr lang="en-US" dirty="0"/>
              <a:t>Week 4: Debugging and C</a:t>
            </a:r>
          </a:p>
          <a:p>
            <a:endParaRPr lang="en-US" dirty="0"/>
          </a:p>
          <a:p>
            <a:endParaRPr lang="en-US" dirty="0"/>
          </a:p>
          <a:p>
            <a:endParaRPr lang="en-US" dirty="0"/>
          </a:p>
        </p:txBody>
      </p:sp>
    </p:spTree>
    <p:extLst>
      <p:ext uri="{BB962C8B-B14F-4D97-AF65-F5344CB8AC3E}">
        <p14:creationId xmlns:p14="http://schemas.microsoft.com/office/powerpoint/2010/main" val="40088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B598-8358-CE46-A8DC-14F22268AE28}"/>
              </a:ext>
            </a:extLst>
          </p:cNvPr>
          <p:cNvSpPr>
            <a:spLocks noGrp="1"/>
          </p:cNvSpPr>
          <p:nvPr>
            <p:ph type="title"/>
          </p:nvPr>
        </p:nvSpPr>
        <p:spPr>
          <a:xfrm>
            <a:off x="838200" y="333806"/>
            <a:ext cx="10515600" cy="1325563"/>
          </a:xfrm>
        </p:spPr>
        <p:txBody>
          <a:bodyPr/>
          <a:lstStyle/>
          <a:p>
            <a:r>
              <a:rPr lang="en-US" dirty="0"/>
              <a:t>If Statement</a:t>
            </a:r>
          </a:p>
        </p:txBody>
      </p:sp>
      <p:sp>
        <p:nvSpPr>
          <p:cNvPr id="3" name="Content Placeholder 2">
            <a:extLst>
              <a:ext uri="{FF2B5EF4-FFF2-40B4-BE49-F238E27FC236}">
                <a16:creationId xmlns:a16="http://schemas.microsoft.com/office/drawing/2014/main" id="{C3D8912D-0F5A-6D41-B258-8FA4B4094B6B}"/>
              </a:ext>
            </a:extLst>
          </p:cNvPr>
          <p:cNvSpPr>
            <a:spLocks noGrp="1"/>
          </p:cNvSpPr>
          <p:nvPr>
            <p:ph idx="1"/>
          </p:nvPr>
        </p:nvSpPr>
        <p:spPr>
          <a:xfrm>
            <a:off x="838200" y="1659369"/>
            <a:ext cx="7910945" cy="1894320"/>
          </a:xfrm>
        </p:spPr>
        <p:txBody>
          <a:bodyPr/>
          <a:lstStyle/>
          <a:p>
            <a:r>
              <a:rPr lang="en-US" dirty="0"/>
              <a:t>If statements use the test command or [ ]</a:t>
            </a:r>
          </a:p>
          <a:p>
            <a:pPr lvl="1"/>
            <a:r>
              <a:rPr lang="en-US" dirty="0"/>
              <a:t>In fact, [] will invoke test command</a:t>
            </a:r>
          </a:p>
          <a:p>
            <a:pPr lvl="1"/>
            <a:r>
              <a:rPr lang="en-US" dirty="0"/>
              <a:t>“</a:t>
            </a:r>
            <a:r>
              <a:rPr lang="en-US" dirty="0">
                <a:highlight>
                  <a:srgbClr val="C0C0C0"/>
                </a:highlight>
              </a:rPr>
              <a:t>man test</a:t>
            </a:r>
            <a:r>
              <a:rPr lang="en-US" dirty="0"/>
              <a:t>” to check the syntax of expression</a:t>
            </a:r>
          </a:p>
          <a:p>
            <a:r>
              <a:rPr lang="en-US" dirty="0"/>
              <a:t>Support </a:t>
            </a:r>
            <a:r>
              <a:rPr lang="en-US" dirty="0" err="1"/>
              <a:t>boolean</a:t>
            </a:r>
            <a:r>
              <a:rPr lang="en-US" dirty="0"/>
              <a:t> operations: AND: &amp;&amp;, OR: ||</a:t>
            </a:r>
          </a:p>
          <a:p>
            <a:endParaRPr lang="en-US" dirty="0"/>
          </a:p>
          <a:p>
            <a:endParaRPr lang="en-US" dirty="0"/>
          </a:p>
        </p:txBody>
      </p:sp>
      <p:sp>
        <p:nvSpPr>
          <p:cNvPr id="4" name="Content Placeholder 2">
            <a:extLst>
              <a:ext uri="{FF2B5EF4-FFF2-40B4-BE49-F238E27FC236}">
                <a16:creationId xmlns:a16="http://schemas.microsoft.com/office/drawing/2014/main" id="{7302ECB6-6965-3148-A6DE-F495E27C8A1B}"/>
              </a:ext>
            </a:extLst>
          </p:cNvPr>
          <p:cNvSpPr txBox="1">
            <a:spLocks/>
          </p:cNvSpPr>
          <p:nvPr/>
        </p:nvSpPr>
        <p:spPr>
          <a:xfrm>
            <a:off x="639674" y="3671772"/>
            <a:ext cx="2667000" cy="180664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if [ &lt;test&gt; ]</a:t>
            </a:r>
          </a:p>
          <a:p>
            <a:pPr marL="0" indent="0">
              <a:buNone/>
            </a:pPr>
            <a:r>
              <a:rPr lang="en-US" sz="2400" dirty="0"/>
              <a:t>then</a:t>
            </a:r>
          </a:p>
          <a:p>
            <a:pPr marL="0" indent="0">
              <a:buNone/>
            </a:pPr>
            <a:r>
              <a:rPr lang="en-US" sz="2400" dirty="0"/>
              <a:t>  &lt;commands&gt;</a:t>
            </a:r>
          </a:p>
          <a:p>
            <a:pPr marL="0" indent="0">
              <a:buNone/>
            </a:pPr>
            <a:r>
              <a:rPr lang="en-US" sz="2400" dirty="0"/>
              <a:t>fi</a:t>
            </a:r>
          </a:p>
        </p:txBody>
      </p:sp>
      <p:sp>
        <p:nvSpPr>
          <p:cNvPr id="5" name="Content Placeholder 2">
            <a:extLst>
              <a:ext uri="{FF2B5EF4-FFF2-40B4-BE49-F238E27FC236}">
                <a16:creationId xmlns:a16="http://schemas.microsoft.com/office/drawing/2014/main" id="{F4BB703A-445D-D94E-979B-E636FE640B8E}"/>
              </a:ext>
            </a:extLst>
          </p:cNvPr>
          <p:cNvSpPr txBox="1">
            <a:spLocks/>
          </p:cNvSpPr>
          <p:nvPr/>
        </p:nvSpPr>
        <p:spPr>
          <a:xfrm>
            <a:off x="8484049" y="2289855"/>
            <a:ext cx="2667000" cy="410984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if [ &lt;test&gt; ]</a:t>
            </a:r>
          </a:p>
          <a:p>
            <a:pPr marL="0" indent="0">
              <a:buNone/>
            </a:pPr>
            <a:r>
              <a:rPr lang="en-US" sz="2400" dirty="0"/>
              <a:t>then</a:t>
            </a:r>
          </a:p>
          <a:p>
            <a:pPr marL="0" indent="0">
              <a:buNone/>
            </a:pPr>
            <a:r>
              <a:rPr lang="en-US" sz="2400" dirty="0"/>
              <a:t>  &lt;commands&gt;</a:t>
            </a:r>
          </a:p>
          <a:p>
            <a:pPr marL="0" indent="0">
              <a:buNone/>
            </a:pPr>
            <a:r>
              <a:rPr lang="en-US" sz="2400" dirty="0" err="1"/>
              <a:t>elif</a:t>
            </a:r>
            <a:r>
              <a:rPr lang="en-US" sz="2400" dirty="0"/>
              <a:t> [ &lt;test&gt; ]</a:t>
            </a:r>
          </a:p>
          <a:p>
            <a:pPr marL="0" indent="0">
              <a:buNone/>
            </a:pPr>
            <a:r>
              <a:rPr lang="en-US" sz="2400" dirty="0"/>
              <a:t>then </a:t>
            </a:r>
          </a:p>
          <a:p>
            <a:pPr marL="0" indent="0">
              <a:buNone/>
            </a:pPr>
            <a:r>
              <a:rPr lang="en-US" sz="2400" dirty="0"/>
              <a:t>  &lt;commands&gt;</a:t>
            </a:r>
          </a:p>
          <a:p>
            <a:pPr marL="0" indent="0">
              <a:buNone/>
            </a:pPr>
            <a:r>
              <a:rPr lang="en-US" sz="2400" dirty="0"/>
              <a:t>else</a:t>
            </a:r>
          </a:p>
          <a:p>
            <a:pPr marL="0" indent="0">
              <a:buNone/>
            </a:pPr>
            <a:r>
              <a:rPr lang="en-US" sz="2400" dirty="0"/>
              <a:t>  &lt;commands&gt;</a:t>
            </a:r>
          </a:p>
          <a:p>
            <a:pPr marL="0" indent="0">
              <a:buNone/>
            </a:pPr>
            <a:r>
              <a:rPr lang="en-US" sz="2400" dirty="0"/>
              <a:t>fi</a:t>
            </a:r>
          </a:p>
        </p:txBody>
      </p:sp>
      <p:sp>
        <p:nvSpPr>
          <p:cNvPr id="6" name="Content Placeholder 2">
            <a:extLst>
              <a:ext uri="{FF2B5EF4-FFF2-40B4-BE49-F238E27FC236}">
                <a16:creationId xmlns:a16="http://schemas.microsoft.com/office/drawing/2014/main" id="{D13653EC-D209-9E4D-AA5A-8DEB7E66F60D}"/>
              </a:ext>
            </a:extLst>
          </p:cNvPr>
          <p:cNvSpPr txBox="1">
            <a:spLocks/>
          </p:cNvSpPr>
          <p:nvPr/>
        </p:nvSpPr>
        <p:spPr>
          <a:xfrm>
            <a:off x="4561861" y="3671772"/>
            <a:ext cx="2667000" cy="272792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if [ &lt;test&gt; ]</a:t>
            </a:r>
          </a:p>
          <a:p>
            <a:pPr marL="0" indent="0">
              <a:buNone/>
            </a:pPr>
            <a:r>
              <a:rPr lang="en-US" sz="2400" dirty="0"/>
              <a:t>then</a:t>
            </a:r>
          </a:p>
          <a:p>
            <a:pPr marL="0" indent="0">
              <a:buNone/>
            </a:pPr>
            <a:r>
              <a:rPr lang="en-US" sz="2400" dirty="0"/>
              <a:t>  &lt;commands&gt;</a:t>
            </a:r>
          </a:p>
          <a:p>
            <a:pPr marL="0" indent="0">
              <a:buNone/>
            </a:pPr>
            <a:r>
              <a:rPr lang="en-US" sz="2400" dirty="0"/>
              <a:t>else</a:t>
            </a:r>
          </a:p>
          <a:p>
            <a:pPr marL="0" indent="0">
              <a:buNone/>
            </a:pPr>
            <a:r>
              <a:rPr lang="en-US" sz="2400" dirty="0"/>
              <a:t>  &lt;commands&gt;</a:t>
            </a:r>
          </a:p>
          <a:p>
            <a:pPr marL="0" indent="0">
              <a:buNone/>
            </a:pPr>
            <a:r>
              <a:rPr lang="en-US" sz="2400" dirty="0"/>
              <a:t>fi</a:t>
            </a:r>
          </a:p>
        </p:txBody>
      </p:sp>
    </p:spTree>
    <p:extLst>
      <p:ext uri="{BB962C8B-B14F-4D97-AF65-F5344CB8AC3E}">
        <p14:creationId xmlns:p14="http://schemas.microsoft.com/office/powerpoint/2010/main" val="66141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3602-1116-344E-82A4-1A6F9FC3B3C0}"/>
              </a:ext>
            </a:extLst>
          </p:cNvPr>
          <p:cNvSpPr>
            <a:spLocks noGrp="1"/>
          </p:cNvSpPr>
          <p:nvPr>
            <p:ph type="title"/>
          </p:nvPr>
        </p:nvSpPr>
        <p:spPr/>
        <p:txBody>
          <a:bodyPr/>
          <a:lstStyle/>
          <a:p>
            <a:r>
              <a:rPr lang="en-US" dirty="0"/>
              <a:t>Loop in Shell Script</a:t>
            </a:r>
          </a:p>
        </p:txBody>
      </p:sp>
      <p:sp>
        <p:nvSpPr>
          <p:cNvPr id="3" name="Content Placeholder 2">
            <a:extLst>
              <a:ext uri="{FF2B5EF4-FFF2-40B4-BE49-F238E27FC236}">
                <a16:creationId xmlns:a16="http://schemas.microsoft.com/office/drawing/2014/main" id="{CDD1E641-5A9D-3349-B47D-192686D72C24}"/>
              </a:ext>
            </a:extLst>
          </p:cNvPr>
          <p:cNvSpPr>
            <a:spLocks noGrp="1"/>
          </p:cNvSpPr>
          <p:nvPr>
            <p:ph idx="1"/>
          </p:nvPr>
        </p:nvSpPr>
        <p:spPr>
          <a:xfrm>
            <a:off x="838199" y="1690688"/>
            <a:ext cx="2239537" cy="1519741"/>
          </a:xfrm>
        </p:spPr>
        <p:txBody>
          <a:bodyPr/>
          <a:lstStyle/>
          <a:p>
            <a:r>
              <a:rPr lang="en-US" dirty="0"/>
              <a:t>while loop</a:t>
            </a:r>
          </a:p>
        </p:txBody>
      </p:sp>
      <p:sp>
        <p:nvSpPr>
          <p:cNvPr id="4" name="Content Placeholder 2">
            <a:extLst>
              <a:ext uri="{FF2B5EF4-FFF2-40B4-BE49-F238E27FC236}">
                <a16:creationId xmlns:a16="http://schemas.microsoft.com/office/drawing/2014/main" id="{A57FDBF1-9262-9A4E-BA4D-F85D2F32D2AB}"/>
              </a:ext>
            </a:extLst>
          </p:cNvPr>
          <p:cNvSpPr txBox="1">
            <a:spLocks/>
          </p:cNvSpPr>
          <p:nvPr/>
        </p:nvSpPr>
        <p:spPr>
          <a:xfrm>
            <a:off x="3077736" y="1690688"/>
            <a:ext cx="2667000" cy="216763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while [ &lt;test&gt; ]</a:t>
            </a:r>
          </a:p>
          <a:p>
            <a:pPr marL="0" indent="0">
              <a:buNone/>
            </a:pPr>
            <a:r>
              <a:rPr lang="en-US" dirty="0"/>
              <a:t>do</a:t>
            </a:r>
          </a:p>
          <a:p>
            <a:pPr marL="0" indent="0">
              <a:buNone/>
            </a:pPr>
            <a:r>
              <a:rPr lang="en-US" dirty="0"/>
              <a:t>  &lt;commands&gt;</a:t>
            </a:r>
          </a:p>
          <a:p>
            <a:pPr marL="0" indent="0">
              <a:buNone/>
            </a:pPr>
            <a:r>
              <a:rPr lang="en-US" dirty="0"/>
              <a:t>done</a:t>
            </a:r>
          </a:p>
        </p:txBody>
      </p:sp>
      <p:sp>
        <p:nvSpPr>
          <p:cNvPr id="5" name="Content Placeholder 2">
            <a:extLst>
              <a:ext uri="{FF2B5EF4-FFF2-40B4-BE49-F238E27FC236}">
                <a16:creationId xmlns:a16="http://schemas.microsoft.com/office/drawing/2014/main" id="{406FC175-018C-0349-A4C9-12AEB5BA95D9}"/>
              </a:ext>
            </a:extLst>
          </p:cNvPr>
          <p:cNvSpPr txBox="1">
            <a:spLocks/>
          </p:cNvSpPr>
          <p:nvPr/>
        </p:nvSpPr>
        <p:spPr>
          <a:xfrm>
            <a:off x="3077736" y="4235744"/>
            <a:ext cx="2667000" cy="235490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a:t>
            </a:r>
            <a:r>
              <a:rPr lang="en-US" dirty="0" err="1"/>
              <a:t>var</a:t>
            </a:r>
            <a:r>
              <a:rPr lang="en-US" dirty="0"/>
              <a:t> in &lt;list&gt;</a:t>
            </a:r>
          </a:p>
          <a:p>
            <a:pPr marL="0" indent="0">
              <a:buNone/>
            </a:pPr>
            <a:r>
              <a:rPr lang="en-US" dirty="0"/>
              <a:t>do</a:t>
            </a:r>
          </a:p>
          <a:p>
            <a:pPr marL="0" indent="0">
              <a:buNone/>
            </a:pPr>
            <a:r>
              <a:rPr lang="en-US" dirty="0"/>
              <a:t>  &lt;commands&gt;</a:t>
            </a:r>
          </a:p>
          <a:p>
            <a:pPr marL="0" indent="0">
              <a:buNone/>
            </a:pPr>
            <a:r>
              <a:rPr lang="en-US" dirty="0"/>
              <a:t>done</a:t>
            </a:r>
          </a:p>
          <a:p>
            <a:endParaRPr lang="en-US" dirty="0"/>
          </a:p>
        </p:txBody>
      </p:sp>
      <p:sp>
        <p:nvSpPr>
          <p:cNvPr id="7" name="Rectangle 6">
            <a:extLst>
              <a:ext uri="{FF2B5EF4-FFF2-40B4-BE49-F238E27FC236}">
                <a16:creationId xmlns:a16="http://schemas.microsoft.com/office/drawing/2014/main" id="{925E49FD-59AF-6C47-B6BF-20042BEAD867}"/>
              </a:ext>
            </a:extLst>
          </p:cNvPr>
          <p:cNvSpPr/>
          <p:nvPr/>
        </p:nvSpPr>
        <p:spPr>
          <a:xfrm>
            <a:off x="838199" y="4055861"/>
            <a:ext cx="1562094" cy="480131"/>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for loop</a:t>
            </a:r>
          </a:p>
        </p:txBody>
      </p:sp>
      <p:sp>
        <p:nvSpPr>
          <p:cNvPr id="9" name="Shape 356">
            <a:extLst>
              <a:ext uri="{FF2B5EF4-FFF2-40B4-BE49-F238E27FC236}">
                <a16:creationId xmlns:a16="http://schemas.microsoft.com/office/drawing/2014/main" id="{2547170A-9DAA-3841-8BB6-1CD792FA8DE9}"/>
              </a:ext>
            </a:extLst>
          </p:cNvPr>
          <p:cNvSpPr txBox="1"/>
          <p:nvPr/>
        </p:nvSpPr>
        <p:spPr>
          <a:xfrm>
            <a:off x="6096000" y="4235744"/>
            <a:ext cx="3333556" cy="2354901"/>
          </a:xfrm>
          <a:prstGeom prst="rect">
            <a:avLst/>
          </a:prstGeom>
          <a:ln/>
        </p:spPr>
        <p:style>
          <a:lnRef idx="1">
            <a:schemeClr val="accent4"/>
          </a:lnRef>
          <a:fillRef idx="2">
            <a:schemeClr val="accent4"/>
          </a:fillRef>
          <a:effectRef idx="1">
            <a:schemeClr val="accent4"/>
          </a:effectRef>
          <a:fontRef idx="minor">
            <a:schemeClr val="dk1"/>
          </a:fontRef>
        </p:style>
        <p:txBody>
          <a:bodyPr lIns="90000" tIns="46800" rIns="90000" bIns="46800" anchor="t" anchorCtr="0">
            <a:noAutofit/>
          </a:bodyPr>
          <a:lstStyle/>
          <a:p>
            <a:pPr>
              <a:buSzPct val="25000"/>
            </a:pPr>
            <a:r>
              <a:rPr lang="en-US" sz="2400" dirty="0">
                <a:solidFill>
                  <a:srgbClr val="000000"/>
                </a:solidFill>
                <a:ea typeface="Arial"/>
                <a:cs typeface="Arial"/>
                <a:sym typeface="Arial"/>
              </a:rPr>
              <a:t>#! /bin/bash</a:t>
            </a:r>
          </a:p>
          <a:p>
            <a:pPr>
              <a:buSzPct val="25000"/>
            </a:pPr>
            <a:endParaRPr lang="en-US" sz="2400" dirty="0">
              <a:solidFill>
                <a:srgbClr val="000000"/>
              </a:solidFill>
              <a:ea typeface="Arial"/>
              <a:cs typeface="Arial"/>
              <a:sym typeface="Arial"/>
            </a:endParaRPr>
          </a:p>
          <a:p>
            <a:pPr>
              <a:buSzPct val="25000"/>
            </a:pPr>
            <a:r>
              <a:rPr lang="en-US" sz="2400" dirty="0">
                <a:solidFill>
                  <a:srgbClr val="000000"/>
                </a:solidFill>
                <a:ea typeface="Arial"/>
                <a:cs typeface="Arial"/>
                <a:sym typeface="Arial"/>
              </a:rPr>
              <a:t>for </a:t>
            </a:r>
            <a:r>
              <a:rPr lang="en-US" sz="2400" dirty="0" err="1">
                <a:solidFill>
                  <a:srgbClr val="000000"/>
                </a:solidFill>
                <a:ea typeface="Arial"/>
                <a:cs typeface="Arial"/>
                <a:sym typeface="Arial"/>
              </a:rPr>
              <a:t>var</a:t>
            </a:r>
            <a:r>
              <a:rPr lang="en-US" sz="2400" dirty="0">
                <a:solidFill>
                  <a:srgbClr val="000000"/>
                </a:solidFill>
                <a:ea typeface="Arial"/>
                <a:cs typeface="Arial"/>
                <a:sym typeface="Arial"/>
              </a:rPr>
              <a:t> in `</a:t>
            </a:r>
            <a:r>
              <a:rPr lang="en-US" sz="2400" dirty="0" err="1">
                <a:solidFill>
                  <a:srgbClr val="000000"/>
                </a:solidFill>
                <a:ea typeface="Arial"/>
                <a:cs typeface="Arial"/>
                <a:sym typeface="Arial"/>
              </a:rPr>
              <a:t>ls`</a:t>
            </a:r>
            <a:endParaRPr lang="en-US" sz="2400" dirty="0">
              <a:solidFill>
                <a:srgbClr val="000000"/>
              </a:solidFill>
              <a:ea typeface="Arial"/>
              <a:cs typeface="Arial"/>
              <a:sym typeface="Arial"/>
            </a:endParaRPr>
          </a:p>
          <a:p>
            <a:pPr>
              <a:buSzPct val="25000"/>
            </a:pPr>
            <a:r>
              <a:rPr lang="en-US" sz="2400" dirty="0">
                <a:solidFill>
                  <a:srgbClr val="000000"/>
                </a:solidFill>
                <a:ea typeface="Arial"/>
                <a:cs typeface="Arial"/>
                <a:sym typeface="Arial"/>
              </a:rPr>
              <a:t>do</a:t>
            </a:r>
          </a:p>
          <a:p>
            <a:pPr>
              <a:buSzPct val="25000"/>
            </a:pPr>
            <a:r>
              <a:rPr lang="en-US" sz="2400" dirty="0">
                <a:solidFill>
                  <a:srgbClr val="000000"/>
                </a:solidFill>
                <a:ea typeface="Arial"/>
                <a:cs typeface="Arial"/>
                <a:sym typeface="Arial"/>
              </a:rPr>
              <a:t>    echo $</a:t>
            </a:r>
            <a:r>
              <a:rPr lang="en-US" sz="2400" dirty="0" err="1">
                <a:solidFill>
                  <a:srgbClr val="000000"/>
                </a:solidFill>
                <a:ea typeface="Arial"/>
                <a:cs typeface="Arial"/>
                <a:sym typeface="Arial"/>
              </a:rPr>
              <a:t>var</a:t>
            </a:r>
            <a:endParaRPr lang="en-US" sz="2400" dirty="0">
              <a:solidFill>
                <a:srgbClr val="000000"/>
              </a:solidFill>
              <a:ea typeface="Arial"/>
              <a:cs typeface="Arial"/>
              <a:sym typeface="Arial"/>
            </a:endParaRPr>
          </a:p>
          <a:p>
            <a:pPr>
              <a:buSzPct val="25000"/>
            </a:pPr>
            <a:r>
              <a:rPr lang="en-US" sz="2400" dirty="0">
                <a:solidFill>
                  <a:srgbClr val="000000"/>
                </a:solidFill>
                <a:ea typeface="Arial"/>
                <a:cs typeface="Arial"/>
                <a:sym typeface="Arial"/>
              </a:rPr>
              <a:t>done</a:t>
            </a:r>
          </a:p>
        </p:txBody>
      </p:sp>
      <p:sp>
        <p:nvSpPr>
          <p:cNvPr id="10" name="Rectangle 9">
            <a:extLst>
              <a:ext uri="{FF2B5EF4-FFF2-40B4-BE49-F238E27FC236}">
                <a16:creationId xmlns:a16="http://schemas.microsoft.com/office/drawing/2014/main" id="{5EEC4EDC-E0D6-A84D-832B-F4B8F54E9FB9}"/>
              </a:ext>
            </a:extLst>
          </p:cNvPr>
          <p:cNvSpPr/>
          <p:nvPr/>
        </p:nvSpPr>
        <p:spPr>
          <a:xfrm>
            <a:off x="6096000" y="1180666"/>
            <a:ext cx="3333556"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a:t>#! /bin/bash</a:t>
            </a:r>
          </a:p>
          <a:p>
            <a:r>
              <a:rPr lang="en-US" sz="2400" dirty="0"/>
              <a:t>COUNT=6</a:t>
            </a:r>
          </a:p>
          <a:p>
            <a:r>
              <a:rPr lang="en-US" sz="2400" dirty="0"/>
              <a:t>while [ $COUNT -</a:t>
            </a:r>
            <a:r>
              <a:rPr lang="en-US" sz="2400" dirty="0" err="1"/>
              <a:t>gt</a:t>
            </a:r>
            <a:r>
              <a:rPr lang="en-US" sz="2400" dirty="0"/>
              <a:t> 0 ]</a:t>
            </a:r>
          </a:p>
          <a:p>
            <a:r>
              <a:rPr lang="en-US" sz="2400" dirty="0"/>
              <a:t>do</a:t>
            </a:r>
          </a:p>
          <a:p>
            <a:r>
              <a:rPr lang="en-US" sz="2400" dirty="0"/>
              <a:t>    echo "Value: $COUNT"</a:t>
            </a:r>
          </a:p>
          <a:p>
            <a:r>
              <a:rPr lang="en-US" sz="2400" dirty="0"/>
              <a:t>    let COUNT=COUNT-1</a:t>
            </a:r>
          </a:p>
          <a:p>
            <a:r>
              <a:rPr lang="en-US" sz="2400" dirty="0"/>
              <a:t>done</a:t>
            </a:r>
          </a:p>
        </p:txBody>
      </p:sp>
    </p:spTree>
    <p:extLst>
      <p:ext uri="{BB962C8B-B14F-4D97-AF65-F5344CB8AC3E}">
        <p14:creationId xmlns:p14="http://schemas.microsoft.com/office/powerpoint/2010/main" val="319025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92CC-B8F1-FF4C-8476-21D07AB5C46B}"/>
              </a:ext>
            </a:extLst>
          </p:cNvPr>
          <p:cNvSpPr>
            <a:spLocks noGrp="1"/>
          </p:cNvSpPr>
          <p:nvPr>
            <p:ph type="title"/>
          </p:nvPr>
        </p:nvSpPr>
        <p:spPr/>
        <p:txBody>
          <a:bodyPr/>
          <a:lstStyle/>
          <a:p>
            <a:r>
              <a:rPr lang="en-US" dirty="0"/>
              <a:t>Standard Input and Output Streams</a:t>
            </a:r>
          </a:p>
        </p:txBody>
      </p:sp>
      <p:sp>
        <p:nvSpPr>
          <p:cNvPr id="3" name="Content Placeholder 2">
            <a:extLst>
              <a:ext uri="{FF2B5EF4-FFF2-40B4-BE49-F238E27FC236}">
                <a16:creationId xmlns:a16="http://schemas.microsoft.com/office/drawing/2014/main" id="{05B1A5E9-31DE-F44A-A29F-7DA213D3B6E0}"/>
              </a:ext>
            </a:extLst>
          </p:cNvPr>
          <p:cNvSpPr>
            <a:spLocks noGrp="1"/>
          </p:cNvSpPr>
          <p:nvPr>
            <p:ph idx="1"/>
          </p:nvPr>
        </p:nvSpPr>
        <p:spPr/>
        <p:txBody>
          <a:bodyPr/>
          <a:lstStyle/>
          <a:p>
            <a:pPr marL="0" indent="0">
              <a:buNone/>
            </a:pPr>
            <a:r>
              <a:rPr lang="en-US" dirty="0"/>
              <a:t>Every program has these 3 streams to interact with the world</a:t>
            </a:r>
          </a:p>
          <a:p>
            <a:r>
              <a:rPr lang="en-US" dirty="0"/>
              <a:t>stdin (0): contains data going into a program</a:t>
            </a:r>
          </a:p>
          <a:p>
            <a:r>
              <a:rPr lang="en-US" dirty="0" err="1"/>
              <a:t>stdout</a:t>
            </a:r>
            <a:r>
              <a:rPr lang="en-US" dirty="0"/>
              <a:t> (1): where a program writes its output data</a:t>
            </a:r>
          </a:p>
          <a:p>
            <a:r>
              <a:rPr lang="en-US" dirty="0"/>
              <a:t>stderr (2): where a program writes its error messages</a:t>
            </a:r>
          </a:p>
          <a:p>
            <a:endParaRPr lang="en-US" dirty="0"/>
          </a:p>
        </p:txBody>
      </p:sp>
      <p:pic>
        <p:nvPicPr>
          <p:cNvPr id="5" name="Shape 366">
            <a:extLst>
              <a:ext uri="{FF2B5EF4-FFF2-40B4-BE49-F238E27FC236}">
                <a16:creationId xmlns:a16="http://schemas.microsoft.com/office/drawing/2014/main" id="{AB59FA66-18D4-0141-8AF9-C25F91310C2E}"/>
              </a:ext>
            </a:extLst>
          </p:cNvPr>
          <p:cNvPicPr preferRelativeResize="0"/>
          <p:nvPr/>
        </p:nvPicPr>
        <p:blipFill rotWithShape="1">
          <a:blip r:embed="rId2">
            <a:alphaModFix/>
          </a:blip>
          <a:srcRect/>
          <a:stretch/>
        </p:blipFill>
        <p:spPr>
          <a:xfrm>
            <a:off x="6696243" y="4001294"/>
            <a:ext cx="4368799" cy="2706687"/>
          </a:xfrm>
          <a:prstGeom prst="rect">
            <a:avLst/>
          </a:prstGeom>
          <a:noFill/>
          <a:ln>
            <a:noFill/>
          </a:ln>
        </p:spPr>
      </p:pic>
    </p:spTree>
    <p:extLst>
      <p:ext uri="{BB962C8B-B14F-4D97-AF65-F5344CB8AC3E}">
        <p14:creationId xmlns:p14="http://schemas.microsoft.com/office/powerpoint/2010/main" val="2765680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BFDD-3E0E-5A4A-B4CF-0CD8F7E81649}"/>
              </a:ext>
            </a:extLst>
          </p:cNvPr>
          <p:cNvSpPr>
            <a:spLocks noGrp="1"/>
          </p:cNvSpPr>
          <p:nvPr>
            <p:ph type="title"/>
          </p:nvPr>
        </p:nvSpPr>
        <p:spPr>
          <a:xfrm>
            <a:off x="838200" y="320521"/>
            <a:ext cx="10515600" cy="1325563"/>
          </a:xfrm>
        </p:spPr>
        <p:txBody>
          <a:bodyPr/>
          <a:lstStyle/>
          <a:p>
            <a:r>
              <a:rPr lang="en-US" dirty="0"/>
              <a:t>Redirection and Pipelines</a:t>
            </a:r>
          </a:p>
        </p:txBody>
      </p:sp>
      <p:sp>
        <p:nvSpPr>
          <p:cNvPr id="3" name="Content Placeholder 2">
            <a:extLst>
              <a:ext uri="{FF2B5EF4-FFF2-40B4-BE49-F238E27FC236}">
                <a16:creationId xmlns:a16="http://schemas.microsoft.com/office/drawing/2014/main" id="{617C0FC1-DCD0-1248-8A72-F64CD470CFC6}"/>
              </a:ext>
            </a:extLst>
          </p:cNvPr>
          <p:cNvSpPr>
            <a:spLocks noGrp="1"/>
          </p:cNvSpPr>
          <p:nvPr>
            <p:ph idx="1"/>
          </p:nvPr>
        </p:nvSpPr>
        <p:spPr>
          <a:xfrm>
            <a:off x="538046" y="1538866"/>
            <a:ext cx="11115907" cy="5319134"/>
          </a:xfrm>
        </p:spPr>
        <p:txBody>
          <a:bodyPr>
            <a:normAutofit/>
          </a:bodyPr>
          <a:lstStyle/>
          <a:p>
            <a:pPr marL="0" indent="0">
              <a:buNone/>
            </a:pPr>
            <a:r>
              <a:rPr lang="en-US" b="1" dirty="0">
                <a:solidFill>
                  <a:srgbClr val="C00000"/>
                </a:solidFill>
              </a:rPr>
              <a:t>program &lt; file </a:t>
            </a:r>
            <a:r>
              <a:rPr lang="en-US" dirty="0"/>
              <a:t>redirects file to </a:t>
            </a:r>
            <a:r>
              <a:rPr lang="en-US" dirty="0" err="1"/>
              <a:t>programs’s</a:t>
            </a:r>
            <a:r>
              <a:rPr lang="en-US" dirty="0"/>
              <a:t> stdin:</a:t>
            </a:r>
          </a:p>
          <a:p>
            <a:r>
              <a:rPr lang="en-US" dirty="0"/>
              <a:t>E.g. cat &lt;</a:t>
            </a:r>
            <a:r>
              <a:rPr lang="en-US" dirty="0" err="1"/>
              <a:t>fileA</a:t>
            </a:r>
            <a:r>
              <a:rPr lang="en-US" dirty="0"/>
              <a:t> </a:t>
            </a:r>
          </a:p>
          <a:p>
            <a:pPr marL="0" indent="0">
              <a:buNone/>
            </a:pPr>
            <a:endParaRPr lang="en-US" b="1" dirty="0">
              <a:solidFill>
                <a:srgbClr val="C00000"/>
              </a:solidFill>
            </a:endParaRPr>
          </a:p>
          <a:p>
            <a:pPr marL="0" indent="0">
              <a:buNone/>
            </a:pPr>
            <a:r>
              <a:rPr lang="en-US" b="1" dirty="0">
                <a:solidFill>
                  <a:srgbClr val="C00000"/>
                </a:solidFill>
              </a:rPr>
              <a:t>program &gt; file </a:t>
            </a:r>
            <a:r>
              <a:rPr lang="en-US" dirty="0"/>
              <a:t>redirects program's </a:t>
            </a:r>
            <a:r>
              <a:rPr lang="en-US" dirty="0" err="1"/>
              <a:t>stdout</a:t>
            </a:r>
            <a:r>
              <a:rPr lang="en-US" dirty="0"/>
              <a:t> to file: </a:t>
            </a:r>
          </a:p>
          <a:p>
            <a:r>
              <a:rPr lang="en-US" dirty="0"/>
              <a:t>E.g., cat &lt;</a:t>
            </a:r>
            <a:r>
              <a:rPr lang="en-US" dirty="0" err="1"/>
              <a:t>fileA</a:t>
            </a:r>
            <a:r>
              <a:rPr lang="en-US" dirty="0"/>
              <a:t> &gt;</a:t>
            </a:r>
            <a:r>
              <a:rPr lang="en-US" dirty="0" err="1"/>
              <a:t>fileB</a:t>
            </a:r>
            <a:r>
              <a:rPr lang="en-US" dirty="0"/>
              <a:t> </a:t>
            </a:r>
          </a:p>
          <a:p>
            <a:pPr marL="0" indent="0">
              <a:buNone/>
            </a:pPr>
            <a:endParaRPr lang="en-US" b="1" dirty="0">
              <a:solidFill>
                <a:srgbClr val="C00000"/>
              </a:solidFill>
            </a:endParaRPr>
          </a:p>
          <a:p>
            <a:pPr marL="0" indent="0">
              <a:buNone/>
            </a:pPr>
            <a:r>
              <a:rPr lang="en-US" b="1" dirty="0">
                <a:solidFill>
                  <a:srgbClr val="C00000"/>
                </a:solidFill>
              </a:rPr>
              <a:t>program &gt;&gt; file </a:t>
            </a:r>
            <a:r>
              <a:rPr lang="en-US" b="1" dirty="0"/>
              <a:t>appends</a:t>
            </a:r>
            <a:r>
              <a:rPr lang="en-US" dirty="0"/>
              <a:t> program’s </a:t>
            </a:r>
            <a:r>
              <a:rPr lang="en-US" dirty="0" err="1"/>
              <a:t>stdout</a:t>
            </a:r>
            <a:r>
              <a:rPr lang="en-US" dirty="0"/>
              <a:t> to file</a:t>
            </a:r>
          </a:p>
          <a:p>
            <a:pPr marL="0" indent="0">
              <a:buNone/>
            </a:pPr>
            <a:endParaRPr lang="en-US" b="1" dirty="0">
              <a:solidFill>
                <a:srgbClr val="C00000"/>
              </a:solidFill>
            </a:endParaRPr>
          </a:p>
          <a:p>
            <a:pPr marL="0" indent="0">
              <a:buNone/>
            </a:pPr>
            <a:r>
              <a:rPr lang="en-US" b="1" dirty="0">
                <a:solidFill>
                  <a:srgbClr val="C00000"/>
                </a:solidFill>
              </a:rPr>
              <a:t>program1 | program2 </a:t>
            </a:r>
            <a:r>
              <a:rPr lang="en-US" dirty="0"/>
              <a:t>assigns </a:t>
            </a:r>
            <a:r>
              <a:rPr lang="en-US" dirty="0" err="1"/>
              <a:t>stdout</a:t>
            </a:r>
            <a:r>
              <a:rPr lang="en-US" dirty="0"/>
              <a:t> of program1 as the stdin of program2; </a:t>
            </a:r>
          </a:p>
          <a:p>
            <a:r>
              <a:rPr lang="en-US" dirty="0"/>
              <a:t>E.g., cat &lt;</a:t>
            </a:r>
            <a:r>
              <a:rPr lang="en-US" dirty="0" err="1"/>
              <a:t>fileA</a:t>
            </a:r>
            <a:r>
              <a:rPr lang="en-US" dirty="0"/>
              <a:t> | sort &gt;</a:t>
            </a:r>
            <a:r>
              <a:rPr lang="en-US" dirty="0" err="1"/>
              <a:t>fileB</a:t>
            </a:r>
            <a:endParaRPr lang="en-US" dirty="0"/>
          </a:p>
        </p:txBody>
      </p:sp>
    </p:spTree>
    <p:extLst>
      <p:ext uri="{BB962C8B-B14F-4D97-AF65-F5344CB8AC3E}">
        <p14:creationId xmlns:p14="http://schemas.microsoft.com/office/powerpoint/2010/main" val="280167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6EC7-6943-4148-9AA0-A10914E84E3C}"/>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C22AC4E2-8D7E-4D48-80ED-1A9A70F613C1}"/>
              </a:ext>
            </a:extLst>
          </p:cNvPr>
          <p:cNvSpPr>
            <a:spLocks noGrp="1"/>
          </p:cNvSpPr>
          <p:nvPr>
            <p:ph idx="1"/>
          </p:nvPr>
        </p:nvSpPr>
        <p:spPr/>
        <p:txBody>
          <a:bodyPr>
            <a:normAutofit/>
          </a:bodyPr>
          <a:lstStyle/>
          <a:p>
            <a:pPr marL="0" indent="0">
              <a:buNone/>
            </a:pPr>
            <a:r>
              <a:rPr lang="en-US" dirty="0"/>
              <a:t>Notation that lets you search for text with a particular pattern:</a:t>
            </a:r>
          </a:p>
          <a:p>
            <a:r>
              <a:rPr lang="en-US" dirty="0"/>
              <a:t>Strings that starts with the letter a, ends with three uppercase letters</a:t>
            </a:r>
          </a:p>
          <a:p>
            <a:r>
              <a:rPr lang="en-US" dirty="0"/>
              <a:t>Strings that are in the form of [letters numbers]@[letters numbers].[letters]</a:t>
            </a:r>
          </a:p>
          <a:p>
            <a:endParaRPr lang="en-US" dirty="0"/>
          </a:p>
          <a:p>
            <a:pPr marL="0" indent="0">
              <a:buNone/>
            </a:pPr>
            <a:endParaRPr lang="en-US" dirty="0"/>
          </a:p>
          <a:p>
            <a:pPr marL="0" indent="0">
              <a:buNone/>
            </a:pPr>
            <a:r>
              <a:rPr lang="en-US" dirty="0"/>
              <a:t>Learn Regular Expressions with simple, interactive exercises.</a:t>
            </a:r>
          </a:p>
          <a:p>
            <a:r>
              <a:rPr lang="en-US" dirty="0"/>
              <a:t>Simple regex tutorial </a:t>
            </a:r>
            <a:r>
              <a:rPr lang="en-US" dirty="0">
                <a:hlinkClick r:id="rId2"/>
              </a:rPr>
              <a:t>https://regexone.com/</a:t>
            </a:r>
            <a:r>
              <a:rPr lang="en-US" dirty="0"/>
              <a:t> </a:t>
            </a:r>
          </a:p>
          <a:p>
            <a:endParaRPr lang="en-US" dirty="0"/>
          </a:p>
        </p:txBody>
      </p:sp>
    </p:spTree>
    <p:extLst>
      <p:ext uri="{BB962C8B-B14F-4D97-AF65-F5344CB8AC3E}">
        <p14:creationId xmlns:p14="http://schemas.microsoft.com/office/powerpoint/2010/main" val="1448201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hape 402">
            <a:extLst>
              <a:ext uri="{FF2B5EF4-FFF2-40B4-BE49-F238E27FC236}">
                <a16:creationId xmlns:a16="http://schemas.microsoft.com/office/drawing/2014/main" id="{8EA905C4-3504-214A-97FB-EF77755A5D58}"/>
              </a:ext>
            </a:extLst>
          </p:cNvPr>
          <p:cNvGraphicFramePr/>
          <p:nvPr>
            <p:extLst/>
          </p:nvPr>
        </p:nvGraphicFramePr>
        <p:xfrm>
          <a:off x="0" y="999460"/>
          <a:ext cx="12192000" cy="5858540"/>
        </p:xfrm>
        <a:graphic>
          <a:graphicData uri="http://schemas.openxmlformats.org/drawingml/2006/table">
            <a:tbl>
              <a:tblPr firstRow="1">
                <a:tableStyleId>{5C22544A-7EE6-4342-B048-85BDC9FD1C3A}</a:tableStyleId>
              </a:tblPr>
              <a:tblGrid>
                <a:gridCol w="1786270">
                  <a:extLst>
                    <a:ext uri="{9D8B030D-6E8A-4147-A177-3AD203B41FA5}">
                      <a16:colId xmlns:a16="http://schemas.microsoft.com/office/drawing/2014/main" val="20000"/>
                    </a:ext>
                  </a:extLst>
                </a:gridCol>
                <a:gridCol w="10405730">
                  <a:extLst>
                    <a:ext uri="{9D8B030D-6E8A-4147-A177-3AD203B41FA5}">
                      <a16:colId xmlns:a16="http://schemas.microsoft.com/office/drawing/2014/main" val="20002"/>
                    </a:ext>
                  </a:extLst>
                </a:gridCol>
              </a:tblGrid>
              <a:tr h="625648">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Character </a:t>
                      </a:r>
                      <a:endParaRPr lang="en-US" sz="2800" b="1" i="0" u="none" strike="noStrike" cap="none" dirty="0">
                        <a:solidFill>
                          <a:srgbClr val="000000"/>
                        </a:solidFill>
                        <a:latin typeface="+mn-lt"/>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Meaning in a pattern </a:t>
                      </a:r>
                      <a:endParaRPr lang="en-US" sz="2800" b="1" i="0" u="none" strike="noStrike" cap="none" dirty="0">
                        <a:solidFill>
                          <a:srgbClr val="000000"/>
                        </a:solidFill>
                        <a:latin typeface="+mn-lt"/>
                        <a:ea typeface="Arial"/>
                        <a:cs typeface="Arial"/>
                        <a:sym typeface="Arial"/>
                      </a:endParaRPr>
                    </a:p>
                  </a:txBody>
                  <a:tcPr marL="91450" marR="91450" marT="29475" marB="45725" anchor="ctr"/>
                </a:tc>
                <a:extLst>
                  <a:ext uri="{0D108BD9-81ED-4DB2-BD59-A6C34878D82A}">
                    <a16:rowId xmlns:a16="http://schemas.microsoft.com/office/drawing/2014/main" val="10000"/>
                  </a:ext>
                </a:extLst>
              </a:tr>
              <a:tr h="1204039">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mn-lt"/>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Usually, turn off the special meaning of the following character. Occasionally, enable a special meaning for the following character, such as for </a:t>
                      </a:r>
                      <a:r>
                        <a:rPr lang="en-US" sz="2400" u="none" strike="noStrike" cap="none" dirty="0">
                          <a:sym typeface="Arimo"/>
                        </a:rPr>
                        <a:t>\(</a:t>
                      </a:r>
                      <a:r>
                        <a:rPr lang="en-US" sz="2400" u="none" strike="noStrike" cap="none" dirty="0">
                          <a:sym typeface="Arial"/>
                        </a:rPr>
                        <a:t>...</a:t>
                      </a:r>
                      <a:r>
                        <a:rPr lang="en-US" sz="2400" u="none" strike="noStrike" cap="none" dirty="0">
                          <a:sym typeface="Arimo"/>
                        </a:rPr>
                        <a:t>\)</a:t>
                      </a:r>
                      <a:r>
                        <a:rPr lang="en-US" sz="2400" u="none" strike="noStrike" cap="none" dirty="0">
                          <a:sym typeface="Arial"/>
                        </a:rPr>
                        <a:t> and </a:t>
                      </a:r>
                      <a:r>
                        <a:rPr lang="en-US" sz="2400" u="none" strike="noStrike" cap="none" dirty="0">
                          <a:sym typeface="Arimo"/>
                        </a:rPr>
                        <a:t>\{</a:t>
                      </a:r>
                      <a:r>
                        <a:rPr lang="en-US" sz="2400" u="none" strike="noStrike" cap="none" dirty="0">
                          <a:sym typeface="Arial"/>
                        </a:rPr>
                        <a:t>...</a:t>
                      </a:r>
                      <a:r>
                        <a:rPr lang="en-US" sz="2400" u="none" strike="noStrike" cap="none" dirty="0">
                          <a:sym typeface="Arimo"/>
                        </a:rPr>
                        <a:t>\}</a:t>
                      </a:r>
                      <a:r>
                        <a:rPr lang="en-US" sz="2400" u="none" strike="noStrike" cap="none" dirty="0">
                          <a:sym typeface="Arial"/>
                        </a:rPr>
                        <a:t>. </a:t>
                      </a:r>
                      <a:endParaRPr lang="en-US" sz="2400" b="0" i="0" u="none" strike="noStrike" cap="none" dirty="0">
                        <a:solidFill>
                          <a:srgbClr val="000000"/>
                        </a:solidFill>
                        <a:latin typeface="+mn-lt"/>
                        <a:ea typeface="Arial"/>
                        <a:cs typeface="Arial"/>
                        <a:sym typeface="Arial"/>
                      </a:endParaRPr>
                    </a:p>
                  </a:txBody>
                  <a:tcPr marL="91450" marR="91450" marT="29475" marB="45725" anchor="ctr"/>
                </a:tc>
                <a:extLst>
                  <a:ext uri="{0D108BD9-81ED-4DB2-BD59-A6C34878D82A}">
                    <a16:rowId xmlns:a16="http://schemas.microsoft.com/office/drawing/2014/main" val="10001"/>
                  </a:ext>
                </a:extLst>
              </a:tr>
              <a:tr h="1118914">
                <a:tc>
                  <a:txBody>
                    <a:bodyPr/>
                    <a:lstStyle/>
                    <a:p>
                      <a:pPr marL="0" marR="0" lvl="0" indent="0" algn="ctr" rtl="0">
                        <a:lnSpc>
                          <a:spcPct val="87000"/>
                        </a:lnSpc>
                        <a:spcBef>
                          <a:spcPts val="0"/>
                        </a:spcBef>
                        <a:spcAft>
                          <a:spcPts val="0"/>
                        </a:spcAft>
                        <a:buClr>
                          <a:srgbClr val="000000"/>
                        </a:buClr>
                        <a:buSzPct val="25000"/>
                        <a:buFont typeface="Times New Roman"/>
                        <a:buNone/>
                      </a:pPr>
                      <a:r>
                        <a:rPr lang="en-US" sz="2800" b="1" u="none" strike="noStrike" cap="none" dirty="0">
                          <a:sym typeface="Arial"/>
                        </a:rPr>
                        <a:t>. </a:t>
                      </a:r>
                      <a:endParaRPr lang="en-US" sz="2800" b="1" i="0" u="none" strike="noStrike" cap="none" dirty="0">
                        <a:solidFill>
                          <a:srgbClr val="000000"/>
                        </a:solidFill>
                        <a:latin typeface="+mn-lt"/>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Dot sign</a:t>
                      </a:r>
                      <a:r>
                        <a:rPr lang="en-US" sz="2400" u="none" strike="noStrike" cap="none" dirty="0">
                          <a:sym typeface="Arial"/>
                        </a:rPr>
                        <a:t>. A wildcard. Match any single character except NULL. Individual programs may also disallow matching newline. </a:t>
                      </a:r>
                      <a:endParaRPr lang="en-US" sz="2400" b="0" i="0" u="none" strike="noStrike" cap="none" dirty="0">
                        <a:solidFill>
                          <a:srgbClr val="000000"/>
                        </a:solidFill>
                        <a:latin typeface="+mn-lt"/>
                        <a:ea typeface="Arial"/>
                        <a:cs typeface="Arial"/>
                        <a:sym typeface="Arial"/>
                      </a:endParaRPr>
                    </a:p>
                  </a:txBody>
                  <a:tcPr marL="91450" marR="91450" marT="29475" marB="45725" anchor="ctr"/>
                </a:tc>
                <a:extLst>
                  <a:ext uri="{0D108BD9-81ED-4DB2-BD59-A6C34878D82A}">
                    <a16:rowId xmlns:a16="http://schemas.microsoft.com/office/drawing/2014/main" val="10002"/>
                  </a:ext>
                </a:extLst>
              </a:tr>
              <a:tr h="1125913">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mn-lt"/>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(Kleene) Star sign</a:t>
                      </a:r>
                      <a:r>
                        <a:rPr lang="en-US" sz="2400" u="none" strike="noStrike" cap="none" dirty="0">
                          <a:sym typeface="Arial"/>
                        </a:rPr>
                        <a:t>. Match any number (or none) of the single character that immediately precedes it. </a:t>
                      </a:r>
                    </a:p>
                  </a:txBody>
                  <a:tcPr marL="91450" marR="91450" marT="29475" marB="45725" anchor="ctr"/>
                </a:tc>
                <a:extLst>
                  <a:ext uri="{0D108BD9-81ED-4DB2-BD59-A6C34878D82A}">
                    <a16:rowId xmlns:a16="http://schemas.microsoft.com/office/drawing/2014/main" val="10003"/>
                  </a:ext>
                </a:extLst>
              </a:tr>
              <a:tr h="892013">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mn-lt"/>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Hat sign</a:t>
                      </a:r>
                      <a:r>
                        <a:rPr lang="en-US" sz="2400" u="none" strike="noStrike" cap="none" dirty="0">
                          <a:sym typeface="Arial"/>
                        </a:rPr>
                        <a:t>. This matches the following regular expression at the beginning of the line or string. </a:t>
                      </a:r>
                    </a:p>
                  </a:txBody>
                  <a:tcPr marL="91450" marR="91450" marT="29475" marB="45725" anchor="ctr"/>
                </a:tc>
                <a:extLst>
                  <a:ext uri="{0D108BD9-81ED-4DB2-BD59-A6C34878D82A}">
                    <a16:rowId xmlns:a16="http://schemas.microsoft.com/office/drawing/2014/main" val="10004"/>
                  </a:ext>
                </a:extLst>
              </a:tr>
              <a:tr h="892013">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Dollar sign. </a:t>
                      </a:r>
                      <a:r>
                        <a:rPr lang="en-US" sz="2400" u="none" strike="noStrike" cap="none" dirty="0">
                          <a:sym typeface="Arial"/>
                        </a:rPr>
                        <a:t>Match the preceding regular expression at the end of the line or string. </a:t>
                      </a:r>
                      <a:endParaRPr lang="en-US" sz="2400" b="0" i="0" u="none" strike="noStrike" cap="none" dirty="0">
                        <a:solidFill>
                          <a:srgbClr val="000000"/>
                        </a:solidFill>
                        <a:latin typeface="Arial"/>
                        <a:ea typeface="Arial"/>
                        <a:cs typeface="Arial"/>
                        <a:sym typeface="Arial"/>
                      </a:endParaRPr>
                    </a:p>
                  </a:txBody>
                  <a:tcPr marL="91450" marR="91450" marT="22950" marB="45725" anchor="ctr"/>
                </a:tc>
                <a:extLst>
                  <a:ext uri="{0D108BD9-81ED-4DB2-BD59-A6C34878D82A}">
                    <a16:rowId xmlns:a16="http://schemas.microsoft.com/office/drawing/2014/main" val="4134312752"/>
                  </a:ext>
                </a:extLst>
              </a:tr>
            </a:tbl>
          </a:graphicData>
        </a:graphic>
      </p:graphicFrame>
      <p:sp>
        <p:nvSpPr>
          <p:cNvPr id="5" name="Title 1">
            <a:extLst>
              <a:ext uri="{FF2B5EF4-FFF2-40B4-BE49-F238E27FC236}">
                <a16:creationId xmlns:a16="http://schemas.microsoft.com/office/drawing/2014/main" id="{B244DB63-F149-A446-94F4-C3E86B79F5EA}"/>
              </a:ext>
            </a:extLst>
          </p:cNvPr>
          <p:cNvSpPr>
            <a:spLocks noGrp="1"/>
          </p:cNvSpPr>
          <p:nvPr>
            <p:ph type="title"/>
          </p:nvPr>
        </p:nvSpPr>
        <p:spPr>
          <a:xfrm>
            <a:off x="838200" y="1"/>
            <a:ext cx="10515600" cy="999460"/>
          </a:xfrm>
        </p:spPr>
        <p:txBody>
          <a:bodyPr/>
          <a:lstStyle/>
          <a:p>
            <a:r>
              <a:rPr lang="en-US" dirty="0"/>
              <a:t>Regular Expressions</a:t>
            </a:r>
          </a:p>
        </p:txBody>
      </p:sp>
    </p:spTree>
    <p:extLst>
      <p:ext uri="{BB962C8B-B14F-4D97-AF65-F5344CB8AC3E}">
        <p14:creationId xmlns:p14="http://schemas.microsoft.com/office/powerpoint/2010/main" val="3703216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hape 410">
            <a:extLst>
              <a:ext uri="{FF2B5EF4-FFF2-40B4-BE49-F238E27FC236}">
                <a16:creationId xmlns:a16="http://schemas.microsoft.com/office/drawing/2014/main" id="{4BA4A75F-48C3-5A47-82CB-642C4E88ED99}"/>
              </a:ext>
            </a:extLst>
          </p:cNvPr>
          <p:cNvGraphicFramePr/>
          <p:nvPr>
            <p:extLst/>
          </p:nvPr>
        </p:nvGraphicFramePr>
        <p:xfrm>
          <a:off x="0" y="999460"/>
          <a:ext cx="12192000" cy="5858538"/>
        </p:xfrm>
        <a:graphic>
          <a:graphicData uri="http://schemas.openxmlformats.org/drawingml/2006/table">
            <a:tbl>
              <a:tblPr firstRow="1">
                <a:tableStyleId>{5C22544A-7EE6-4342-B048-85BDC9FD1C3A}</a:tableStyleId>
              </a:tblPr>
              <a:tblGrid>
                <a:gridCol w="1765005">
                  <a:extLst>
                    <a:ext uri="{9D8B030D-6E8A-4147-A177-3AD203B41FA5}">
                      <a16:colId xmlns:a16="http://schemas.microsoft.com/office/drawing/2014/main" val="20000"/>
                    </a:ext>
                  </a:extLst>
                </a:gridCol>
                <a:gridCol w="10426995">
                  <a:extLst>
                    <a:ext uri="{9D8B030D-6E8A-4147-A177-3AD203B41FA5}">
                      <a16:colId xmlns:a16="http://schemas.microsoft.com/office/drawing/2014/main" val="20002"/>
                    </a:ext>
                  </a:extLst>
                </a:gridCol>
              </a:tblGrid>
              <a:tr h="594005">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Character </a:t>
                      </a:r>
                      <a:endParaRPr lang="en-US" sz="2800" b="1" i="0" u="none" strike="noStrike" cap="none" dirty="0">
                        <a:solidFill>
                          <a:srgbClr val="000000"/>
                        </a:solidFill>
                        <a:latin typeface="+mn-lt"/>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Meaning in a pattern </a:t>
                      </a:r>
                      <a:endParaRPr lang="en-US" sz="2800" b="1" i="0" u="none" strike="noStrike" cap="none" dirty="0">
                        <a:solidFill>
                          <a:srgbClr val="000000"/>
                        </a:solidFill>
                        <a:latin typeface="+mn-lt"/>
                        <a:ea typeface="Arial"/>
                        <a:cs typeface="Arial"/>
                        <a:sym typeface="Arial"/>
                      </a:endParaRPr>
                    </a:p>
                  </a:txBody>
                  <a:tcPr marL="91450" marR="91450" marT="29475" marB="45725" anchor="ctr"/>
                </a:tc>
                <a:extLst>
                  <a:ext uri="{0D108BD9-81ED-4DB2-BD59-A6C34878D82A}">
                    <a16:rowId xmlns:a16="http://schemas.microsoft.com/office/drawing/2014/main" val="2060903953"/>
                  </a:ext>
                </a:extLst>
              </a:tr>
              <a:tr h="1685440">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a:t>
                      </a:r>
                      <a:r>
                        <a:rPr lang="en-US" sz="2800" b="1" u="none" strike="noStrike" cap="none" dirty="0">
                          <a:sym typeface="Arimo"/>
                        </a:rPr>
                        <a:t>] [</a:t>
                      </a:r>
                      <a:r>
                        <a:rPr lang="en-US" sz="2800" b="1" u="none" strike="noStrike" kern="1200" cap="none" dirty="0">
                          <a:solidFill>
                            <a:schemeClr val="dk1"/>
                          </a:solidFill>
                          <a:latin typeface="+mn-lt"/>
                          <a:ea typeface="+mn-ea"/>
                          <a:cs typeface="+mn-cs"/>
                          <a:sym typeface="Arimo"/>
                        </a:rPr>
                        <a:t>^…</a:t>
                      </a: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2400" b="1" u="none" strike="noStrike" cap="none" dirty="0">
                          <a:sym typeface="Arial"/>
                        </a:rPr>
                        <a:t>Square brackets.</a:t>
                      </a:r>
                      <a:r>
                        <a:rPr lang="en-US" sz="2400" u="none" strike="noStrike" cap="none" dirty="0">
                          <a:sym typeface="Arial"/>
                        </a:rPr>
                        <a:t> This matches any one of the enclosed characters. A hyphen (</a:t>
                      </a:r>
                      <a:r>
                        <a:rPr lang="en-US" sz="2400" u="none" strike="noStrike" cap="none" dirty="0">
                          <a:sym typeface="Arimo"/>
                        </a:rPr>
                        <a:t>-</a:t>
                      </a:r>
                      <a:r>
                        <a:rPr lang="en-US" sz="2400" u="none" strike="noStrike" cap="none" dirty="0">
                          <a:sym typeface="Arial"/>
                        </a:rPr>
                        <a:t>) indicates a range of consecutive characters. A hat (</a:t>
                      </a:r>
                      <a:r>
                        <a:rPr lang="en-US" sz="2400" u="none" strike="noStrike" cap="none" dirty="0">
                          <a:sym typeface="Arimo"/>
                        </a:rPr>
                        <a:t>^</a:t>
                      </a:r>
                      <a:r>
                        <a:rPr lang="en-US" sz="2400" u="none" strike="noStrike" cap="none" dirty="0">
                          <a:sym typeface="Arial"/>
                        </a:rPr>
                        <a:t>) as the first character in the brackets reverses the sense: it matches any one character not in the list. All other metacharacters are treated as members of the list (i.e., literally). </a:t>
                      </a:r>
                      <a:endParaRPr lang="en-US" sz="2400" b="0" i="0" u="none" strike="noStrike" cap="none" dirty="0">
                        <a:solidFill>
                          <a:srgbClr val="000000"/>
                        </a:solidFill>
                        <a:latin typeface="Arial"/>
                        <a:ea typeface="Arial"/>
                        <a:cs typeface="Arial"/>
                        <a:sym typeface="Arial"/>
                      </a:endParaRPr>
                    </a:p>
                  </a:txBody>
                  <a:tcPr marL="91450" marR="91450" marT="22950" marB="45725" anchor="ctr"/>
                </a:tc>
                <a:extLst>
                  <a:ext uri="{0D108BD9-81ED-4DB2-BD59-A6C34878D82A}">
                    <a16:rowId xmlns:a16="http://schemas.microsoft.com/office/drawing/2014/main" val="10001"/>
                  </a:ext>
                </a:extLst>
              </a:tr>
              <a:tr h="1893653">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\{m, n\},</a:t>
                      </a:r>
                    </a:p>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{m, n}</a:t>
                      </a:r>
                      <a:r>
                        <a:rPr lang="en-US" sz="2800" b="1" u="none" strike="noStrike" cap="none" dirty="0">
                          <a:sym typeface="Arial"/>
                        </a:rPr>
                        <a:t> </a:t>
                      </a:r>
                      <a:endParaRPr lang="en-US" sz="28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2400" b="1" u="none" strike="noStrike" kern="1200" cap="none" dirty="0">
                          <a:solidFill>
                            <a:schemeClr val="dk1"/>
                          </a:solidFill>
                          <a:latin typeface="+mn-lt"/>
                          <a:ea typeface="+mn-ea"/>
                          <a:cs typeface="+mn-cs"/>
                          <a:sym typeface="Arial"/>
                        </a:rPr>
                        <a:t>Curly braces notation. </a:t>
                      </a:r>
                      <a:r>
                        <a:rPr lang="en-US" sz="2400" u="none" strike="noStrike" kern="1200" cap="none" dirty="0">
                          <a:solidFill>
                            <a:schemeClr val="dk1"/>
                          </a:solidFill>
                          <a:latin typeface="+mn-lt"/>
                          <a:ea typeface="+mn-ea"/>
                          <a:cs typeface="+mn-cs"/>
                          <a:sym typeface="Arial"/>
                        </a:rPr>
                        <a:t>This matches a range of occurrences of the single character that immediately precedes it. \{m\} matches </a:t>
                      </a:r>
                      <a:r>
                        <a:rPr lang="en-US" sz="2400" b="1" u="none" strike="noStrike" kern="1200" cap="none" dirty="0">
                          <a:solidFill>
                            <a:schemeClr val="dk1"/>
                          </a:solidFill>
                          <a:latin typeface="+mn-lt"/>
                          <a:ea typeface="+mn-ea"/>
                          <a:cs typeface="+mn-cs"/>
                          <a:sym typeface="Arial"/>
                        </a:rPr>
                        <a:t>exactly</a:t>
                      </a:r>
                      <a:r>
                        <a:rPr lang="en-US" sz="2400" u="none" strike="noStrike" kern="1200" cap="none" dirty="0">
                          <a:solidFill>
                            <a:schemeClr val="dk1"/>
                          </a:solidFill>
                          <a:latin typeface="+mn-lt"/>
                          <a:ea typeface="+mn-ea"/>
                          <a:cs typeface="+mn-cs"/>
                          <a:sym typeface="Arial"/>
                        </a:rPr>
                        <a:t> m occurrences. \{n,\} matches </a:t>
                      </a:r>
                      <a:r>
                        <a:rPr lang="en-US" sz="2400" b="1" u="none" strike="noStrike" kern="1200" cap="none" dirty="0">
                          <a:solidFill>
                            <a:schemeClr val="dk1"/>
                          </a:solidFill>
                          <a:latin typeface="+mn-lt"/>
                          <a:ea typeface="+mn-ea"/>
                          <a:cs typeface="+mn-cs"/>
                          <a:sym typeface="Arial"/>
                        </a:rPr>
                        <a:t>at least </a:t>
                      </a:r>
                      <a:r>
                        <a:rPr lang="en-US" sz="2400" u="none" strike="noStrike" kern="1200" cap="none" dirty="0">
                          <a:solidFill>
                            <a:schemeClr val="dk1"/>
                          </a:solidFill>
                          <a:latin typeface="+mn-lt"/>
                          <a:ea typeface="+mn-ea"/>
                          <a:cs typeface="+mn-cs"/>
                          <a:sym typeface="Arial"/>
                        </a:rPr>
                        <a:t>n occurrences. \{</a:t>
                      </a:r>
                      <a:r>
                        <a:rPr lang="en-US" sz="2400" u="none" strike="noStrike" kern="1200" cap="none" dirty="0" err="1">
                          <a:solidFill>
                            <a:schemeClr val="dk1"/>
                          </a:solidFill>
                          <a:latin typeface="+mn-lt"/>
                          <a:ea typeface="+mn-ea"/>
                          <a:cs typeface="+mn-cs"/>
                          <a:sym typeface="Arial"/>
                        </a:rPr>
                        <a:t>n,m</a:t>
                      </a:r>
                      <a:r>
                        <a:rPr lang="en-US" sz="2400" u="none" strike="noStrike" kern="1200" cap="none" dirty="0">
                          <a:solidFill>
                            <a:schemeClr val="dk1"/>
                          </a:solidFill>
                          <a:latin typeface="+mn-lt"/>
                          <a:ea typeface="+mn-ea"/>
                          <a:cs typeface="+mn-cs"/>
                          <a:sym typeface="Arial"/>
                        </a:rPr>
                        <a:t>\} matches any number of occurrences </a:t>
                      </a:r>
                      <a:r>
                        <a:rPr lang="en-US" sz="2400" b="1" u="none" strike="noStrike" kern="1200" cap="none" dirty="0">
                          <a:solidFill>
                            <a:schemeClr val="dk1"/>
                          </a:solidFill>
                          <a:latin typeface="+mn-lt"/>
                          <a:ea typeface="+mn-ea"/>
                          <a:cs typeface="+mn-cs"/>
                          <a:sym typeface="Arial"/>
                        </a:rPr>
                        <a:t>between</a:t>
                      </a:r>
                      <a:r>
                        <a:rPr lang="en-US" sz="2400" u="none" strike="noStrike" kern="1200" cap="none" dirty="0">
                          <a:solidFill>
                            <a:schemeClr val="dk1"/>
                          </a:solidFill>
                          <a:latin typeface="+mn-lt"/>
                          <a:ea typeface="+mn-ea"/>
                          <a:cs typeface="+mn-cs"/>
                          <a:sym typeface="Arial"/>
                        </a:rPr>
                        <a:t> n and m.  (n and m must be between 0 and RE_DUP_MAX (min: 255), inclusive)</a:t>
                      </a:r>
                    </a:p>
                  </a:txBody>
                  <a:tcPr marL="91450" marR="91450" marT="45725" marB="45725" anchor="ctr"/>
                </a:tc>
                <a:extLst>
                  <a:ext uri="{0D108BD9-81ED-4DB2-BD59-A6C34878D82A}">
                    <a16:rowId xmlns:a16="http://schemas.microsoft.com/office/drawing/2014/main" val="10002"/>
                  </a:ext>
                </a:extLst>
              </a:tr>
              <a:tr h="1685440">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 \), </a:t>
                      </a:r>
                    </a:p>
                    <a:p>
                      <a:pPr marL="0" marR="0" lvl="0" indent="0" algn="ctr" rtl="0">
                        <a:lnSpc>
                          <a:spcPct val="125000"/>
                        </a:lnSpc>
                        <a:spcBef>
                          <a:spcPts val="0"/>
                        </a:spcBef>
                        <a:spcAft>
                          <a:spcPts val="0"/>
                        </a:spcAft>
                        <a:buClr>
                          <a:srgbClr val="000000"/>
                        </a:buClr>
                        <a:buSzPct val="25000"/>
                        <a:buFont typeface="Times New Roman"/>
                        <a:buNone/>
                      </a:pPr>
                      <a:r>
                        <a:rPr lang="en-US" sz="2800" b="1" u="none" strike="noStrike" cap="none" dirty="0">
                          <a:sym typeface="Arimo"/>
                        </a:rPr>
                        <a:t>()</a:t>
                      </a:r>
                      <a:r>
                        <a:rPr lang="en-US" sz="2800" b="1" u="none" strike="noStrike" cap="none" dirty="0">
                          <a:sym typeface="Arial"/>
                        </a:rPr>
                        <a:t> </a:t>
                      </a:r>
                      <a:endParaRPr lang="en-US" sz="28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2400" u="none" strike="noStrike" cap="none" dirty="0">
                          <a:sym typeface="Arial"/>
                        </a:rPr>
                        <a:t>Save the pattern enclosed between </a:t>
                      </a:r>
                      <a:r>
                        <a:rPr lang="en-US" sz="2400" u="none" strike="noStrike" cap="none" dirty="0">
                          <a:sym typeface="Arimo"/>
                        </a:rPr>
                        <a:t>\(\)</a:t>
                      </a:r>
                      <a:r>
                        <a:rPr lang="en-US" sz="2400" u="none" strike="noStrike" cap="none" dirty="0">
                          <a:sym typeface="Arial"/>
                        </a:rPr>
                        <a:t> in a special holding space. Up to nine </a:t>
                      </a:r>
                      <a:r>
                        <a:rPr lang="en-US" sz="2400" u="none" strike="noStrike" cap="none" dirty="0" err="1">
                          <a:sym typeface="Arial"/>
                        </a:rPr>
                        <a:t>subpatterns</a:t>
                      </a:r>
                      <a:r>
                        <a:rPr lang="en-US" sz="2400" u="none" strike="noStrike" cap="none" dirty="0">
                          <a:sym typeface="Arial"/>
                        </a:rPr>
                        <a:t> can be saved on a single pattern. The text matched by the </a:t>
                      </a:r>
                      <a:r>
                        <a:rPr lang="en-US" sz="2400" u="none" strike="noStrike" cap="none" dirty="0" err="1">
                          <a:sym typeface="Arial"/>
                        </a:rPr>
                        <a:t>subpatterns</a:t>
                      </a:r>
                      <a:r>
                        <a:rPr lang="en-US" sz="2400" u="none" strike="noStrike" cap="none" dirty="0">
                          <a:sym typeface="Arial"/>
                        </a:rPr>
                        <a:t> can be reused later by the escape sequences </a:t>
                      </a:r>
                      <a:r>
                        <a:rPr lang="en-US" sz="2400" u="none" strike="noStrike" cap="none" dirty="0">
                          <a:sym typeface="Arimo"/>
                        </a:rPr>
                        <a:t>\1</a:t>
                      </a:r>
                      <a:r>
                        <a:rPr lang="en-US" sz="2400" u="none" strike="noStrike" cap="none" dirty="0">
                          <a:sym typeface="Arial"/>
                        </a:rPr>
                        <a:t> to </a:t>
                      </a:r>
                      <a:r>
                        <a:rPr lang="en-US" sz="2400" u="none" strike="noStrike" cap="none" dirty="0">
                          <a:sym typeface="Arimo"/>
                        </a:rPr>
                        <a:t>\9</a:t>
                      </a:r>
                      <a:r>
                        <a:rPr lang="en-US" sz="2400" u="none" strike="noStrike" cap="none" dirty="0">
                          <a:sym typeface="Arial"/>
                        </a:rPr>
                        <a:t>. For example, </a:t>
                      </a:r>
                      <a:r>
                        <a:rPr lang="en-US" sz="2400" u="none" strike="noStrike" cap="none" dirty="0">
                          <a:sym typeface="Arimo"/>
                        </a:rPr>
                        <a:t>\(ab\).*\1</a:t>
                      </a:r>
                      <a:r>
                        <a:rPr lang="en-US" sz="2400" u="none" strike="noStrike" cap="none" dirty="0">
                          <a:sym typeface="Arial"/>
                        </a:rPr>
                        <a:t> matches two occurrences of </a:t>
                      </a:r>
                      <a:r>
                        <a:rPr lang="en-US" sz="2400" u="none" strike="noStrike" cap="none" dirty="0">
                          <a:sym typeface="Arimo"/>
                        </a:rPr>
                        <a:t>ab</a:t>
                      </a:r>
                      <a:r>
                        <a:rPr lang="en-US" sz="2400" u="none" strike="noStrike" cap="none" dirty="0">
                          <a:sym typeface="Arial"/>
                        </a:rPr>
                        <a:t>, with any number of characters in between. </a:t>
                      </a:r>
                      <a:endParaRPr lang="en-US" sz="2400" b="0" i="0" u="none" strike="noStrike" cap="none" dirty="0">
                        <a:solidFill>
                          <a:srgbClr val="000000"/>
                        </a:solidFill>
                        <a:latin typeface="Arial"/>
                        <a:ea typeface="Arial"/>
                        <a:cs typeface="Arial"/>
                        <a:sym typeface="Arial"/>
                      </a:endParaRPr>
                    </a:p>
                  </a:txBody>
                  <a:tcPr marL="91450" marR="91450" marT="22950" marB="45725" anchor="ctr"/>
                </a:tc>
                <a:extLst>
                  <a:ext uri="{0D108BD9-81ED-4DB2-BD59-A6C34878D82A}">
                    <a16:rowId xmlns:a16="http://schemas.microsoft.com/office/drawing/2014/main" val="10003"/>
                  </a:ext>
                </a:extLst>
              </a:tr>
            </a:tbl>
          </a:graphicData>
        </a:graphic>
      </p:graphicFrame>
      <p:sp>
        <p:nvSpPr>
          <p:cNvPr id="5" name="Title 1">
            <a:extLst>
              <a:ext uri="{FF2B5EF4-FFF2-40B4-BE49-F238E27FC236}">
                <a16:creationId xmlns:a16="http://schemas.microsoft.com/office/drawing/2014/main" id="{7177888D-7663-7E41-B3F6-4A277954FD7F}"/>
              </a:ext>
            </a:extLst>
          </p:cNvPr>
          <p:cNvSpPr>
            <a:spLocks noGrp="1"/>
          </p:cNvSpPr>
          <p:nvPr>
            <p:ph type="title"/>
          </p:nvPr>
        </p:nvSpPr>
        <p:spPr>
          <a:xfrm>
            <a:off x="838200" y="1"/>
            <a:ext cx="10515600" cy="999460"/>
          </a:xfrm>
        </p:spPr>
        <p:txBody>
          <a:bodyPr/>
          <a:lstStyle/>
          <a:p>
            <a:r>
              <a:rPr lang="en-US" dirty="0"/>
              <a:t>Regular Expressions</a:t>
            </a:r>
          </a:p>
        </p:txBody>
      </p:sp>
    </p:spTree>
    <p:extLst>
      <p:ext uri="{BB962C8B-B14F-4D97-AF65-F5344CB8AC3E}">
        <p14:creationId xmlns:p14="http://schemas.microsoft.com/office/powerpoint/2010/main" val="3059534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999B-F08C-BB4B-A8D6-3DC94B76A008}"/>
              </a:ext>
            </a:extLst>
          </p:cNvPr>
          <p:cNvSpPr>
            <a:spLocks noGrp="1"/>
          </p:cNvSpPr>
          <p:nvPr>
            <p:ph type="title"/>
          </p:nvPr>
        </p:nvSpPr>
        <p:spPr>
          <a:xfrm>
            <a:off x="784412" y="0"/>
            <a:ext cx="10515600" cy="1325563"/>
          </a:xfrm>
        </p:spPr>
        <p:txBody>
          <a:bodyPr/>
          <a:lstStyle/>
          <a:p>
            <a:r>
              <a:rPr lang="en-US" dirty="0"/>
              <a:t>Examples</a:t>
            </a:r>
          </a:p>
        </p:txBody>
      </p:sp>
      <p:graphicFrame>
        <p:nvGraphicFramePr>
          <p:cNvPr id="4" name="Shape 418">
            <a:extLst>
              <a:ext uri="{FF2B5EF4-FFF2-40B4-BE49-F238E27FC236}">
                <a16:creationId xmlns:a16="http://schemas.microsoft.com/office/drawing/2014/main" id="{9ACF6ED7-3C74-A348-A4EA-3CC8127628C4}"/>
              </a:ext>
            </a:extLst>
          </p:cNvPr>
          <p:cNvGraphicFramePr/>
          <p:nvPr>
            <p:extLst/>
          </p:nvPr>
        </p:nvGraphicFramePr>
        <p:xfrm>
          <a:off x="197224" y="1153635"/>
          <a:ext cx="11689976" cy="5620759"/>
        </p:xfrm>
        <a:graphic>
          <a:graphicData uri="http://schemas.openxmlformats.org/drawingml/2006/table">
            <a:tbl>
              <a:tblPr firstRow="1">
                <a:tableStyleId>{7DF18680-E054-41AD-8BC1-D1AEF772440D}</a:tableStyleId>
              </a:tblPr>
              <a:tblGrid>
                <a:gridCol w="1929288">
                  <a:extLst>
                    <a:ext uri="{9D8B030D-6E8A-4147-A177-3AD203B41FA5}">
                      <a16:colId xmlns:a16="http://schemas.microsoft.com/office/drawing/2014/main" val="20000"/>
                    </a:ext>
                  </a:extLst>
                </a:gridCol>
                <a:gridCol w="9760688">
                  <a:extLst>
                    <a:ext uri="{9D8B030D-6E8A-4147-A177-3AD203B41FA5}">
                      <a16:colId xmlns:a16="http://schemas.microsoft.com/office/drawing/2014/main" val="20001"/>
                    </a:ext>
                  </a:extLst>
                </a:gridCol>
              </a:tblGrid>
              <a:tr h="529866">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Expression </a:t>
                      </a:r>
                      <a:endParaRPr lang="en-US" sz="2400" b="1"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Matches </a:t>
                      </a:r>
                      <a:endParaRPr lang="en-US" sz="2400" b="1" i="0" u="none" strike="noStrike" cap="none">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0"/>
                  </a:ext>
                </a:extLst>
              </a:tr>
              <a:tr h="531347">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anywhere on a line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1"/>
                  </a:ext>
                </a:extLst>
              </a:tr>
              <a:tr h="529866">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the beginning of a line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2"/>
                  </a:ext>
                </a:extLst>
              </a:tr>
              <a:tr h="531347">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the end of a line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3"/>
                  </a:ext>
                </a:extLst>
              </a:tr>
              <a:tr h="529866">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A line containing exactly </a:t>
                      </a:r>
                      <a:r>
                        <a:rPr lang="en-US" sz="2400" u="none" strike="noStrike" cap="none" dirty="0">
                          <a:sym typeface="Arimo"/>
                        </a:rPr>
                        <a:t>regex</a:t>
                      </a:r>
                      <a:r>
                        <a:rPr lang="en-US" sz="2400" u="none" strike="noStrike" cap="none" dirty="0">
                          <a:sym typeface="Arial"/>
                        </a:rPr>
                        <a:t>, and nothing else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4"/>
                  </a:ext>
                </a:extLst>
              </a:tr>
              <a:tr h="604493">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[Rr]</a:t>
                      </a:r>
                      <a:r>
                        <a:rPr lang="en-US" sz="2400" u="none" strike="noStrike" cap="none" dirty="0" err="1">
                          <a:sym typeface="Arimo"/>
                        </a:rPr>
                        <a:t>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or </a:t>
                      </a:r>
                      <a:r>
                        <a:rPr lang="en-US" sz="2400" u="none" strike="noStrike" cap="none" dirty="0">
                          <a:sym typeface="Arimo"/>
                        </a:rPr>
                        <a:t>regex</a:t>
                      </a:r>
                      <a:r>
                        <a:rPr lang="en-US" sz="2400" u="none" strike="noStrike" cap="none" dirty="0">
                          <a:sym typeface="Arial"/>
                        </a:rPr>
                        <a:t>, anywhere on a line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5"/>
                  </a:ext>
                </a:extLst>
              </a:tr>
              <a:tr h="756970">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err="1">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err="1">
                          <a:sym typeface="Arimo"/>
                        </a:rPr>
                        <a:t>reg</a:t>
                      </a:r>
                      <a:r>
                        <a:rPr lang="en-US" sz="2400" u="none" strike="noStrike" cap="none" dirty="0">
                          <a:sym typeface="Arial"/>
                        </a:rPr>
                        <a:t> + any character + </a:t>
                      </a:r>
                      <a:r>
                        <a:rPr lang="en-US" sz="2400" u="none" strike="noStrike" cap="none" dirty="0">
                          <a:sym typeface="Arimo"/>
                        </a:rPr>
                        <a:t>ex</a:t>
                      </a:r>
                      <a:r>
                        <a:rPr lang="en-US" sz="2400" u="none" strike="noStrike" cap="none" dirty="0">
                          <a:sym typeface="Arial"/>
                        </a:rPr>
                        <a:t>, anywhere on a line. </a:t>
                      </a:r>
                    </a:p>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E.g., </a:t>
                      </a:r>
                      <a:r>
                        <a:rPr lang="en-US" sz="2400" u="none" strike="noStrike" cap="none" dirty="0" err="1">
                          <a:sym typeface="Arial"/>
                        </a:rPr>
                        <a:t>regaex</a:t>
                      </a:r>
                      <a:r>
                        <a:rPr lang="en-US" sz="2400" u="none" strike="noStrike" cap="none" dirty="0">
                          <a:sym typeface="Arial"/>
                        </a:rPr>
                        <a:t>, </a:t>
                      </a:r>
                      <a:r>
                        <a:rPr lang="en-US" sz="2400" u="none" strike="noStrike" cap="none" dirty="0" err="1">
                          <a:sym typeface="Arial"/>
                        </a:rPr>
                        <a:t>regBex</a:t>
                      </a:r>
                      <a:r>
                        <a:rPr lang="en-US" sz="2400" u="none" strike="noStrike" cap="none" dirty="0">
                          <a:sym typeface="Arial"/>
                        </a:rPr>
                        <a:t>, and so on</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6"/>
                  </a:ext>
                </a:extLst>
              </a:tr>
              <a:tr h="744312">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400" u="none" strike="noStrike" cap="none" dirty="0">
                          <a:sym typeface="Arimo"/>
                        </a:rPr>
                        <a:t>reg.*ex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err="1">
                          <a:sym typeface="Arimo"/>
                        </a:rPr>
                        <a:t>reg</a:t>
                      </a:r>
                      <a:r>
                        <a:rPr lang="en-US" sz="2400" u="none" strike="noStrike" cap="none" dirty="0">
                          <a:sym typeface="Arial"/>
                        </a:rPr>
                        <a:t> + any sequence of zero or more characters + </a:t>
                      </a:r>
                      <a:r>
                        <a:rPr lang="en-US" sz="2400" u="none" strike="noStrike" cap="none" dirty="0">
                          <a:sym typeface="Arimo"/>
                        </a:rPr>
                        <a:t>ex</a:t>
                      </a:r>
                      <a:r>
                        <a:rPr lang="en-US" sz="2400" u="none" strike="noStrike" cap="none" dirty="0">
                          <a:sym typeface="Arial"/>
                        </a:rPr>
                        <a:t>, anywhere on a line. </a:t>
                      </a:r>
                    </a:p>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E.g., </a:t>
                      </a:r>
                      <a:r>
                        <a:rPr lang="en-US" sz="2400" u="none" strike="noStrike" cap="none" dirty="0">
                          <a:sym typeface="Arimo"/>
                        </a:rPr>
                        <a:t>regex</a:t>
                      </a:r>
                      <a:r>
                        <a:rPr lang="en-US" sz="2400" u="none" strike="noStrike" cap="none" dirty="0">
                          <a:sym typeface="Arial"/>
                        </a:rPr>
                        <a:t>, </a:t>
                      </a:r>
                      <a:r>
                        <a:rPr lang="en-US" sz="2400" u="none" strike="noStrike" cap="none" dirty="0" err="1">
                          <a:sym typeface="Arimo"/>
                        </a:rPr>
                        <a:t>reggex</a:t>
                      </a:r>
                      <a:r>
                        <a:rPr lang="en-US" sz="2400" u="none" strike="noStrike" cap="none" dirty="0">
                          <a:sym typeface="Arial"/>
                        </a:rPr>
                        <a:t>, </a:t>
                      </a:r>
                      <a:r>
                        <a:rPr lang="en-US" sz="2400" u="none" strike="noStrike" cap="none" dirty="0">
                          <a:sym typeface="Arimo"/>
                        </a:rPr>
                        <a:t>regABC123ex</a:t>
                      </a:r>
                      <a:r>
                        <a:rPr lang="en-US" sz="2400" u="none" strike="noStrike" cap="none" dirty="0">
                          <a:sym typeface="Arial"/>
                        </a:rPr>
                        <a:t>, and so on</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7"/>
                  </a:ext>
                </a:extLst>
              </a:tr>
              <a:tr h="862692">
                <a:tc>
                  <a:txBody>
                    <a:bodyPr/>
                    <a:lstStyle/>
                    <a:p>
                      <a:pPr marL="0" marR="0" lvl="0" indent="0" algn="ctr" defTabSz="914400" rtl="0" eaLnBrk="1" fontAlgn="auto" latinLnBrk="0" hangingPunct="1">
                        <a:lnSpc>
                          <a:spcPct val="125000"/>
                        </a:lnSpc>
                        <a:spcBef>
                          <a:spcPts val="0"/>
                        </a:spcBef>
                        <a:spcAft>
                          <a:spcPts val="0"/>
                        </a:spcAft>
                        <a:buClr>
                          <a:srgbClr val="000000"/>
                        </a:buClr>
                        <a:buSzPct val="25000"/>
                        <a:buFont typeface="Times New Roman"/>
                        <a:buNone/>
                        <a:tabLst/>
                        <a:defRPr/>
                      </a:pPr>
                      <a:r>
                        <a:rPr lang="en-US" sz="2400" u="none" strike="noStrike" cap="none" dirty="0" err="1">
                          <a:sym typeface="Arimo"/>
                        </a:rPr>
                        <a:t>reg</a:t>
                      </a:r>
                      <a:r>
                        <a:rPr lang="en-US" sz="2400" u="none" strike="noStrike" cap="none" dirty="0">
                          <a:sym typeface="Arimo"/>
                        </a:rPr>
                        <a:t>{2,5}ex</a:t>
                      </a:r>
                      <a:r>
                        <a:rPr lang="en-US" sz="2400" u="none" strike="noStrike" cap="none" dirty="0">
                          <a:sym typeface="Arial"/>
                        </a:rPr>
                        <a:t> </a:t>
                      </a:r>
                      <a:endParaRPr lang="en-US" sz="24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mo"/>
                        </a:rPr>
                        <a:t>re</a:t>
                      </a:r>
                      <a:r>
                        <a:rPr lang="en-US" sz="2400" u="none" strike="noStrike" cap="none" dirty="0">
                          <a:sym typeface="Arial"/>
                        </a:rPr>
                        <a:t> + repetitive g for 2 to 5 times + </a:t>
                      </a:r>
                      <a:r>
                        <a:rPr lang="en-US" sz="2400" u="none" strike="noStrike" cap="none" dirty="0">
                          <a:sym typeface="Arimo"/>
                        </a:rPr>
                        <a:t>ex</a:t>
                      </a:r>
                      <a:r>
                        <a:rPr lang="en-US" sz="2400" u="none" strike="noStrike" cap="none" dirty="0">
                          <a:sym typeface="Arial"/>
                        </a:rPr>
                        <a:t>, anywhere on a line. </a:t>
                      </a:r>
                    </a:p>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E.g., </a:t>
                      </a:r>
                      <a:r>
                        <a:rPr lang="en-US" sz="2400" u="none" strike="noStrike" cap="none" dirty="0" err="1">
                          <a:sym typeface="Arimo"/>
                        </a:rPr>
                        <a:t>reggex</a:t>
                      </a:r>
                      <a:r>
                        <a:rPr lang="en-US" sz="2400" u="none" strike="noStrike" cap="none" dirty="0">
                          <a:sym typeface="Arimo"/>
                        </a:rPr>
                        <a:t>, </a:t>
                      </a:r>
                      <a:r>
                        <a:rPr lang="en-US" sz="2400" u="none" strike="noStrike" cap="none" dirty="0" err="1">
                          <a:sym typeface="Arimo"/>
                        </a:rPr>
                        <a:t>regggex</a:t>
                      </a:r>
                      <a:r>
                        <a:rPr lang="en-US" sz="2400" u="none" strike="noStrike" cap="none" dirty="0">
                          <a:sym typeface="Arimo"/>
                        </a:rPr>
                        <a:t>, </a:t>
                      </a:r>
                      <a:r>
                        <a:rPr lang="en-US" sz="2400" u="none" strike="noStrike" cap="none" dirty="0" err="1">
                          <a:sym typeface="Arimo"/>
                        </a:rPr>
                        <a:t>reggggex</a:t>
                      </a:r>
                      <a:r>
                        <a:rPr lang="en-US" sz="2400" u="none" strike="noStrike" cap="none" dirty="0">
                          <a:sym typeface="Arimo"/>
                        </a:rPr>
                        <a:t>, </a:t>
                      </a:r>
                      <a:r>
                        <a:rPr lang="en-US" sz="2400" u="none" strike="noStrike" cap="none" dirty="0" err="1">
                          <a:sym typeface="Arimo"/>
                        </a:rPr>
                        <a:t>regggggex</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66342552"/>
                  </a:ext>
                </a:extLst>
              </a:tr>
            </a:tbl>
          </a:graphicData>
        </a:graphic>
      </p:graphicFrame>
    </p:spTree>
    <p:extLst>
      <p:ext uri="{BB962C8B-B14F-4D97-AF65-F5344CB8AC3E}">
        <p14:creationId xmlns:p14="http://schemas.microsoft.com/office/powerpoint/2010/main" val="3445952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hape 410">
            <a:extLst>
              <a:ext uri="{FF2B5EF4-FFF2-40B4-BE49-F238E27FC236}">
                <a16:creationId xmlns:a16="http://schemas.microsoft.com/office/drawing/2014/main" id="{4BA4A75F-48C3-5A47-82CB-642C4E88ED99}"/>
              </a:ext>
            </a:extLst>
          </p:cNvPr>
          <p:cNvGraphicFramePr/>
          <p:nvPr>
            <p:extLst/>
          </p:nvPr>
        </p:nvGraphicFramePr>
        <p:xfrm>
          <a:off x="0" y="999460"/>
          <a:ext cx="12192000" cy="5858539"/>
        </p:xfrm>
        <a:graphic>
          <a:graphicData uri="http://schemas.openxmlformats.org/drawingml/2006/table">
            <a:tbl>
              <a:tblPr firstRow="1">
                <a:tableStyleId>{5C22544A-7EE6-4342-B048-85BDC9FD1C3A}</a:tableStyleId>
              </a:tblPr>
              <a:tblGrid>
                <a:gridCol w="1765005">
                  <a:extLst>
                    <a:ext uri="{9D8B030D-6E8A-4147-A177-3AD203B41FA5}">
                      <a16:colId xmlns:a16="http://schemas.microsoft.com/office/drawing/2014/main" val="20000"/>
                    </a:ext>
                  </a:extLst>
                </a:gridCol>
                <a:gridCol w="10426995">
                  <a:extLst>
                    <a:ext uri="{9D8B030D-6E8A-4147-A177-3AD203B41FA5}">
                      <a16:colId xmlns:a16="http://schemas.microsoft.com/office/drawing/2014/main" val="20002"/>
                    </a:ext>
                  </a:extLst>
                </a:gridCol>
              </a:tblGrid>
              <a:tr h="557899">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Character </a:t>
                      </a:r>
                      <a:endParaRPr lang="en-US" sz="2800" b="1" i="0" u="none" strike="noStrike" cap="none" dirty="0">
                        <a:solidFill>
                          <a:srgbClr val="000000"/>
                        </a:solidFill>
                        <a:latin typeface="+mn-lt"/>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800" u="none" strike="noStrike" cap="none" dirty="0">
                          <a:sym typeface="Arial"/>
                        </a:rPr>
                        <a:t>Meaning in a pattern </a:t>
                      </a:r>
                      <a:endParaRPr lang="en-US" sz="2800" b="1" i="0" u="none" strike="noStrike" cap="none" dirty="0">
                        <a:solidFill>
                          <a:srgbClr val="000000"/>
                        </a:solidFill>
                        <a:latin typeface="+mn-lt"/>
                        <a:ea typeface="Arial"/>
                        <a:cs typeface="Arial"/>
                        <a:sym typeface="Arial"/>
                      </a:endParaRPr>
                    </a:p>
                  </a:txBody>
                  <a:tcPr marL="91450" marR="91450" marT="29475" marB="45725" anchor="ctr"/>
                </a:tc>
                <a:extLst>
                  <a:ext uri="{0D108BD9-81ED-4DB2-BD59-A6C34878D82A}">
                    <a16:rowId xmlns:a16="http://schemas.microsoft.com/office/drawing/2014/main" val="2060903953"/>
                  </a:ext>
                </a:extLst>
              </a:tr>
              <a:tr h="964780">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2800" b="1" i="0" u="none" strike="noStrike" cap="none" dirty="0">
                          <a:solidFill>
                            <a:srgbClr val="000000"/>
                          </a:solidFill>
                          <a:latin typeface="+mn-lt"/>
                          <a:ea typeface="Arimo"/>
                          <a:cs typeface="Arimo"/>
                          <a:sym typeface="Arimo"/>
                        </a:rPr>
                        <a:t>\</a:t>
                      </a:r>
                      <a:r>
                        <a:rPr lang="en-US" sz="2800" b="1" i="1" u="none" strike="noStrike" cap="none" dirty="0">
                          <a:solidFill>
                            <a:srgbClr val="000000"/>
                          </a:solidFill>
                          <a:latin typeface="+mn-lt"/>
                          <a:ea typeface="Arimo"/>
                          <a:cs typeface="Arimo"/>
                          <a:sym typeface="Arimo"/>
                        </a:rPr>
                        <a:t>n</a:t>
                      </a:r>
                      <a:r>
                        <a:rPr lang="en-US" sz="2800" b="1" i="0" u="none" strike="noStrike" cap="none" dirty="0">
                          <a:solidFill>
                            <a:srgbClr val="000000"/>
                          </a:solidFill>
                          <a:latin typeface="+mn-lt"/>
                          <a:ea typeface="Arial"/>
                          <a:cs typeface="Arial"/>
                          <a:sym typeface="Arial"/>
                        </a:rPr>
                        <a:t> </a:t>
                      </a: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i="0" u="none" strike="noStrike" cap="none" dirty="0">
                          <a:solidFill>
                            <a:srgbClr val="000000"/>
                          </a:solidFill>
                          <a:latin typeface="+mn-lt"/>
                          <a:ea typeface="Arial"/>
                          <a:cs typeface="Arial"/>
                          <a:sym typeface="Arial"/>
                        </a:rPr>
                        <a:t>Backreference</a:t>
                      </a:r>
                      <a:r>
                        <a:rPr lang="en-US" sz="2400" b="0" i="0" u="none" strike="noStrike" cap="none" dirty="0">
                          <a:solidFill>
                            <a:srgbClr val="000000"/>
                          </a:solidFill>
                          <a:latin typeface="+mn-lt"/>
                          <a:ea typeface="Arial"/>
                          <a:cs typeface="Arial"/>
                          <a:sym typeface="Arial"/>
                        </a:rPr>
                        <a:t>. Replay the nth </a:t>
                      </a:r>
                      <a:r>
                        <a:rPr lang="en-US" sz="2400" b="0" i="0" u="none" strike="noStrike" cap="none" dirty="0" err="1">
                          <a:solidFill>
                            <a:srgbClr val="000000"/>
                          </a:solidFill>
                          <a:latin typeface="+mn-lt"/>
                          <a:ea typeface="Arial"/>
                          <a:cs typeface="Arial"/>
                          <a:sym typeface="Arial"/>
                        </a:rPr>
                        <a:t>subpattern</a:t>
                      </a:r>
                      <a:r>
                        <a:rPr lang="en-US" sz="2400" b="0" i="0" u="none" strike="noStrike" cap="none" dirty="0">
                          <a:solidFill>
                            <a:srgbClr val="000000"/>
                          </a:solidFill>
                          <a:latin typeface="+mn-lt"/>
                          <a:ea typeface="Arial"/>
                          <a:cs typeface="Arial"/>
                          <a:sym typeface="Arial"/>
                        </a:rPr>
                        <a:t> enclosed in </a:t>
                      </a:r>
                      <a:r>
                        <a:rPr lang="en-US" sz="2400" b="0" i="0" u="none" strike="noStrike" cap="none" dirty="0">
                          <a:solidFill>
                            <a:srgbClr val="000000"/>
                          </a:solidFill>
                          <a:latin typeface="+mn-lt"/>
                          <a:ea typeface="Arimo"/>
                          <a:cs typeface="Arimo"/>
                          <a:sym typeface="Arimo"/>
                        </a:rPr>
                        <a:t>\(</a:t>
                      </a:r>
                      <a:r>
                        <a:rPr lang="en-US" sz="2400" b="0" i="0" u="none" strike="noStrike" cap="none" dirty="0">
                          <a:solidFill>
                            <a:srgbClr val="000000"/>
                          </a:solidFill>
                          <a:latin typeface="+mn-lt"/>
                          <a:ea typeface="Arial"/>
                          <a:cs typeface="Arial"/>
                          <a:sym typeface="Arial"/>
                        </a:rPr>
                        <a:t> and </a:t>
                      </a:r>
                      <a:r>
                        <a:rPr lang="en-US" sz="2400" b="0" i="0" u="none" strike="noStrike" cap="none" dirty="0">
                          <a:solidFill>
                            <a:srgbClr val="000000"/>
                          </a:solidFill>
                          <a:latin typeface="+mn-lt"/>
                          <a:ea typeface="Arimo"/>
                          <a:cs typeface="Arimo"/>
                          <a:sym typeface="Arimo"/>
                        </a:rPr>
                        <a:t>\)</a:t>
                      </a:r>
                      <a:r>
                        <a:rPr lang="en-US" sz="2400" b="0" i="0" u="none" strike="noStrike" cap="none" dirty="0">
                          <a:solidFill>
                            <a:srgbClr val="000000"/>
                          </a:solidFill>
                          <a:latin typeface="+mn-lt"/>
                          <a:ea typeface="Arial"/>
                          <a:cs typeface="Arial"/>
                          <a:sym typeface="Arial"/>
                        </a:rPr>
                        <a:t> into the pattern at this point. n is a number from 1 to 9, with 1 starting on the left. </a:t>
                      </a:r>
                    </a:p>
                  </a:txBody>
                  <a:tcPr marL="91450" marR="91450" marT="29475" marB="45725" anchor="ctr"/>
                </a:tc>
                <a:extLst>
                  <a:ext uri="{0D108BD9-81ED-4DB2-BD59-A6C34878D82A}">
                    <a16:rowId xmlns:a16="http://schemas.microsoft.com/office/drawing/2014/main" val="10001"/>
                  </a:ext>
                </a:extLst>
              </a:tr>
              <a:tr h="1083965">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3200" b="1" i="0" u="none" strike="noStrike" cap="none" dirty="0">
                          <a:solidFill>
                            <a:srgbClr val="000000"/>
                          </a:solidFill>
                          <a:latin typeface="+mn-lt"/>
                          <a:ea typeface="Arimo"/>
                          <a:cs typeface="Arimo"/>
                          <a:sym typeface="Arimo"/>
                        </a:rPr>
                        <a:t>+</a:t>
                      </a:r>
                      <a:r>
                        <a:rPr lang="en-US" sz="3200" b="1" i="0" u="none" strike="noStrike" cap="none" dirty="0">
                          <a:solidFill>
                            <a:srgbClr val="000000"/>
                          </a:solidFill>
                          <a:latin typeface="+mn-lt"/>
                          <a:ea typeface="Arial"/>
                          <a:cs typeface="Arial"/>
                          <a:sym typeface="Arial"/>
                        </a:rPr>
                        <a:t> </a:t>
                      </a: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0" i="0" u="none" strike="noStrike" cap="none" dirty="0">
                          <a:solidFill>
                            <a:srgbClr val="000000"/>
                          </a:solidFill>
                          <a:latin typeface="+mn-lt"/>
                          <a:ea typeface="Arial"/>
                          <a:cs typeface="Arial"/>
                          <a:sym typeface="Arial"/>
                        </a:rPr>
                        <a:t>Match </a:t>
                      </a:r>
                      <a:r>
                        <a:rPr lang="en-US" sz="2400" b="1" i="0" u="none" strike="noStrike" cap="none" dirty="0">
                          <a:solidFill>
                            <a:srgbClr val="000000"/>
                          </a:solidFill>
                          <a:latin typeface="+mn-lt"/>
                          <a:ea typeface="Arial"/>
                          <a:cs typeface="Arial"/>
                          <a:sym typeface="Arial"/>
                        </a:rPr>
                        <a:t>one or more </a:t>
                      </a:r>
                      <a:r>
                        <a:rPr lang="en-US" sz="2400" b="0" i="0" u="none" strike="noStrike" cap="none" dirty="0">
                          <a:solidFill>
                            <a:srgbClr val="000000"/>
                          </a:solidFill>
                          <a:latin typeface="+mn-lt"/>
                          <a:ea typeface="Arial"/>
                          <a:cs typeface="Arial"/>
                          <a:sym typeface="Arial"/>
                        </a:rPr>
                        <a:t>instances of the preceding regular expression. </a:t>
                      </a:r>
                    </a:p>
                  </a:txBody>
                  <a:tcPr marL="91450" marR="91450" marT="29475" marB="45725" anchor="ctr"/>
                </a:tc>
                <a:extLst>
                  <a:ext uri="{0D108BD9-81ED-4DB2-BD59-A6C34878D82A}">
                    <a16:rowId xmlns:a16="http://schemas.microsoft.com/office/drawing/2014/main" val="10002"/>
                  </a:ext>
                </a:extLst>
              </a:tr>
              <a:tr h="1083965">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3200" b="1" i="0" u="none" strike="noStrike" cap="none" dirty="0">
                          <a:solidFill>
                            <a:srgbClr val="000000"/>
                          </a:solidFill>
                          <a:latin typeface="+mn-lt"/>
                          <a:ea typeface="Arimo"/>
                          <a:cs typeface="Arimo"/>
                          <a:sym typeface="Arimo"/>
                        </a:rPr>
                        <a:t>?</a:t>
                      </a:r>
                      <a:r>
                        <a:rPr lang="en-US" sz="3200" b="1" i="0" u="none" strike="noStrike" cap="none" dirty="0">
                          <a:solidFill>
                            <a:srgbClr val="000000"/>
                          </a:solidFill>
                          <a:latin typeface="+mn-lt"/>
                          <a:ea typeface="Arial"/>
                          <a:cs typeface="Arial"/>
                          <a:sym typeface="Arial"/>
                        </a:rPr>
                        <a:t> </a:t>
                      </a: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0" i="0" u="none" strike="noStrike" cap="none" dirty="0">
                          <a:solidFill>
                            <a:srgbClr val="000000"/>
                          </a:solidFill>
                          <a:latin typeface="+mn-lt"/>
                          <a:ea typeface="Arial"/>
                          <a:cs typeface="Arial"/>
                          <a:sym typeface="Arial"/>
                        </a:rPr>
                        <a:t>Match </a:t>
                      </a:r>
                      <a:r>
                        <a:rPr lang="en-US" sz="2400" b="1" i="0" u="none" strike="noStrike" cap="none" dirty="0">
                          <a:solidFill>
                            <a:srgbClr val="000000"/>
                          </a:solidFill>
                          <a:latin typeface="+mn-lt"/>
                          <a:ea typeface="Arial"/>
                          <a:cs typeface="Arial"/>
                          <a:sym typeface="Arial"/>
                        </a:rPr>
                        <a:t>zero or one</a:t>
                      </a:r>
                      <a:r>
                        <a:rPr lang="en-US" sz="2400" b="0" i="0" u="none" strike="noStrike" cap="none" dirty="0">
                          <a:solidFill>
                            <a:srgbClr val="000000"/>
                          </a:solidFill>
                          <a:latin typeface="+mn-lt"/>
                          <a:ea typeface="Arial"/>
                          <a:cs typeface="Arial"/>
                          <a:sym typeface="Arial"/>
                        </a:rPr>
                        <a:t> instances of the preceding regular expression. E.g., </a:t>
                      </a:r>
                    </a:p>
                  </a:txBody>
                  <a:tcPr marL="91450" marR="91450" marT="29475" marB="45725" anchor="ctr"/>
                </a:tc>
                <a:extLst>
                  <a:ext uri="{0D108BD9-81ED-4DB2-BD59-A6C34878D82A}">
                    <a16:rowId xmlns:a16="http://schemas.microsoft.com/office/drawing/2014/main" val="2129826106"/>
                  </a:ext>
                </a:extLst>
              </a:tr>
              <a:tr h="1083965">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3200" b="1" i="0" u="none" strike="noStrike" cap="none" dirty="0">
                          <a:solidFill>
                            <a:srgbClr val="000000"/>
                          </a:solidFill>
                          <a:latin typeface="+mn-lt"/>
                          <a:ea typeface="Arimo"/>
                          <a:cs typeface="Arimo"/>
                          <a:sym typeface="Arimo"/>
                        </a:rPr>
                        <a:t>|</a:t>
                      </a:r>
                      <a:r>
                        <a:rPr lang="en-US" sz="3200" b="1" i="0" u="none" strike="noStrike" cap="none" dirty="0">
                          <a:solidFill>
                            <a:srgbClr val="000000"/>
                          </a:solidFill>
                          <a:latin typeface="+mn-lt"/>
                          <a:ea typeface="Arial"/>
                          <a:cs typeface="Arial"/>
                          <a:sym typeface="Arial"/>
                        </a:rPr>
                        <a:t> </a:t>
                      </a:r>
                    </a:p>
                  </a:txBody>
                  <a:tcPr marL="91450" marR="91450" marT="45725" marB="45725" anchor="ctr"/>
                </a:tc>
                <a:tc>
                  <a:txBody>
                    <a:bodyPr/>
                    <a:lstStyle/>
                    <a:p>
                      <a:pPr marL="0" marR="0" lvl="0" indent="0" algn="l" defTabSz="914400" rtl="0" eaLnBrk="1" fontAlgn="auto" latinLnBrk="0" hangingPunct="1">
                        <a:lnSpc>
                          <a:spcPct val="87000"/>
                        </a:lnSpc>
                        <a:spcBef>
                          <a:spcPts val="0"/>
                        </a:spcBef>
                        <a:spcAft>
                          <a:spcPts val="0"/>
                        </a:spcAft>
                        <a:buClr>
                          <a:srgbClr val="000000"/>
                        </a:buClr>
                        <a:buSzPct val="25000"/>
                        <a:buFont typeface="Times New Roman"/>
                        <a:buNone/>
                        <a:tabLst/>
                        <a:defRPr/>
                      </a:pPr>
                      <a:r>
                        <a:rPr lang="en-US" sz="2400" b="0" i="0" u="none" strike="noStrike" cap="none" dirty="0">
                          <a:solidFill>
                            <a:srgbClr val="000000"/>
                          </a:solidFill>
                          <a:latin typeface="+mn-lt"/>
                          <a:ea typeface="Arial"/>
                          <a:cs typeface="Arial"/>
                          <a:sym typeface="Arial"/>
                        </a:rPr>
                        <a:t>Match the regular expression specified before or after. Denote different possible sets of characters. E.g., I love (</a:t>
                      </a:r>
                      <a:r>
                        <a:rPr lang="en-US" sz="2400" b="0" i="0" u="none" strike="noStrike" cap="none" dirty="0" err="1">
                          <a:solidFill>
                            <a:srgbClr val="000000"/>
                          </a:solidFill>
                          <a:latin typeface="+mn-lt"/>
                          <a:ea typeface="Arial"/>
                          <a:cs typeface="Arial"/>
                          <a:sym typeface="Arial"/>
                        </a:rPr>
                        <a:t>cats|dogs</a:t>
                      </a:r>
                      <a:r>
                        <a:rPr lang="en-US" sz="2400" b="0" i="0" u="none" strike="noStrike" cap="none" dirty="0">
                          <a:solidFill>
                            <a:srgbClr val="000000"/>
                          </a:solidFill>
                          <a:latin typeface="+mn-lt"/>
                          <a:ea typeface="Arial"/>
                          <a:cs typeface="Arial"/>
                          <a:sym typeface="Arial"/>
                        </a:rPr>
                        <a:t>) matches I love cats and I love dogs.</a:t>
                      </a:r>
                    </a:p>
                  </a:txBody>
                  <a:tcPr marL="91450" marR="91450" marT="29475" marB="45725" anchor="ctr"/>
                </a:tc>
                <a:extLst>
                  <a:ext uri="{0D108BD9-81ED-4DB2-BD59-A6C34878D82A}">
                    <a16:rowId xmlns:a16="http://schemas.microsoft.com/office/drawing/2014/main" val="2022925127"/>
                  </a:ext>
                </a:extLst>
              </a:tr>
              <a:tr h="1083965">
                <a:tc>
                  <a:txBody>
                    <a:bodyPr/>
                    <a:lstStyle/>
                    <a:p>
                      <a:pPr marL="0" marR="0" lvl="0" indent="0" algn="ctr" rtl="0">
                        <a:lnSpc>
                          <a:spcPct val="125000"/>
                        </a:lnSpc>
                        <a:spcBef>
                          <a:spcPts val="0"/>
                        </a:spcBef>
                        <a:spcAft>
                          <a:spcPts val="0"/>
                        </a:spcAft>
                        <a:buClr>
                          <a:srgbClr val="000000"/>
                        </a:buClr>
                        <a:buSzPct val="25000"/>
                        <a:buFont typeface="Times New Roman"/>
                        <a:buNone/>
                      </a:pPr>
                      <a:r>
                        <a:rPr lang="en-US" sz="3200" b="1" i="0" u="none" strike="noStrike" cap="none" dirty="0">
                          <a:solidFill>
                            <a:srgbClr val="000000"/>
                          </a:solidFill>
                          <a:latin typeface="+mn-lt"/>
                          <a:ea typeface="Arimo"/>
                          <a:cs typeface="Arimo"/>
                          <a:sym typeface="Arimo"/>
                        </a:rPr>
                        <a:t>( ())</a:t>
                      </a:r>
                      <a:r>
                        <a:rPr lang="en-US" sz="3200" b="1" i="0" u="none" strike="noStrike" cap="none" dirty="0">
                          <a:solidFill>
                            <a:srgbClr val="000000"/>
                          </a:solidFill>
                          <a:latin typeface="+mn-lt"/>
                          <a:ea typeface="Arial"/>
                          <a:cs typeface="Arial"/>
                          <a:sym typeface="Arial"/>
                        </a:rPr>
                        <a:t> </a:t>
                      </a: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0" i="0" u="none" strike="noStrike" cap="none" dirty="0">
                          <a:solidFill>
                            <a:srgbClr val="000000"/>
                          </a:solidFill>
                          <a:latin typeface="+mn-lt"/>
                          <a:ea typeface="Arial"/>
                          <a:cs typeface="Arial"/>
                          <a:sym typeface="Arial"/>
                        </a:rPr>
                        <a:t>Apply a match to the enclosed group of regular expressions. E.g. Use (IMG(d+))\.</a:t>
                      </a:r>
                      <a:r>
                        <a:rPr lang="en-US" sz="2400" b="0" i="0" u="none" strike="noStrike" cap="none" dirty="0" err="1">
                          <a:solidFill>
                            <a:srgbClr val="000000"/>
                          </a:solidFill>
                          <a:latin typeface="+mn-lt"/>
                          <a:ea typeface="Arial"/>
                          <a:cs typeface="Arial"/>
                          <a:sym typeface="Arial"/>
                        </a:rPr>
                        <a:t>png</a:t>
                      </a:r>
                      <a:r>
                        <a:rPr lang="en-US" sz="2400" b="0" i="0" u="none" strike="noStrike" cap="none" dirty="0">
                          <a:solidFill>
                            <a:srgbClr val="000000"/>
                          </a:solidFill>
                          <a:latin typeface="+mn-lt"/>
                          <a:ea typeface="Arial"/>
                          <a:cs typeface="Arial"/>
                          <a:sym typeface="Arial"/>
                        </a:rPr>
                        <a:t> to capture both IMG1.png and 1.</a:t>
                      </a:r>
                    </a:p>
                  </a:txBody>
                  <a:tcPr marL="91450" marR="91450" marT="29475" marB="45725" anchor="ctr"/>
                </a:tc>
                <a:extLst>
                  <a:ext uri="{0D108BD9-81ED-4DB2-BD59-A6C34878D82A}">
                    <a16:rowId xmlns:a16="http://schemas.microsoft.com/office/drawing/2014/main" val="1262882125"/>
                  </a:ext>
                </a:extLst>
              </a:tr>
            </a:tbl>
          </a:graphicData>
        </a:graphic>
      </p:graphicFrame>
      <p:sp>
        <p:nvSpPr>
          <p:cNvPr id="5" name="Title 1">
            <a:extLst>
              <a:ext uri="{FF2B5EF4-FFF2-40B4-BE49-F238E27FC236}">
                <a16:creationId xmlns:a16="http://schemas.microsoft.com/office/drawing/2014/main" id="{7177888D-7663-7E41-B3F6-4A277954FD7F}"/>
              </a:ext>
            </a:extLst>
          </p:cNvPr>
          <p:cNvSpPr>
            <a:spLocks noGrp="1"/>
          </p:cNvSpPr>
          <p:nvPr>
            <p:ph type="title"/>
          </p:nvPr>
        </p:nvSpPr>
        <p:spPr>
          <a:xfrm>
            <a:off x="838200" y="1"/>
            <a:ext cx="10515600" cy="999460"/>
          </a:xfrm>
        </p:spPr>
        <p:txBody>
          <a:bodyPr/>
          <a:lstStyle/>
          <a:p>
            <a:r>
              <a:rPr lang="en-US" dirty="0"/>
              <a:t>Regular Expressions</a:t>
            </a:r>
          </a:p>
        </p:txBody>
      </p:sp>
    </p:spTree>
    <p:extLst>
      <p:ext uri="{BB962C8B-B14F-4D97-AF65-F5344CB8AC3E}">
        <p14:creationId xmlns:p14="http://schemas.microsoft.com/office/powerpoint/2010/main" val="2732136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2011-43B4-7345-BCC0-CB03F4845CA0}"/>
              </a:ext>
            </a:extLst>
          </p:cNvPr>
          <p:cNvSpPr>
            <a:spLocks noGrp="1"/>
          </p:cNvSpPr>
          <p:nvPr>
            <p:ph type="title"/>
          </p:nvPr>
        </p:nvSpPr>
        <p:spPr/>
        <p:txBody>
          <a:bodyPr/>
          <a:lstStyle/>
          <a:p>
            <a:r>
              <a:rPr lang="en-US" dirty="0"/>
              <a:t>Matching Multiple Characters with One Expression</a:t>
            </a:r>
          </a:p>
        </p:txBody>
      </p:sp>
      <p:sp>
        <p:nvSpPr>
          <p:cNvPr id="3" name="Content Placeholder 2">
            <a:extLst>
              <a:ext uri="{FF2B5EF4-FFF2-40B4-BE49-F238E27FC236}">
                <a16:creationId xmlns:a16="http://schemas.microsoft.com/office/drawing/2014/main" id="{A4A90605-1D71-284A-AE77-1C884F56ED3A}"/>
              </a:ext>
            </a:extLst>
          </p:cNvPr>
          <p:cNvSpPr>
            <a:spLocks noGrp="1"/>
          </p:cNvSpPr>
          <p:nvPr>
            <p:ph idx="1"/>
          </p:nvPr>
        </p:nvSpPr>
        <p:spPr/>
        <p:txBody>
          <a:bodyPr/>
          <a:lstStyle/>
          <a:p>
            <a:r>
              <a:rPr lang="en-US" dirty="0"/>
              <a:t>?: one or zero</a:t>
            </a:r>
          </a:p>
          <a:p>
            <a:r>
              <a:rPr lang="en-US" dirty="0"/>
              <a:t>+: one or more</a:t>
            </a:r>
          </a:p>
          <a:p>
            <a:r>
              <a:rPr lang="en-US" dirty="0"/>
              <a:t>*: zero or more</a:t>
            </a:r>
          </a:p>
          <a:p>
            <a:r>
              <a:rPr lang="en-US" dirty="0"/>
              <a:t>{n}: n times</a:t>
            </a:r>
          </a:p>
          <a:p>
            <a:r>
              <a:rPr lang="en-US" dirty="0"/>
              <a:t>{n,}: at least n times</a:t>
            </a:r>
          </a:p>
          <a:p>
            <a:r>
              <a:rPr lang="en-US" dirty="0"/>
              <a:t>{m, n}: between m and 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6676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3AE-91ED-E442-9B46-9C3E6DC25CFB}"/>
              </a:ext>
            </a:extLst>
          </p:cNvPr>
          <p:cNvSpPr>
            <a:spLocks noGrp="1"/>
          </p:cNvSpPr>
          <p:nvPr>
            <p:ph type="title"/>
          </p:nvPr>
        </p:nvSpPr>
        <p:spPr/>
        <p:txBody>
          <a:bodyPr/>
          <a:lstStyle/>
          <a:p>
            <a:r>
              <a:rPr lang="en-US" dirty="0"/>
              <a:t>Week 1: Linux and Shell</a:t>
            </a:r>
          </a:p>
        </p:txBody>
      </p:sp>
      <p:sp>
        <p:nvSpPr>
          <p:cNvPr id="3" name="Text Placeholder 2">
            <a:extLst>
              <a:ext uri="{FF2B5EF4-FFF2-40B4-BE49-F238E27FC236}">
                <a16:creationId xmlns:a16="http://schemas.microsoft.com/office/drawing/2014/main" id="{796B884E-EA47-FC48-832D-B5B1FC6579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58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E96-A4E1-3146-A0C7-7CF78A26D926}"/>
              </a:ext>
            </a:extLst>
          </p:cNvPr>
          <p:cNvSpPr>
            <a:spLocks noGrp="1"/>
          </p:cNvSpPr>
          <p:nvPr>
            <p:ph type="title"/>
          </p:nvPr>
        </p:nvSpPr>
        <p:spPr/>
        <p:txBody>
          <a:bodyPr/>
          <a:lstStyle/>
          <a:p>
            <a:r>
              <a:rPr lang="en-US" dirty="0"/>
              <a:t>4 Basic Concepts of Regular Expression</a:t>
            </a:r>
          </a:p>
        </p:txBody>
      </p:sp>
      <p:sp>
        <p:nvSpPr>
          <p:cNvPr id="3" name="Content Placeholder 2">
            <a:extLst>
              <a:ext uri="{FF2B5EF4-FFF2-40B4-BE49-F238E27FC236}">
                <a16:creationId xmlns:a16="http://schemas.microsoft.com/office/drawing/2014/main" id="{98468CDD-B1F4-F446-8169-D8FC0EF81FF7}"/>
              </a:ext>
            </a:extLst>
          </p:cNvPr>
          <p:cNvSpPr>
            <a:spLocks noGrp="1"/>
          </p:cNvSpPr>
          <p:nvPr>
            <p:ph idx="1"/>
          </p:nvPr>
        </p:nvSpPr>
        <p:spPr>
          <a:xfrm>
            <a:off x="838200" y="1676769"/>
            <a:ext cx="10515600" cy="5021743"/>
          </a:xfrm>
        </p:spPr>
        <p:txBody>
          <a:bodyPr>
            <a:normAutofit lnSpcReduction="10000"/>
          </a:bodyPr>
          <a:lstStyle/>
          <a:p>
            <a:r>
              <a:rPr lang="en-US" dirty="0"/>
              <a:t>Quantification</a:t>
            </a:r>
          </a:p>
          <a:p>
            <a:pPr lvl="1"/>
            <a:r>
              <a:rPr lang="en-US" dirty="0"/>
              <a:t>How many times of previous expression?</a:t>
            </a:r>
          </a:p>
          <a:p>
            <a:pPr lvl="1"/>
            <a:r>
              <a:rPr lang="en-US" dirty="0"/>
              <a:t>Most common quantifiers: ?(0 or 1), *(0 or more), +(1 or more)</a:t>
            </a:r>
          </a:p>
          <a:p>
            <a:r>
              <a:rPr lang="en-US" dirty="0"/>
              <a:t>Grouping</a:t>
            </a:r>
          </a:p>
          <a:p>
            <a:pPr lvl="1"/>
            <a:r>
              <a:rPr lang="en-US" dirty="0"/>
              <a:t>Which subset of previous expression?</a:t>
            </a:r>
          </a:p>
          <a:p>
            <a:pPr lvl="1"/>
            <a:r>
              <a:rPr lang="en-US" dirty="0"/>
              <a:t>Grouping operator: ()</a:t>
            </a:r>
          </a:p>
          <a:p>
            <a:r>
              <a:rPr lang="en-US" dirty="0"/>
              <a:t>Alternation</a:t>
            </a:r>
          </a:p>
          <a:p>
            <a:pPr lvl="1"/>
            <a:r>
              <a:rPr lang="en-US" dirty="0"/>
              <a:t>Which choices?</a:t>
            </a:r>
          </a:p>
          <a:p>
            <a:pPr lvl="1"/>
            <a:r>
              <a:rPr lang="en-US" dirty="0"/>
              <a:t>Operators: [] and |</a:t>
            </a:r>
          </a:p>
          <a:p>
            <a:r>
              <a:rPr lang="en-US" dirty="0"/>
              <a:t>Anchors</a:t>
            </a:r>
          </a:p>
          <a:p>
            <a:pPr lvl="1"/>
            <a:r>
              <a:rPr lang="en-US" dirty="0"/>
              <a:t>Where?</a:t>
            </a:r>
          </a:p>
          <a:p>
            <a:pPr lvl="1"/>
            <a:r>
              <a:rPr lang="en-US" dirty="0"/>
              <a:t>Characters: ^ (beginning) and $ (end)</a:t>
            </a:r>
          </a:p>
          <a:p>
            <a:endParaRPr lang="en-US" dirty="0"/>
          </a:p>
        </p:txBody>
      </p:sp>
    </p:spTree>
    <p:extLst>
      <p:ext uri="{BB962C8B-B14F-4D97-AF65-F5344CB8AC3E}">
        <p14:creationId xmlns:p14="http://schemas.microsoft.com/office/powerpoint/2010/main" val="336998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31B-D3B4-D24B-AC24-DE289495D9D2}"/>
              </a:ext>
            </a:extLst>
          </p:cNvPr>
          <p:cNvSpPr>
            <a:spLocks noGrp="1"/>
          </p:cNvSpPr>
          <p:nvPr>
            <p:ph type="title"/>
          </p:nvPr>
        </p:nvSpPr>
        <p:spPr/>
        <p:txBody>
          <a:bodyPr/>
          <a:lstStyle/>
          <a:p>
            <a:r>
              <a:rPr lang="en-US" dirty="0"/>
              <a:t>POSIX Bracket Expressions</a:t>
            </a:r>
          </a:p>
        </p:txBody>
      </p:sp>
      <p:graphicFrame>
        <p:nvGraphicFramePr>
          <p:cNvPr id="4" name="Shape 442">
            <a:extLst>
              <a:ext uri="{FF2B5EF4-FFF2-40B4-BE49-F238E27FC236}">
                <a16:creationId xmlns:a16="http://schemas.microsoft.com/office/drawing/2014/main" id="{75F82A62-1FAB-7744-B800-16129300CBA8}"/>
              </a:ext>
            </a:extLst>
          </p:cNvPr>
          <p:cNvGraphicFramePr/>
          <p:nvPr>
            <p:extLst/>
          </p:nvPr>
        </p:nvGraphicFramePr>
        <p:xfrm>
          <a:off x="0" y="1600200"/>
          <a:ext cx="12192001" cy="5257801"/>
        </p:xfrm>
        <a:graphic>
          <a:graphicData uri="http://schemas.openxmlformats.org/drawingml/2006/table">
            <a:tbl>
              <a:tblPr firstRow="1">
                <a:tableStyleId>{7DF18680-E054-41AD-8BC1-D1AEF772440D}</a:tableStyleId>
              </a:tblPr>
              <a:tblGrid>
                <a:gridCol w="3047408">
                  <a:extLst>
                    <a:ext uri="{9D8B030D-6E8A-4147-A177-3AD203B41FA5}">
                      <a16:colId xmlns:a16="http://schemas.microsoft.com/office/drawing/2014/main" val="20000"/>
                    </a:ext>
                  </a:extLst>
                </a:gridCol>
                <a:gridCol w="3049777">
                  <a:extLst>
                    <a:ext uri="{9D8B030D-6E8A-4147-A177-3AD203B41FA5}">
                      <a16:colId xmlns:a16="http://schemas.microsoft.com/office/drawing/2014/main" val="20001"/>
                    </a:ext>
                  </a:extLst>
                </a:gridCol>
                <a:gridCol w="3047408">
                  <a:extLst>
                    <a:ext uri="{9D8B030D-6E8A-4147-A177-3AD203B41FA5}">
                      <a16:colId xmlns:a16="http://schemas.microsoft.com/office/drawing/2014/main" val="20002"/>
                    </a:ext>
                  </a:extLst>
                </a:gridCol>
                <a:gridCol w="3047408">
                  <a:extLst>
                    <a:ext uri="{9D8B030D-6E8A-4147-A177-3AD203B41FA5}">
                      <a16:colId xmlns:a16="http://schemas.microsoft.com/office/drawing/2014/main" val="20003"/>
                    </a:ext>
                  </a:extLst>
                </a:gridCol>
              </a:tblGrid>
              <a:tr h="750853">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Class </a:t>
                      </a:r>
                      <a:endParaRPr lang="en-US" sz="2400" b="1"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Matching characters </a:t>
                      </a:r>
                      <a:endParaRPr lang="en-US" sz="2400" b="1"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Class </a:t>
                      </a:r>
                      <a:endParaRPr lang="en-US" sz="2400" b="1"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Matching characters </a:t>
                      </a:r>
                      <a:endParaRPr lang="en-US" sz="2400" b="1"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0"/>
                  </a:ext>
                </a:extLst>
              </a:tr>
              <a:tr h="75085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a:t>
                      </a:r>
                      <a:r>
                        <a:rPr lang="en-US" sz="2800" u="none" strike="noStrike" cap="none" dirty="0" err="1">
                          <a:sym typeface="Arimo"/>
                        </a:rPr>
                        <a:t>alnum</a:t>
                      </a:r>
                      <a:r>
                        <a:rPr lang="en-US" sz="2800" u="none" strike="noStrike" cap="none" dirty="0">
                          <a:sym typeface="Arimo"/>
                        </a:rPr>
                        <a: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Alphanumeric characters </a:t>
                      </a:r>
                      <a:endParaRPr lang="en-US" sz="2400" b="0"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[:lower:]</a:t>
                      </a:r>
                      <a:r>
                        <a:rPr lang="en-US" sz="2000" u="none" strike="noStrike" cap="none" dirty="0">
                          <a:sym typeface="Arial"/>
                        </a:rPr>
                        <a:t> </a:t>
                      </a:r>
                      <a:endParaRPr lang="en-US" sz="20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Lowercase characters </a:t>
                      </a:r>
                      <a:endParaRPr lang="en-US" sz="2400" b="1"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1"/>
                  </a:ext>
                </a:extLst>
              </a:tr>
              <a:tr h="75085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[:alpha:]</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Alphabetic characters </a:t>
                      </a:r>
                      <a:endParaRPr lang="en-US" sz="2400" b="0"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[:print:]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Printable characters </a:t>
                      </a:r>
                      <a:endParaRPr lang="en-US" sz="2400" b="0" i="0" u="none" strike="noStrike" cap="none">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2"/>
                  </a:ext>
                </a:extLst>
              </a:tr>
              <a:tr h="75085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[:blank:]</a:t>
                      </a:r>
                      <a:r>
                        <a:rPr lang="en-US" sz="2000" u="none" strike="noStrike" cap="none" dirty="0">
                          <a:sym typeface="Arial"/>
                        </a:rPr>
                        <a:t> </a:t>
                      </a:r>
                      <a:endParaRPr lang="en-US" sz="20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Space and tab characters </a:t>
                      </a:r>
                      <a:endParaRPr lang="en-US" sz="2400" b="1"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a:t>
                      </a:r>
                      <a:r>
                        <a:rPr lang="en-US" sz="2800" u="none" strike="noStrike" cap="none" dirty="0" err="1">
                          <a:sym typeface="Arimo"/>
                        </a:rPr>
                        <a:t>punct</a:t>
                      </a:r>
                      <a:r>
                        <a:rPr lang="en-US" sz="2800" u="none" strike="noStrike" cap="none" dirty="0">
                          <a:sym typeface="Arimo"/>
                        </a:rPr>
                        <a: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Punctuation characters </a:t>
                      </a:r>
                      <a:endParaRPr lang="en-US" sz="2400" b="0" i="0" u="none" strike="noStrike" cap="none">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3"/>
                  </a:ext>
                </a:extLst>
              </a:tr>
              <a:tr h="75268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a:t>
                      </a:r>
                      <a:r>
                        <a:rPr lang="en-US" sz="2800" u="none" strike="noStrike" cap="none" dirty="0" err="1">
                          <a:sym typeface="Arimo"/>
                        </a:rPr>
                        <a:t>cntrl</a:t>
                      </a:r>
                      <a:r>
                        <a:rPr lang="en-US" sz="2800" u="none" strike="noStrike" cap="none" dirty="0">
                          <a:sym typeface="Arimo"/>
                        </a:rPr>
                        <a: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Control characters </a:t>
                      </a:r>
                      <a:endParaRPr lang="en-US" sz="2400" b="0" i="0" u="none" strike="noStrike" cap="none" dirty="0">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[:space:]</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Whitespace characters </a:t>
                      </a:r>
                      <a:endParaRPr lang="en-US" sz="2400" b="0" i="0" u="none" strike="noStrike" cap="none">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4"/>
                  </a:ext>
                </a:extLst>
              </a:tr>
              <a:tr h="75085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[:digit:]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Numeric characters </a:t>
                      </a:r>
                      <a:endParaRPr lang="en-US" sz="2400" b="0" i="0" u="none" strike="noStrike" cap="none">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[:upper:]</a:t>
                      </a:r>
                      <a:r>
                        <a:rPr lang="en-US" sz="2000" u="none" strike="noStrike" cap="none" dirty="0">
                          <a:sym typeface="Arial"/>
                        </a:rPr>
                        <a:t> </a:t>
                      </a:r>
                      <a:endParaRPr lang="en-US" sz="2000" b="1"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b="1" u="none" strike="noStrike" cap="none" dirty="0">
                          <a:sym typeface="Arial"/>
                        </a:rPr>
                        <a:t>Uppercase characters </a:t>
                      </a:r>
                      <a:endParaRPr lang="en-US" sz="2400" b="1"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5"/>
                  </a:ext>
                </a:extLst>
              </a:tr>
              <a:tr h="750853">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[:graph:]</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a:sym typeface="Arial"/>
                        </a:rPr>
                        <a:t>Nonspace characters </a:t>
                      </a:r>
                      <a:endParaRPr lang="en-US" sz="2400" b="0" i="0" u="none" strike="noStrike" cap="none">
                        <a:solidFill>
                          <a:srgbClr val="000000"/>
                        </a:solidFill>
                        <a:latin typeface="Arial"/>
                        <a:ea typeface="Arial"/>
                        <a:cs typeface="Arial"/>
                        <a:sym typeface="Arial"/>
                      </a:endParaRPr>
                    </a:p>
                  </a:txBody>
                  <a:tcPr marL="91450" marR="91450" marT="29475" marB="45725" anchor="ctr"/>
                </a:tc>
                <a:tc>
                  <a:txBody>
                    <a:bodyPr/>
                    <a:lstStyle/>
                    <a:p>
                      <a:pPr marL="0" marR="0" lvl="0" indent="0" algn="l" rtl="0">
                        <a:lnSpc>
                          <a:spcPct val="125000"/>
                        </a:lnSpc>
                        <a:spcBef>
                          <a:spcPts val="0"/>
                        </a:spcBef>
                        <a:spcAft>
                          <a:spcPts val="0"/>
                        </a:spcAft>
                        <a:buClr>
                          <a:srgbClr val="000000"/>
                        </a:buClr>
                        <a:buSzPct val="25000"/>
                        <a:buFont typeface="Times New Roman"/>
                        <a:buNone/>
                      </a:pPr>
                      <a:r>
                        <a:rPr lang="en-US" sz="2800" u="none" strike="noStrike" cap="none" dirty="0">
                          <a:sym typeface="Arimo"/>
                        </a:rPr>
                        <a:t>[:</a:t>
                      </a:r>
                      <a:r>
                        <a:rPr lang="en-US" sz="2800" u="none" strike="noStrike" cap="none" dirty="0" err="1">
                          <a:sym typeface="Arimo"/>
                        </a:rPr>
                        <a:t>xdigit</a:t>
                      </a:r>
                      <a:r>
                        <a:rPr lang="en-US" sz="2800" u="none" strike="noStrike" cap="none" dirty="0">
                          <a:sym typeface="Arimo"/>
                        </a:rPr>
                        <a:t>:]</a:t>
                      </a:r>
                      <a:r>
                        <a:rPr lang="en-US" sz="2000" u="none" strike="noStrike" cap="none" dirty="0">
                          <a:sym typeface="Arial"/>
                        </a:rPr>
                        <a:t> </a:t>
                      </a:r>
                      <a:endParaRPr lang="en-US" sz="2000" b="0" i="0" u="none" strike="noStrike" cap="none" dirty="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87000"/>
                        </a:lnSpc>
                        <a:spcBef>
                          <a:spcPts val="0"/>
                        </a:spcBef>
                        <a:spcAft>
                          <a:spcPts val="0"/>
                        </a:spcAft>
                        <a:buClr>
                          <a:srgbClr val="000000"/>
                        </a:buClr>
                        <a:buSzPct val="25000"/>
                        <a:buFont typeface="Times New Roman"/>
                        <a:buNone/>
                      </a:pPr>
                      <a:r>
                        <a:rPr lang="en-US" sz="2400" u="none" strike="noStrike" cap="none" dirty="0">
                          <a:sym typeface="Arial"/>
                        </a:rPr>
                        <a:t>Hexadecimal digits </a:t>
                      </a:r>
                      <a:endParaRPr lang="en-US" sz="2400" b="0" i="0" u="none" strike="noStrike" cap="none" dirty="0">
                        <a:solidFill>
                          <a:srgbClr val="000000"/>
                        </a:solidFill>
                        <a:latin typeface="Arial"/>
                        <a:ea typeface="Arial"/>
                        <a:cs typeface="Arial"/>
                        <a:sym typeface="Arial"/>
                      </a:endParaRPr>
                    </a:p>
                  </a:txBody>
                  <a:tcPr marL="91450" marR="91450" marT="29475" marB="457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2509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55A4-F32E-B34F-9E54-20C6A24A13DF}"/>
              </a:ext>
            </a:extLst>
          </p:cNvPr>
          <p:cNvSpPr>
            <a:spLocks noGrp="1"/>
          </p:cNvSpPr>
          <p:nvPr>
            <p:ph type="title"/>
          </p:nvPr>
        </p:nvSpPr>
        <p:spPr/>
        <p:txBody>
          <a:bodyPr/>
          <a:lstStyle/>
          <a:p>
            <a:r>
              <a:rPr lang="en-US" dirty="0"/>
              <a:t>Searching for Text</a:t>
            </a:r>
          </a:p>
        </p:txBody>
      </p:sp>
      <p:sp>
        <p:nvSpPr>
          <p:cNvPr id="3" name="Content Placeholder 2">
            <a:extLst>
              <a:ext uri="{FF2B5EF4-FFF2-40B4-BE49-F238E27FC236}">
                <a16:creationId xmlns:a16="http://schemas.microsoft.com/office/drawing/2014/main" id="{05D25CD8-1822-0C4E-B02E-F24C2B2CFF3C}"/>
              </a:ext>
            </a:extLst>
          </p:cNvPr>
          <p:cNvSpPr>
            <a:spLocks noGrp="1"/>
          </p:cNvSpPr>
          <p:nvPr>
            <p:ph idx="1"/>
          </p:nvPr>
        </p:nvSpPr>
        <p:spPr/>
        <p:txBody>
          <a:bodyPr/>
          <a:lstStyle/>
          <a:p>
            <a:pPr marL="0" indent="0">
              <a:buNone/>
            </a:pPr>
            <a:r>
              <a:rPr lang="en-US" b="1" dirty="0"/>
              <a:t>grep</a:t>
            </a:r>
            <a:r>
              <a:rPr lang="en-US" dirty="0"/>
              <a:t>: Uses basic regular expressions (BRE)</a:t>
            </a:r>
          </a:p>
          <a:p>
            <a:r>
              <a:rPr lang="en-US" i="1" dirty="0"/>
              <a:t>“meta-characters ?, +, {, |, (, and ) lose their special meaning; instead use the </a:t>
            </a:r>
            <a:r>
              <a:rPr lang="en-US" i="1" dirty="0" err="1"/>
              <a:t>backslashed</a:t>
            </a:r>
            <a:r>
              <a:rPr lang="en-US" i="1" dirty="0"/>
              <a:t> versions” – `man grep`</a:t>
            </a:r>
          </a:p>
          <a:p>
            <a:pPr marL="0" indent="0">
              <a:buNone/>
            </a:pPr>
            <a:endParaRPr lang="en-US" dirty="0"/>
          </a:p>
          <a:p>
            <a:pPr marL="0" indent="0">
              <a:buNone/>
            </a:pPr>
            <a:r>
              <a:rPr lang="en-US" b="1" dirty="0" err="1"/>
              <a:t>egrep</a:t>
            </a:r>
            <a:r>
              <a:rPr lang="en-US" dirty="0"/>
              <a:t> (or grep -E): Uses extended regular expressions (ERE) – no backslashes needed</a:t>
            </a:r>
          </a:p>
          <a:p>
            <a:pPr marL="0" indent="0">
              <a:buNone/>
            </a:pPr>
            <a:endParaRPr lang="en-US" dirty="0"/>
          </a:p>
          <a:p>
            <a:pPr marL="0" indent="0">
              <a:buNone/>
            </a:pPr>
            <a:r>
              <a:rPr lang="en-US" b="1" dirty="0" err="1"/>
              <a:t>fgrep</a:t>
            </a:r>
            <a:r>
              <a:rPr lang="en-US" dirty="0"/>
              <a:t> (or grep -F): Matches fixed strings instead of regular expressions.</a:t>
            </a:r>
          </a:p>
          <a:p>
            <a:endParaRPr lang="en-US" dirty="0"/>
          </a:p>
        </p:txBody>
      </p:sp>
    </p:spTree>
    <p:extLst>
      <p:ext uri="{BB962C8B-B14F-4D97-AF65-F5344CB8AC3E}">
        <p14:creationId xmlns:p14="http://schemas.microsoft.com/office/powerpoint/2010/main" val="2744418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974D-764F-E94E-BD10-F6A04EC4FC32}"/>
              </a:ext>
            </a:extLst>
          </p:cNvPr>
          <p:cNvSpPr>
            <a:spLocks noGrp="1"/>
          </p:cNvSpPr>
          <p:nvPr>
            <p:ph type="title"/>
          </p:nvPr>
        </p:nvSpPr>
        <p:spPr/>
        <p:txBody>
          <a:bodyPr/>
          <a:lstStyle/>
          <a:p>
            <a:r>
              <a:rPr lang="en-US" b="1" dirty="0" err="1"/>
              <a:t>sed</a:t>
            </a:r>
            <a:r>
              <a:rPr lang="zh-CN" altLang="en-US" dirty="0"/>
              <a:t> </a:t>
            </a:r>
            <a:r>
              <a:rPr lang="en-US" altLang="zh-CN" dirty="0"/>
              <a:t>command to replace text</a:t>
            </a:r>
            <a:endParaRPr lang="en-US" dirty="0"/>
          </a:p>
        </p:txBody>
      </p:sp>
      <p:sp>
        <p:nvSpPr>
          <p:cNvPr id="3" name="Content Placeholder 2">
            <a:extLst>
              <a:ext uri="{FF2B5EF4-FFF2-40B4-BE49-F238E27FC236}">
                <a16:creationId xmlns:a16="http://schemas.microsoft.com/office/drawing/2014/main" id="{38378B7C-1917-9B41-B0DF-852C7425832D}"/>
              </a:ext>
            </a:extLst>
          </p:cNvPr>
          <p:cNvSpPr>
            <a:spLocks noGrp="1"/>
          </p:cNvSpPr>
          <p:nvPr>
            <p:ph idx="1"/>
          </p:nvPr>
        </p:nvSpPr>
        <p:spPr/>
        <p:txBody>
          <a:bodyPr>
            <a:normAutofit lnSpcReduction="10000"/>
          </a:bodyPr>
          <a:lstStyle/>
          <a:p>
            <a:r>
              <a:rPr lang="en-US" dirty="0"/>
              <a:t>Now you can extract, but what if you want to replace parts of text? Use </a:t>
            </a:r>
            <a:r>
              <a:rPr lang="en-US" dirty="0" err="1"/>
              <a:t>sed</a:t>
            </a:r>
            <a:r>
              <a:rPr lang="en-US" dirty="0"/>
              <a:t> command!</a:t>
            </a:r>
          </a:p>
          <a:p>
            <a:r>
              <a:rPr lang="en-US" dirty="0" err="1">
                <a:highlight>
                  <a:srgbClr val="C0C0C0"/>
                </a:highlight>
              </a:rPr>
              <a:t>sed</a:t>
            </a:r>
            <a:r>
              <a:rPr lang="en-US" dirty="0">
                <a:highlight>
                  <a:srgbClr val="C0C0C0"/>
                </a:highlight>
              </a:rPr>
              <a:t> 's/</a:t>
            </a:r>
            <a:r>
              <a:rPr lang="en-US" b="1" dirty="0" err="1">
                <a:highlight>
                  <a:srgbClr val="C0C0C0"/>
                </a:highlight>
              </a:rPr>
              <a:t>regExpr</a:t>
            </a:r>
            <a:r>
              <a:rPr lang="en-US" dirty="0">
                <a:highlight>
                  <a:srgbClr val="C0C0C0"/>
                </a:highlight>
              </a:rPr>
              <a:t>/</a:t>
            </a:r>
            <a:r>
              <a:rPr lang="en-US" b="1" dirty="0" err="1">
                <a:highlight>
                  <a:srgbClr val="C0C0C0"/>
                </a:highlight>
              </a:rPr>
              <a:t>replText</a:t>
            </a:r>
            <a:r>
              <a:rPr lang="en-US" dirty="0">
                <a:highlight>
                  <a:srgbClr val="C0C0C0"/>
                </a:highlight>
              </a:rPr>
              <a:t>/[g]’</a:t>
            </a:r>
          </a:p>
          <a:p>
            <a:endParaRPr lang="en-US" dirty="0"/>
          </a:p>
          <a:p>
            <a:pPr marL="0" indent="0">
              <a:buNone/>
            </a:pPr>
            <a:endParaRPr lang="en-US" dirty="0"/>
          </a:p>
          <a:p>
            <a:pPr marL="0" indent="0">
              <a:buNone/>
            </a:pPr>
            <a:r>
              <a:rPr lang="en-US" dirty="0"/>
              <a:t>Example:</a:t>
            </a:r>
          </a:p>
          <a:p>
            <a:r>
              <a:rPr lang="en-US" dirty="0">
                <a:highlight>
                  <a:srgbClr val="C0C0C0"/>
                </a:highlight>
              </a:rPr>
              <a:t>$ echo "Let's try </a:t>
            </a:r>
            <a:r>
              <a:rPr lang="en-US" dirty="0" err="1">
                <a:highlight>
                  <a:srgbClr val="C0C0C0"/>
                </a:highlight>
              </a:rPr>
              <a:t>unix</a:t>
            </a:r>
            <a:r>
              <a:rPr lang="en-US" dirty="0">
                <a:highlight>
                  <a:srgbClr val="C0C0C0"/>
                </a:highlight>
              </a:rPr>
              <a:t>" | </a:t>
            </a:r>
            <a:r>
              <a:rPr lang="en-US" dirty="0" err="1">
                <a:highlight>
                  <a:srgbClr val="C0C0C0"/>
                </a:highlight>
              </a:rPr>
              <a:t>sed</a:t>
            </a:r>
            <a:r>
              <a:rPr lang="en-US" dirty="0">
                <a:highlight>
                  <a:srgbClr val="C0C0C0"/>
                </a:highlight>
              </a:rPr>
              <a:t> 's/</a:t>
            </a:r>
            <a:r>
              <a:rPr lang="en-US" dirty="0" err="1">
                <a:highlight>
                  <a:srgbClr val="C0C0C0"/>
                </a:highlight>
              </a:rPr>
              <a:t>unix</a:t>
            </a:r>
            <a:r>
              <a:rPr lang="en-US" dirty="0">
                <a:highlight>
                  <a:srgbClr val="C0C0C0"/>
                </a:highlight>
              </a:rPr>
              <a:t>/</a:t>
            </a:r>
            <a:r>
              <a:rPr lang="en-US" dirty="0" err="1">
                <a:highlight>
                  <a:srgbClr val="C0C0C0"/>
                </a:highlight>
              </a:rPr>
              <a:t>linux</a:t>
            </a:r>
            <a:r>
              <a:rPr lang="en-US" dirty="0">
                <a:highlight>
                  <a:srgbClr val="C0C0C0"/>
                </a:highlight>
              </a:rPr>
              <a:t>/g’ </a:t>
            </a:r>
          </a:p>
          <a:p>
            <a:r>
              <a:rPr lang="en-US" dirty="0">
                <a:highlight>
                  <a:srgbClr val="C0C0C0"/>
                </a:highlight>
              </a:rPr>
              <a:t>$ echo "Welcome To CS35L" | </a:t>
            </a:r>
            <a:r>
              <a:rPr lang="en-US" dirty="0" err="1">
                <a:highlight>
                  <a:srgbClr val="C0C0C0"/>
                </a:highlight>
              </a:rPr>
              <a:t>sed</a:t>
            </a:r>
            <a:r>
              <a:rPr lang="en-US" dirty="0">
                <a:highlight>
                  <a:srgbClr val="C0C0C0"/>
                </a:highlight>
              </a:rPr>
              <a:t> 's/[0-9]/1/g’</a:t>
            </a:r>
          </a:p>
          <a:p>
            <a:r>
              <a:rPr lang="en-US" dirty="0">
                <a:highlight>
                  <a:srgbClr val="C0C0C0"/>
                </a:highlight>
              </a:rPr>
              <a:t>$ echo $PATH | </a:t>
            </a:r>
            <a:r>
              <a:rPr lang="en-US" dirty="0" err="1">
                <a:highlight>
                  <a:srgbClr val="C0C0C0"/>
                </a:highlight>
              </a:rPr>
              <a:t>sed</a:t>
            </a:r>
            <a:r>
              <a:rPr lang="en-US" dirty="0">
                <a:highlight>
                  <a:srgbClr val="C0C0C0"/>
                </a:highlight>
              </a:rPr>
              <a:t> 's/:.*//'</a:t>
            </a:r>
          </a:p>
          <a:p>
            <a:endParaRPr lang="en-US" dirty="0"/>
          </a:p>
        </p:txBody>
      </p:sp>
    </p:spTree>
    <p:extLst>
      <p:ext uri="{BB962C8B-B14F-4D97-AF65-F5344CB8AC3E}">
        <p14:creationId xmlns:p14="http://schemas.microsoft.com/office/powerpoint/2010/main" val="193722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DAE5-5934-A74C-980A-B8423E06D14C}"/>
              </a:ext>
            </a:extLst>
          </p:cNvPr>
          <p:cNvSpPr>
            <a:spLocks noGrp="1"/>
          </p:cNvSpPr>
          <p:nvPr>
            <p:ph type="title"/>
          </p:nvPr>
        </p:nvSpPr>
        <p:spPr/>
        <p:txBody>
          <a:bodyPr/>
          <a:lstStyle/>
          <a:p>
            <a:r>
              <a:rPr lang="en-US" dirty="0"/>
              <a:t>Review Your </a:t>
            </a:r>
            <a:r>
              <a:rPr lang="en-US" dirty="0" err="1"/>
              <a:t>sameln</a:t>
            </a:r>
            <a:r>
              <a:rPr lang="en-US" dirty="0"/>
              <a:t> Shell Script</a:t>
            </a:r>
          </a:p>
        </p:txBody>
      </p:sp>
      <p:sp>
        <p:nvSpPr>
          <p:cNvPr id="3" name="Content Placeholder 2">
            <a:extLst>
              <a:ext uri="{FF2B5EF4-FFF2-40B4-BE49-F238E27FC236}">
                <a16:creationId xmlns:a16="http://schemas.microsoft.com/office/drawing/2014/main" id="{062719C2-8FB0-8C48-9A76-61C3F3760E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42116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3AE-91ED-E442-9B46-9C3E6DC25CFB}"/>
              </a:ext>
            </a:extLst>
          </p:cNvPr>
          <p:cNvSpPr>
            <a:spLocks noGrp="1"/>
          </p:cNvSpPr>
          <p:nvPr>
            <p:ph type="title"/>
          </p:nvPr>
        </p:nvSpPr>
        <p:spPr/>
        <p:txBody>
          <a:bodyPr/>
          <a:lstStyle/>
          <a:p>
            <a:r>
              <a:rPr lang="en-US" dirty="0"/>
              <a:t>Week 3: Compilation, </a:t>
            </a:r>
            <a:r>
              <a:rPr lang="en-US" dirty="0" err="1"/>
              <a:t>Makefile</a:t>
            </a:r>
            <a:r>
              <a:rPr lang="en-US" dirty="0"/>
              <a:t>, Diff and Patch, Python</a:t>
            </a:r>
          </a:p>
        </p:txBody>
      </p:sp>
      <p:sp>
        <p:nvSpPr>
          <p:cNvPr id="3" name="Text Placeholder 2">
            <a:extLst>
              <a:ext uri="{FF2B5EF4-FFF2-40B4-BE49-F238E27FC236}">
                <a16:creationId xmlns:a16="http://schemas.microsoft.com/office/drawing/2014/main" id="{796B884E-EA47-FC48-832D-B5B1FC6579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7754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BC96-FED9-A349-A4B8-C278C29E1746}"/>
              </a:ext>
            </a:extLst>
          </p:cNvPr>
          <p:cNvSpPr>
            <a:spLocks noGrp="1"/>
          </p:cNvSpPr>
          <p:nvPr>
            <p:ph type="title"/>
          </p:nvPr>
        </p:nvSpPr>
        <p:spPr>
          <a:xfrm>
            <a:off x="838200" y="300957"/>
            <a:ext cx="10515600" cy="1325563"/>
          </a:xfrm>
        </p:spPr>
        <p:txBody>
          <a:bodyPr/>
          <a:lstStyle/>
          <a:p>
            <a:r>
              <a:rPr lang="en-US" dirty="0">
                <a:solidFill>
                  <a:schemeClr val="dk1"/>
                </a:solidFill>
                <a:latin typeface="Calibri"/>
                <a:ea typeface="Calibri"/>
                <a:cs typeface="Calibri"/>
                <a:sym typeface="Calibri"/>
              </a:rPr>
              <a:t>Compilation Process</a:t>
            </a:r>
            <a:endParaRPr lang="en-US" dirty="0"/>
          </a:p>
        </p:txBody>
      </p:sp>
      <p:sp>
        <p:nvSpPr>
          <p:cNvPr id="3" name="Content Placeholder 2">
            <a:extLst>
              <a:ext uri="{FF2B5EF4-FFF2-40B4-BE49-F238E27FC236}">
                <a16:creationId xmlns:a16="http://schemas.microsoft.com/office/drawing/2014/main" id="{72F6DBB0-56D4-1F40-AB8C-8D631B623B02}"/>
              </a:ext>
            </a:extLst>
          </p:cNvPr>
          <p:cNvSpPr>
            <a:spLocks noGrp="1"/>
          </p:cNvSpPr>
          <p:nvPr>
            <p:ph idx="1"/>
          </p:nvPr>
        </p:nvSpPr>
        <p:spPr>
          <a:xfrm>
            <a:off x="581480" y="1626520"/>
            <a:ext cx="6701590" cy="5040730"/>
          </a:xfrm>
        </p:spPr>
        <p:txBody>
          <a:bodyPr>
            <a:normAutofit lnSpcReduction="10000"/>
          </a:bodyPr>
          <a:lstStyle/>
          <a:p>
            <a:r>
              <a:rPr lang="en-US" dirty="0"/>
              <a:t>Preprocessing (Preprocessed Code)</a:t>
            </a:r>
          </a:p>
          <a:p>
            <a:pPr lvl="1"/>
            <a:r>
              <a:rPr lang="en-US" dirty="0"/>
              <a:t>Include Headers</a:t>
            </a:r>
          </a:p>
          <a:p>
            <a:pPr lvl="1"/>
            <a:r>
              <a:rPr lang="en-US" dirty="0"/>
              <a:t>Replace symbolic constants</a:t>
            </a:r>
          </a:p>
          <a:p>
            <a:r>
              <a:rPr lang="en-US" dirty="0"/>
              <a:t>Compilation (Assembly Code)</a:t>
            </a:r>
            <a:endParaRPr lang="en-US" sz="3200" dirty="0"/>
          </a:p>
          <a:p>
            <a:pPr lvl="1"/>
            <a:r>
              <a:rPr lang="en-US" dirty="0"/>
              <a:t>Preprocessed code is translated to assembly instructions specific to the target processor architecture</a:t>
            </a:r>
            <a:endParaRPr lang="en-US" sz="2800" dirty="0"/>
          </a:p>
          <a:p>
            <a:r>
              <a:rPr lang="en-US" dirty="0"/>
              <a:t>Assembly (Object Code)</a:t>
            </a:r>
          </a:p>
          <a:p>
            <a:pPr lvl="1"/>
            <a:r>
              <a:rPr lang="en-US" dirty="0"/>
              <a:t>To object code. The output consists of actual instructions to be run by the target processor.</a:t>
            </a:r>
          </a:p>
          <a:p>
            <a:r>
              <a:rPr lang="en-US" dirty="0"/>
              <a:t>Linking (Executable File)</a:t>
            </a:r>
          </a:p>
          <a:p>
            <a:pPr lvl="1"/>
            <a:r>
              <a:rPr lang="en-US" dirty="0"/>
              <a:t>Link the missing pieces of the program, e.g., dynamic link libraries</a:t>
            </a:r>
          </a:p>
        </p:txBody>
      </p:sp>
      <p:pic>
        <p:nvPicPr>
          <p:cNvPr id="4" name="Shape 114">
            <a:extLst>
              <a:ext uri="{FF2B5EF4-FFF2-40B4-BE49-F238E27FC236}">
                <a16:creationId xmlns:a16="http://schemas.microsoft.com/office/drawing/2014/main" id="{64A115FE-A4D3-3743-ABCE-CB23D4B60479}"/>
              </a:ext>
            </a:extLst>
          </p:cNvPr>
          <p:cNvPicPr preferRelativeResize="0"/>
          <p:nvPr/>
        </p:nvPicPr>
        <p:blipFill rotWithShape="1">
          <a:blip r:embed="rId3">
            <a:alphaModFix/>
          </a:blip>
          <a:srcRect/>
          <a:stretch/>
        </p:blipFill>
        <p:spPr>
          <a:xfrm>
            <a:off x="7026349" y="204416"/>
            <a:ext cx="5165651" cy="6653584"/>
          </a:xfrm>
          <a:prstGeom prst="rect">
            <a:avLst/>
          </a:prstGeom>
          <a:noFill/>
          <a:ln>
            <a:noFill/>
          </a:ln>
        </p:spPr>
      </p:pic>
    </p:spTree>
    <p:extLst>
      <p:ext uri="{BB962C8B-B14F-4D97-AF65-F5344CB8AC3E}">
        <p14:creationId xmlns:p14="http://schemas.microsoft.com/office/powerpoint/2010/main" val="1183641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06C5-FF75-F045-86A8-04075F1825E5}"/>
              </a:ext>
            </a:extLst>
          </p:cNvPr>
          <p:cNvSpPr>
            <a:spLocks noGrp="1"/>
          </p:cNvSpPr>
          <p:nvPr>
            <p:ph type="title"/>
          </p:nvPr>
        </p:nvSpPr>
        <p:spPr/>
        <p:txBody>
          <a:bodyPr/>
          <a:lstStyle/>
          <a:p>
            <a:r>
              <a:rPr lang="en-US" dirty="0"/>
              <a:t>Command-Line Compilation</a:t>
            </a:r>
          </a:p>
        </p:txBody>
      </p:sp>
      <p:sp>
        <p:nvSpPr>
          <p:cNvPr id="3" name="Content Placeholder 2">
            <a:extLst>
              <a:ext uri="{FF2B5EF4-FFF2-40B4-BE49-F238E27FC236}">
                <a16:creationId xmlns:a16="http://schemas.microsoft.com/office/drawing/2014/main" id="{36C7DEB2-51D7-C641-BDFB-DB6D7721A5EF}"/>
              </a:ext>
            </a:extLst>
          </p:cNvPr>
          <p:cNvSpPr>
            <a:spLocks noGrp="1"/>
          </p:cNvSpPr>
          <p:nvPr>
            <p:ph idx="1"/>
          </p:nvPr>
        </p:nvSpPr>
        <p:spPr/>
        <p:txBody>
          <a:bodyPr>
            <a:normAutofit/>
          </a:bodyPr>
          <a:lstStyle/>
          <a:p>
            <a:r>
              <a:rPr lang="en-US" sz="3200" dirty="0" err="1"/>
              <a:t>shop.cpp</a:t>
            </a:r>
            <a:r>
              <a:rPr lang="en-US" sz="3200" dirty="0"/>
              <a:t> </a:t>
            </a:r>
          </a:p>
          <a:p>
            <a:pPr lvl="1"/>
            <a:r>
              <a:rPr lang="en-US" sz="2800" dirty="0">
                <a:highlight>
                  <a:srgbClr val="C0C0C0"/>
                </a:highlight>
              </a:rPr>
              <a:t>#includes </a:t>
            </a:r>
            <a:r>
              <a:rPr lang="en-US" sz="2800" dirty="0" err="1">
                <a:highlight>
                  <a:srgbClr val="C0C0C0"/>
                </a:highlight>
              </a:rPr>
              <a:t>shoppingList.h</a:t>
            </a:r>
            <a:r>
              <a:rPr lang="en-US" sz="2800" dirty="0">
                <a:highlight>
                  <a:srgbClr val="C0C0C0"/>
                </a:highlight>
              </a:rPr>
              <a:t> and </a:t>
            </a:r>
            <a:r>
              <a:rPr lang="en-US" sz="2800" dirty="0" err="1">
                <a:highlight>
                  <a:srgbClr val="C0C0C0"/>
                </a:highlight>
              </a:rPr>
              <a:t>item.h</a:t>
            </a:r>
            <a:endParaRPr lang="en-US" sz="2800" dirty="0">
              <a:highlight>
                <a:srgbClr val="C0C0C0"/>
              </a:highlight>
            </a:endParaRPr>
          </a:p>
          <a:p>
            <a:r>
              <a:rPr lang="en-US" sz="3200" dirty="0" err="1"/>
              <a:t>shoppingList.cpp</a:t>
            </a:r>
            <a:r>
              <a:rPr lang="en-US" sz="3200" dirty="0"/>
              <a:t> </a:t>
            </a:r>
          </a:p>
          <a:p>
            <a:pPr lvl="1"/>
            <a:r>
              <a:rPr lang="en-US" sz="2800" dirty="0">
                <a:highlight>
                  <a:srgbClr val="C0C0C0"/>
                </a:highlight>
              </a:rPr>
              <a:t>#includes </a:t>
            </a:r>
            <a:r>
              <a:rPr lang="en-US" sz="2800" dirty="0" err="1">
                <a:highlight>
                  <a:srgbClr val="C0C0C0"/>
                </a:highlight>
              </a:rPr>
              <a:t>shoppingList.h</a:t>
            </a:r>
            <a:endParaRPr lang="en-US" sz="2800" dirty="0">
              <a:highlight>
                <a:srgbClr val="C0C0C0"/>
              </a:highlight>
            </a:endParaRPr>
          </a:p>
          <a:p>
            <a:r>
              <a:rPr lang="en-US" sz="3200" dirty="0" err="1"/>
              <a:t>item.cpp</a:t>
            </a:r>
            <a:endParaRPr lang="en-US" sz="3200" dirty="0"/>
          </a:p>
          <a:p>
            <a:pPr lvl="1"/>
            <a:r>
              <a:rPr lang="en-US" sz="2800" dirty="0">
                <a:highlight>
                  <a:srgbClr val="C0C0C0"/>
                </a:highlight>
              </a:rPr>
              <a:t>#includes </a:t>
            </a:r>
            <a:r>
              <a:rPr lang="en-US" sz="2800" dirty="0" err="1">
                <a:highlight>
                  <a:srgbClr val="C0C0C0"/>
                </a:highlight>
              </a:rPr>
              <a:t>item.h</a:t>
            </a:r>
            <a:endParaRPr lang="en-US" sz="2800" dirty="0">
              <a:highlight>
                <a:srgbClr val="C0C0C0"/>
              </a:highlight>
            </a:endParaRPr>
          </a:p>
          <a:p>
            <a:r>
              <a:rPr lang="en-US" sz="3200" dirty="0"/>
              <a:t>How to compile?</a:t>
            </a:r>
          </a:p>
          <a:p>
            <a:pPr lvl="1"/>
            <a:r>
              <a:rPr lang="en-US" sz="2800" dirty="0">
                <a:highlight>
                  <a:srgbClr val="C0C0C0"/>
                </a:highlight>
              </a:rPr>
              <a:t>g++ -Wall </a:t>
            </a:r>
            <a:r>
              <a:rPr lang="en-US" sz="2800" dirty="0" err="1">
                <a:highlight>
                  <a:srgbClr val="C0C0C0"/>
                </a:highlight>
              </a:rPr>
              <a:t>shoppingList.cpp</a:t>
            </a:r>
            <a:r>
              <a:rPr lang="en-US" sz="2800" dirty="0">
                <a:highlight>
                  <a:srgbClr val="C0C0C0"/>
                </a:highlight>
              </a:rPr>
              <a:t> </a:t>
            </a:r>
            <a:r>
              <a:rPr lang="en-US" sz="2800" dirty="0" err="1">
                <a:highlight>
                  <a:srgbClr val="C0C0C0"/>
                </a:highlight>
              </a:rPr>
              <a:t>item.cpp</a:t>
            </a:r>
            <a:r>
              <a:rPr lang="en-US" sz="2800" dirty="0">
                <a:highlight>
                  <a:srgbClr val="C0C0C0"/>
                </a:highlight>
              </a:rPr>
              <a:t> </a:t>
            </a:r>
            <a:r>
              <a:rPr lang="en-US" sz="2800" dirty="0" err="1">
                <a:highlight>
                  <a:srgbClr val="C0C0C0"/>
                </a:highlight>
              </a:rPr>
              <a:t>shop.cpp</a:t>
            </a:r>
            <a:r>
              <a:rPr lang="en-US" sz="2800" dirty="0">
                <a:highlight>
                  <a:srgbClr val="C0C0C0"/>
                </a:highlight>
              </a:rPr>
              <a:t> –o shop </a:t>
            </a:r>
          </a:p>
          <a:p>
            <a:endParaRPr lang="en-US" sz="3200" dirty="0"/>
          </a:p>
        </p:txBody>
      </p:sp>
    </p:spTree>
    <p:extLst>
      <p:ext uri="{BB962C8B-B14F-4D97-AF65-F5344CB8AC3E}">
        <p14:creationId xmlns:p14="http://schemas.microsoft.com/office/powerpoint/2010/main" val="1697246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ABD3-6365-0246-B2FD-B6DCF9327C7D}"/>
              </a:ext>
            </a:extLst>
          </p:cNvPr>
          <p:cNvSpPr>
            <a:spLocks noGrp="1"/>
          </p:cNvSpPr>
          <p:nvPr>
            <p:ph type="title"/>
          </p:nvPr>
        </p:nvSpPr>
        <p:spPr/>
        <p:txBody>
          <a:bodyPr/>
          <a:lstStyle/>
          <a:p>
            <a:r>
              <a:rPr lang="en-US" dirty="0" err="1"/>
              <a:t>Makefile</a:t>
            </a:r>
            <a:r>
              <a:rPr lang="en-US" dirty="0"/>
              <a:t> Example</a:t>
            </a:r>
          </a:p>
        </p:txBody>
      </p:sp>
      <p:sp>
        <p:nvSpPr>
          <p:cNvPr id="4" name="Shape 147">
            <a:extLst>
              <a:ext uri="{FF2B5EF4-FFF2-40B4-BE49-F238E27FC236}">
                <a16:creationId xmlns:a16="http://schemas.microsoft.com/office/drawing/2014/main" id="{78B29A60-DFB9-0B48-A3BA-43E9ED4E3E79}"/>
              </a:ext>
            </a:extLst>
          </p:cNvPr>
          <p:cNvSpPr txBox="1">
            <a:spLocks/>
          </p:cNvSpPr>
          <p:nvPr/>
        </p:nvSpPr>
        <p:spPr>
          <a:xfrm>
            <a:off x="838200" y="1690688"/>
            <a:ext cx="8229600" cy="4790794"/>
          </a:xfrm>
          <a:prstGeom prst="rect">
            <a:avLst/>
          </a:prstGeom>
          <a:noFill/>
          <a:ln>
            <a:noFill/>
          </a:ln>
        </p:spPr>
        <p:txBody>
          <a:bodyPr vert="horz"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B050"/>
              </a:buClr>
              <a:buSzPct val="25000"/>
              <a:buFont typeface="Arial"/>
              <a:buNone/>
            </a:pPr>
            <a:r>
              <a:rPr lang="en-US" sz="2000" dirty="0">
                <a:solidFill>
                  <a:srgbClr val="00B050"/>
                </a:solidFill>
                <a:latin typeface="Calibri"/>
                <a:ea typeface="Calibri"/>
                <a:cs typeface="Calibri"/>
                <a:sym typeface="Calibri"/>
              </a:rPr>
              <a:t># </a:t>
            </a:r>
            <a:r>
              <a:rPr lang="en-US" sz="2000" dirty="0" err="1">
                <a:solidFill>
                  <a:srgbClr val="00B050"/>
                </a:solidFill>
                <a:latin typeface="Calibri"/>
                <a:ea typeface="Calibri"/>
                <a:cs typeface="Calibri"/>
                <a:sym typeface="Calibri"/>
              </a:rPr>
              <a:t>Makefile</a:t>
            </a:r>
            <a:r>
              <a:rPr lang="en-US" sz="2000" dirty="0">
                <a:solidFill>
                  <a:srgbClr val="00B050"/>
                </a:solidFill>
                <a:latin typeface="Calibri"/>
                <a:ea typeface="Calibri"/>
                <a:cs typeface="Calibri"/>
                <a:sym typeface="Calibri"/>
              </a:rPr>
              <a:t> - A Basic Example</a:t>
            </a: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all </a:t>
            </a:r>
            <a:r>
              <a:rPr lang="en-US" sz="2000" dirty="0">
                <a:solidFill>
                  <a:schemeClr val="dk1"/>
                </a:solidFill>
                <a:latin typeface="Calibri"/>
                <a:ea typeface="Calibri"/>
                <a:cs typeface="Calibri"/>
                <a:sym typeface="Calibri"/>
              </a:rPr>
              <a:t>: </a:t>
            </a:r>
            <a:r>
              <a:rPr lang="en-US" sz="2000" dirty="0">
                <a:solidFill>
                  <a:srgbClr val="7030A0"/>
                </a:solidFill>
                <a:latin typeface="Calibri"/>
                <a:ea typeface="Calibri"/>
                <a:cs typeface="Calibri"/>
                <a:sym typeface="Calibri"/>
              </a:rPr>
              <a:t>shop  </a:t>
            </a:r>
            <a:r>
              <a:rPr lang="en-US" sz="2000" dirty="0">
                <a:solidFill>
                  <a:srgbClr val="00B050"/>
                </a:solidFill>
                <a:latin typeface="Calibri"/>
                <a:ea typeface="Calibri"/>
                <a:cs typeface="Calibri"/>
                <a:sym typeface="Calibri"/>
              </a:rPr>
              <a:t>#usually first</a:t>
            </a: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shop</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item.o</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shoppingList.o</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shop.o</a:t>
            </a:r>
            <a:endParaRPr lang="en-US" sz="2000" dirty="0">
              <a:solidFill>
                <a:srgbClr val="7030A0"/>
              </a:solidFill>
              <a:latin typeface="Calibri"/>
              <a:ea typeface="Calibri"/>
              <a:cs typeface="Calibri"/>
              <a:sym typeface="Calibri"/>
            </a:endParaRP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-o shop </a:t>
            </a:r>
            <a:r>
              <a:rPr lang="en-US" sz="2000" dirty="0" err="1">
                <a:solidFill>
                  <a:srgbClr val="974806"/>
                </a:solidFill>
                <a:latin typeface="Calibri"/>
                <a:ea typeface="Calibri"/>
                <a:cs typeface="Calibri"/>
                <a:sym typeface="Calibri"/>
              </a:rPr>
              <a:t>item.o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shoppingList.o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shop.o</a:t>
            </a:r>
            <a:r>
              <a:rPr lang="en-US" sz="2000" dirty="0">
                <a:solidFill>
                  <a:srgbClr val="974806"/>
                </a:solidFill>
                <a:latin typeface="Calibri"/>
                <a:ea typeface="Calibri"/>
                <a:cs typeface="Calibri"/>
                <a:sym typeface="Calibri"/>
              </a:rPr>
              <a:t> </a:t>
            </a: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item.o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item.cpp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item.hpp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item.cpp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shoppingList.o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shoppingList.cpp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shoppingList.cpp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err="1">
                <a:solidFill>
                  <a:srgbClr val="3333FF"/>
                </a:solidFill>
                <a:latin typeface="Calibri"/>
                <a:ea typeface="Calibri"/>
                <a:cs typeface="Calibri"/>
                <a:sym typeface="Calibri"/>
              </a:rPr>
              <a:t>shop.o</a:t>
            </a:r>
            <a:r>
              <a:rPr lang="en-US" sz="2000" dirty="0">
                <a:solidFill>
                  <a:schemeClr val="dk1"/>
                </a:solidFill>
                <a:latin typeface="Calibri"/>
                <a:ea typeface="Calibri"/>
                <a:cs typeface="Calibri"/>
                <a:sym typeface="Calibri"/>
              </a:rPr>
              <a:t> : </a:t>
            </a:r>
            <a:r>
              <a:rPr lang="en-US" sz="2000" dirty="0" err="1">
                <a:solidFill>
                  <a:srgbClr val="7030A0"/>
                </a:solidFill>
                <a:latin typeface="Calibri"/>
                <a:ea typeface="Calibri"/>
                <a:cs typeface="Calibri"/>
                <a:sym typeface="Calibri"/>
              </a:rPr>
              <a:t>shop.cpp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item.hpp</a:t>
            </a:r>
            <a:r>
              <a:rPr lang="en-US" sz="2000" dirty="0">
                <a:solidFill>
                  <a:srgbClr val="7030A0"/>
                </a:solidFill>
                <a:latin typeface="Calibri"/>
                <a:ea typeface="Calibri"/>
                <a:cs typeface="Calibri"/>
                <a:sym typeface="Calibri"/>
              </a:rPr>
              <a:t> </a:t>
            </a:r>
            <a:r>
              <a:rPr lang="en-US" sz="2000" dirty="0" err="1">
                <a:solidFill>
                  <a:srgbClr val="7030A0"/>
                </a:solidFill>
                <a:latin typeface="Calibri"/>
                <a:ea typeface="Calibri"/>
                <a:cs typeface="Calibri"/>
                <a:sym typeface="Calibri"/>
              </a:rPr>
              <a:t>shoppingList.hpp</a:t>
            </a:r>
            <a:r>
              <a:rPr lang="en-US" sz="2000" dirty="0">
                <a:solidFill>
                  <a:srgbClr val="7030A0"/>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a:solidFill>
                  <a:srgbClr val="974806"/>
                </a:solidFill>
                <a:latin typeface="Calibri"/>
                <a:ea typeface="Calibri"/>
                <a:cs typeface="Calibri"/>
                <a:sym typeface="Calibri"/>
              </a:rPr>
              <a:t>g++ -g -Wall -c </a:t>
            </a:r>
            <a:r>
              <a:rPr lang="en-US" sz="2000" dirty="0" err="1">
                <a:solidFill>
                  <a:srgbClr val="974806"/>
                </a:solidFill>
                <a:latin typeface="Calibri"/>
                <a:ea typeface="Calibri"/>
                <a:cs typeface="Calibri"/>
                <a:sym typeface="Calibri"/>
              </a:rPr>
              <a:t>shop.cpp</a:t>
            </a:r>
            <a:endParaRPr lang="en-US" sz="2000" dirty="0">
              <a:solidFill>
                <a:srgbClr val="974806"/>
              </a:solidFill>
              <a:latin typeface="Calibri"/>
              <a:ea typeface="Calibri"/>
              <a:cs typeface="Calibri"/>
              <a:sym typeface="Calibri"/>
            </a:endParaRPr>
          </a:p>
          <a:p>
            <a:pPr marL="0" indent="0">
              <a:spcBef>
                <a:spcPts val="400"/>
              </a:spcBef>
              <a:buClr>
                <a:srgbClr val="3333FF"/>
              </a:buClr>
              <a:buSzPct val="25000"/>
              <a:buFont typeface="Arial"/>
              <a:buNone/>
            </a:pPr>
            <a:r>
              <a:rPr lang="en-US" sz="2000" dirty="0">
                <a:solidFill>
                  <a:srgbClr val="3333FF"/>
                </a:solidFill>
                <a:latin typeface="Calibri"/>
                <a:ea typeface="Calibri"/>
                <a:cs typeface="Calibri"/>
                <a:sym typeface="Calibri"/>
              </a:rPr>
              <a:t>clean</a:t>
            </a:r>
            <a:r>
              <a:rPr lang="en-US" sz="2000" dirty="0">
                <a:solidFill>
                  <a:schemeClr val="dk1"/>
                </a:solidFill>
                <a:latin typeface="Calibri"/>
                <a:ea typeface="Calibri"/>
                <a:cs typeface="Calibri"/>
                <a:sym typeface="Calibri"/>
              </a:rPr>
              <a:t> :</a:t>
            </a:r>
          </a:p>
          <a:p>
            <a:pPr marL="0" indent="0">
              <a:spcBef>
                <a:spcPts val="400"/>
              </a:spcBef>
              <a:buClr>
                <a:schemeClr val="dk1"/>
              </a:buClr>
              <a:buSzPct val="25000"/>
              <a:buFont typeface="Arial"/>
              <a:buNone/>
            </a:pPr>
            <a:r>
              <a:rPr lang="en-US" sz="2000" dirty="0">
                <a:solidFill>
                  <a:schemeClr val="dk1"/>
                </a:solidFill>
                <a:latin typeface="Calibri"/>
                <a:ea typeface="Calibri"/>
                <a:cs typeface="Calibri"/>
                <a:sym typeface="Calibri"/>
              </a:rPr>
              <a:t>	</a:t>
            </a:r>
            <a:r>
              <a:rPr lang="en-US" sz="2000" dirty="0" err="1">
                <a:solidFill>
                  <a:srgbClr val="974806"/>
                </a:solidFill>
                <a:latin typeface="Calibri"/>
                <a:ea typeface="Calibri"/>
                <a:cs typeface="Calibri"/>
                <a:sym typeface="Calibri"/>
              </a:rPr>
              <a:t>rm</a:t>
            </a:r>
            <a:r>
              <a:rPr lang="en-US" sz="2000" dirty="0">
                <a:solidFill>
                  <a:srgbClr val="974806"/>
                </a:solidFill>
                <a:latin typeface="Calibri"/>
                <a:ea typeface="Calibri"/>
                <a:cs typeface="Calibri"/>
                <a:sym typeface="Calibri"/>
              </a:rPr>
              <a:t> -f </a:t>
            </a:r>
            <a:r>
              <a:rPr lang="en-US" sz="2000" dirty="0" err="1">
                <a:solidFill>
                  <a:srgbClr val="974806"/>
                </a:solidFill>
                <a:latin typeface="Calibri"/>
                <a:ea typeface="Calibri"/>
                <a:cs typeface="Calibri"/>
                <a:sym typeface="Calibri"/>
              </a:rPr>
              <a:t>item.o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shoppingList.o</a:t>
            </a:r>
            <a:r>
              <a:rPr lang="en-US" sz="2000" dirty="0">
                <a:solidFill>
                  <a:srgbClr val="974806"/>
                </a:solidFill>
                <a:latin typeface="Calibri"/>
                <a:ea typeface="Calibri"/>
                <a:cs typeface="Calibri"/>
                <a:sym typeface="Calibri"/>
              </a:rPr>
              <a:t> </a:t>
            </a:r>
            <a:r>
              <a:rPr lang="en-US" sz="2000" dirty="0" err="1">
                <a:solidFill>
                  <a:srgbClr val="974806"/>
                </a:solidFill>
                <a:latin typeface="Calibri"/>
                <a:ea typeface="Calibri"/>
                <a:cs typeface="Calibri"/>
                <a:sym typeface="Calibri"/>
              </a:rPr>
              <a:t>shop.o</a:t>
            </a:r>
            <a:r>
              <a:rPr lang="en-US" sz="2000" dirty="0">
                <a:solidFill>
                  <a:srgbClr val="974806"/>
                </a:solidFill>
                <a:latin typeface="Calibri"/>
                <a:ea typeface="Calibri"/>
                <a:cs typeface="Calibri"/>
                <a:sym typeface="Calibri"/>
              </a:rPr>
              <a:t> shop</a:t>
            </a:r>
          </a:p>
        </p:txBody>
      </p:sp>
      <p:pic>
        <p:nvPicPr>
          <p:cNvPr id="5" name="Shape 148">
            <a:extLst>
              <a:ext uri="{FF2B5EF4-FFF2-40B4-BE49-F238E27FC236}">
                <a16:creationId xmlns:a16="http://schemas.microsoft.com/office/drawing/2014/main" id="{A48188E0-3E5A-9340-9C0F-C540ABC0EAE9}"/>
              </a:ext>
            </a:extLst>
          </p:cNvPr>
          <p:cNvPicPr preferRelativeResize="0"/>
          <p:nvPr/>
        </p:nvPicPr>
        <p:blipFill rotWithShape="1">
          <a:blip r:embed="rId2">
            <a:alphaModFix/>
          </a:blip>
          <a:srcRect/>
          <a:stretch/>
        </p:blipFill>
        <p:spPr>
          <a:xfrm>
            <a:off x="8305800" y="4837265"/>
            <a:ext cx="3048000" cy="1379386"/>
          </a:xfrm>
          <a:prstGeom prst="rect">
            <a:avLst/>
          </a:prstGeom>
          <a:noFill/>
          <a:ln>
            <a:noFill/>
          </a:ln>
        </p:spPr>
      </p:pic>
      <p:sp>
        <p:nvSpPr>
          <p:cNvPr id="6" name="Shape 149">
            <a:extLst>
              <a:ext uri="{FF2B5EF4-FFF2-40B4-BE49-F238E27FC236}">
                <a16:creationId xmlns:a16="http://schemas.microsoft.com/office/drawing/2014/main" id="{84381468-DFEE-5445-99E3-5F70F642C173}"/>
              </a:ext>
            </a:extLst>
          </p:cNvPr>
          <p:cNvSpPr/>
          <p:nvPr/>
        </p:nvSpPr>
        <p:spPr>
          <a:xfrm>
            <a:off x="7171768" y="2227357"/>
            <a:ext cx="381000" cy="762000"/>
          </a:xfrm>
          <a:prstGeom prst="rightBrace">
            <a:avLst>
              <a:gd name="adj1" fmla="val 8333"/>
              <a:gd name="adj2" fmla="val 50000"/>
            </a:avLst>
          </a:prstGeom>
          <a:no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7" name="Shape 150">
            <a:extLst>
              <a:ext uri="{FF2B5EF4-FFF2-40B4-BE49-F238E27FC236}">
                <a16:creationId xmlns:a16="http://schemas.microsoft.com/office/drawing/2014/main" id="{83C820D3-08C1-2C43-8AB1-0DA77955924C}"/>
              </a:ext>
            </a:extLst>
          </p:cNvPr>
          <p:cNvSpPr txBox="1"/>
          <p:nvPr/>
        </p:nvSpPr>
        <p:spPr>
          <a:xfrm>
            <a:off x="7705168" y="2423690"/>
            <a:ext cx="5998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Rule</a:t>
            </a:r>
          </a:p>
        </p:txBody>
      </p:sp>
    </p:spTree>
    <p:extLst>
      <p:ext uri="{BB962C8B-B14F-4D97-AF65-F5344CB8AC3E}">
        <p14:creationId xmlns:p14="http://schemas.microsoft.com/office/powerpoint/2010/main" val="3364667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7C4C-F1B6-D842-882F-9C6463C7623D}"/>
              </a:ext>
            </a:extLst>
          </p:cNvPr>
          <p:cNvSpPr>
            <a:spLocks noGrp="1"/>
          </p:cNvSpPr>
          <p:nvPr>
            <p:ph type="title"/>
          </p:nvPr>
        </p:nvSpPr>
        <p:spPr/>
        <p:txBody>
          <a:bodyPr/>
          <a:lstStyle/>
          <a:p>
            <a:r>
              <a:rPr lang="en-US" dirty="0"/>
              <a:t>Diff command to generate a patch</a:t>
            </a:r>
          </a:p>
        </p:txBody>
      </p:sp>
      <p:sp>
        <p:nvSpPr>
          <p:cNvPr id="3" name="Content Placeholder 2">
            <a:extLst>
              <a:ext uri="{FF2B5EF4-FFF2-40B4-BE49-F238E27FC236}">
                <a16:creationId xmlns:a16="http://schemas.microsoft.com/office/drawing/2014/main" id="{4D2F4E02-D262-F242-A9A5-093F98276E9D}"/>
              </a:ext>
            </a:extLst>
          </p:cNvPr>
          <p:cNvSpPr>
            <a:spLocks noGrp="1"/>
          </p:cNvSpPr>
          <p:nvPr>
            <p:ph idx="1"/>
          </p:nvPr>
        </p:nvSpPr>
        <p:spPr/>
        <p:txBody>
          <a:bodyPr>
            <a:normAutofit/>
          </a:bodyPr>
          <a:lstStyle/>
          <a:p>
            <a:r>
              <a:rPr lang="en-US" sz="3200" dirty="0">
                <a:highlight>
                  <a:srgbClr val="C0C0C0"/>
                </a:highlight>
              </a:rPr>
              <a:t>diff [original file] [updated file]</a:t>
            </a:r>
          </a:p>
          <a:p>
            <a:r>
              <a:rPr lang="en-US" sz="3200" dirty="0"/>
              <a:t>Understand the output:</a:t>
            </a:r>
          </a:p>
          <a:p>
            <a:pPr lvl="1"/>
            <a:r>
              <a:rPr lang="en-US" sz="2800" dirty="0"/>
              <a:t>Line number, e.g., 12,15</a:t>
            </a:r>
          </a:p>
          <a:p>
            <a:pPr lvl="1"/>
            <a:r>
              <a:rPr lang="en-US" sz="2800" dirty="0"/>
              <a:t>Operations: c (replace), d (delete), a (append)</a:t>
            </a:r>
          </a:p>
          <a:p>
            <a:r>
              <a:rPr lang="en-US" sz="3200" dirty="0"/>
              <a:t>Create a patch:</a:t>
            </a:r>
          </a:p>
          <a:p>
            <a:pPr lvl="1"/>
            <a:r>
              <a:rPr lang="en-US" sz="2800" dirty="0">
                <a:highlight>
                  <a:srgbClr val="C0C0C0"/>
                </a:highlight>
              </a:rPr>
              <a:t>diff [original file] [updated file] &gt; [</a:t>
            </a:r>
            <a:r>
              <a:rPr lang="en-US" sz="2800" dirty="0" err="1">
                <a:highlight>
                  <a:srgbClr val="C0C0C0"/>
                </a:highlight>
              </a:rPr>
              <a:t>blabla</a:t>
            </a:r>
            <a:r>
              <a:rPr lang="en-US" sz="2800" dirty="0">
                <a:highlight>
                  <a:srgbClr val="C0C0C0"/>
                </a:highlight>
              </a:rPr>
              <a:t>].patch</a:t>
            </a:r>
          </a:p>
        </p:txBody>
      </p:sp>
    </p:spTree>
    <p:extLst>
      <p:ext uri="{BB962C8B-B14F-4D97-AF65-F5344CB8AC3E}">
        <p14:creationId xmlns:p14="http://schemas.microsoft.com/office/powerpoint/2010/main" val="12773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GNU/Linux</a:t>
            </a:r>
          </a:p>
        </p:txBody>
      </p:sp>
      <p:sp>
        <p:nvSpPr>
          <p:cNvPr id="5" name="Content Placeholder 4"/>
          <p:cNvSpPr>
            <a:spLocks noGrp="1"/>
          </p:cNvSpPr>
          <p:nvPr>
            <p:ph idx="1"/>
          </p:nvPr>
        </p:nvSpPr>
        <p:spPr/>
        <p:txBody>
          <a:bodyPr>
            <a:normAutofit/>
          </a:bodyPr>
          <a:lstStyle/>
          <a:p>
            <a:r>
              <a:rPr lang="en-US" dirty="0"/>
              <a:t>Open-source operating system</a:t>
            </a:r>
          </a:p>
          <a:p>
            <a:pPr lvl="1"/>
            <a:r>
              <a:rPr lang="en-US" b="1" dirty="0"/>
              <a:t>Kernel</a:t>
            </a:r>
            <a:r>
              <a:rPr lang="en-US" dirty="0"/>
              <a:t>: core of operating system</a:t>
            </a:r>
          </a:p>
          <a:p>
            <a:pPr lvl="2"/>
            <a:r>
              <a:rPr lang="en-US" dirty="0"/>
              <a:t>Allocates time and memory to programs</a:t>
            </a:r>
          </a:p>
          <a:p>
            <a:pPr lvl="2"/>
            <a:r>
              <a:rPr lang="en-US" dirty="0"/>
              <a:t>Handles file system and communication between software and hardware</a:t>
            </a:r>
          </a:p>
          <a:p>
            <a:pPr lvl="1"/>
            <a:r>
              <a:rPr lang="en-US" b="1" dirty="0"/>
              <a:t>Shell</a:t>
            </a:r>
            <a:r>
              <a:rPr lang="en-US" dirty="0"/>
              <a:t>: interface between user and kernel</a:t>
            </a:r>
          </a:p>
          <a:p>
            <a:pPr lvl="2"/>
            <a:r>
              <a:rPr lang="en-US" dirty="0"/>
              <a:t>Interprets commands user types in</a:t>
            </a:r>
          </a:p>
          <a:p>
            <a:pPr lvl="2"/>
            <a:r>
              <a:rPr lang="en-US" dirty="0"/>
              <a:t>Takes necessary action to cause commands to be carried out</a:t>
            </a:r>
          </a:p>
          <a:p>
            <a:pPr lvl="1"/>
            <a:r>
              <a:rPr lang="en-US" b="1" dirty="0"/>
              <a:t>Programs</a:t>
            </a:r>
          </a:p>
        </p:txBody>
      </p:sp>
    </p:spTree>
    <p:extLst>
      <p:ext uri="{BB962C8B-B14F-4D97-AF65-F5344CB8AC3E}">
        <p14:creationId xmlns:p14="http://schemas.microsoft.com/office/powerpoint/2010/main" val="220808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F72D-D25A-B34E-89B2-88D6217F4E3C}"/>
              </a:ext>
            </a:extLst>
          </p:cNvPr>
          <p:cNvSpPr>
            <a:spLocks noGrp="1"/>
          </p:cNvSpPr>
          <p:nvPr>
            <p:ph type="title"/>
          </p:nvPr>
        </p:nvSpPr>
        <p:spPr/>
        <p:txBody>
          <a:bodyPr/>
          <a:lstStyle/>
          <a:p>
            <a:r>
              <a:rPr lang="en-US" dirty="0"/>
              <a:t>Unified Format in diff</a:t>
            </a:r>
          </a:p>
        </p:txBody>
      </p:sp>
      <p:sp>
        <p:nvSpPr>
          <p:cNvPr id="3" name="Content Placeholder 2">
            <a:extLst>
              <a:ext uri="{FF2B5EF4-FFF2-40B4-BE49-F238E27FC236}">
                <a16:creationId xmlns:a16="http://schemas.microsoft.com/office/drawing/2014/main" id="{FB2D4324-F9CA-E840-A8C9-F5F6803D8231}"/>
              </a:ext>
            </a:extLst>
          </p:cNvPr>
          <p:cNvSpPr>
            <a:spLocks noGrp="1"/>
          </p:cNvSpPr>
          <p:nvPr>
            <p:ph idx="1"/>
          </p:nvPr>
        </p:nvSpPr>
        <p:spPr>
          <a:xfrm>
            <a:off x="838200" y="1825625"/>
            <a:ext cx="10515600" cy="4751638"/>
          </a:xfrm>
        </p:spPr>
        <p:txBody>
          <a:bodyPr>
            <a:normAutofit/>
          </a:bodyPr>
          <a:lstStyle/>
          <a:p>
            <a:r>
              <a:rPr lang="en-US" dirty="0">
                <a:highlight>
                  <a:srgbClr val="C0C0C0"/>
                </a:highlight>
              </a:rPr>
              <a:t>diff –u [original file] [updated file]</a:t>
            </a:r>
          </a:p>
          <a:p>
            <a:pPr lvl="1"/>
            <a:r>
              <a:rPr lang="en-US" dirty="0"/>
              <a:t>--- path/to/</a:t>
            </a:r>
            <a:r>
              <a:rPr lang="en-US" dirty="0" err="1"/>
              <a:t>original_file</a:t>
            </a:r>
            <a:endParaRPr lang="en-US" dirty="0"/>
          </a:p>
          <a:p>
            <a:pPr lvl="1"/>
            <a:r>
              <a:rPr lang="en-US" dirty="0"/>
              <a:t>+++ path/to/</a:t>
            </a:r>
            <a:r>
              <a:rPr lang="en-US" dirty="0" err="1"/>
              <a:t>modified_file</a:t>
            </a:r>
            <a:endParaRPr lang="en-US" dirty="0"/>
          </a:p>
          <a:p>
            <a:pPr lvl="1"/>
            <a:r>
              <a:rPr lang="en-US" dirty="0"/>
              <a:t>@@ -l, s _l, s @@</a:t>
            </a:r>
          </a:p>
          <a:p>
            <a:pPr lvl="2"/>
            <a:r>
              <a:rPr lang="en-US" dirty="0"/>
              <a:t>@@ begin of a hunk</a:t>
            </a:r>
          </a:p>
          <a:p>
            <a:pPr lvl="2"/>
            <a:r>
              <a:rPr lang="en-US" dirty="0"/>
              <a:t>l: beginning of a hunk</a:t>
            </a:r>
          </a:p>
          <a:p>
            <a:pPr lvl="2"/>
            <a:r>
              <a:rPr lang="en-US" dirty="0"/>
              <a:t>S: number of lines the change hunk applies to for each file</a:t>
            </a:r>
          </a:p>
          <a:p>
            <a:pPr lvl="2"/>
            <a:r>
              <a:rPr lang="en-US" dirty="0"/>
              <a:t>A line with a</a:t>
            </a:r>
          </a:p>
          <a:p>
            <a:pPr lvl="3"/>
            <a:r>
              <a:rPr lang="en-US" dirty="0"/>
              <a:t>- sign was deleted from the original</a:t>
            </a:r>
          </a:p>
          <a:p>
            <a:pPr lvl="3"/>
            <a:r>
              <a:rPr lang="en-US" dirty="0"/>
              <a:t>+ sign was added to the original</a:t>
            </a:r>
          </a:p>
          <a:p>
            <a:pPr lvl="3"/>
            <a:r>
              <a:rPr lang="en-US" dirty="0"/>
              <a:t>stayed the same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4B8A139-0F84-6049-8EC8-CCBBF1484C13}"/>
              </a:ext>
            </a:extLst>
          </p:cNvPr>
          <p:cNvPicPr>
            <a:picLocks noChangeAspect="1"/>
          </p:cNvPicPr>
          <p:nvPr/>
        </p:nvPicPr>
        <p:blipFill>
          <a:blip r:embed="rId3"/>
          <a:stretch>
            <a:fillRect/>
          </a:stretch>
        </p:blipFill>
        <p:spPr>
          <a:xfrm>
            <a:off x="6294521" y="1027906"/>
            <a:ext cx="5410200" cy="2832100"/>
          </a:xfrm>
          <a:prstGeom prst="rect">
            <a:avLst/>
          </a:prstGeom>
        </p:spPr>
      </p:pic>
    </p:spTree>
    <p:extLst>
      <p:ext uri="{BB962C8B-B14F-4D97-AF65-F5344CB8AC3E}">
        <p14:creationId xmlns:p14="http://schemas.microsoft.com/office/powerpoint/2010/main" val="44253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DF44-274F-274E-9F79-B7FAD57D618E}"/>
              </a:ext>
            </a:extLst>
          </p:cNvPr>
          <p:cNvSpPr>
            <a:spLocks noGrp="1"/>
          </p:cNvSpPr>
          <p:nvPr>
            <p:ph type="title"/>
          </p:nvPr>
        </p:nvSpPr>
        <p:spPr/>
        <p:txBody>
          <a:bodyPr/>
          <a:lstStyle/>
          <a:p>
            <a:r>
              <a:rPr lang="en-US" dirty="0"/>
              <a:t>Applying the Patch to One File</a:t>
            </a:r>
          </a:p>
        </p:txBody>
      </p:sp>
      <p:sp>
        <p:nvSpPr>
          <p:cNvPr id="3" name="Content Placeholder 2">
            <a:extLst>
              <a:ext uri="{FF2B5EF4-FFF2-40B4-BE49-F238E27FC236}">
                <a16:creationId xmlns:a16="http://schemas.microsoft.com/office/drawing/2014/main" id="{2937ABCE-A8F3-9F40-8135-2F8AD0D0DF3E}"/>
              </a:ext>
            </a:extLst>
          </p:cNvPr>
          <p:cNvSpPr>
            <a:spLocks noGrp="1"/>
          </p:cNvSpPr>
          <p:nvPr>
            <p:ph idx="1"/>
          </p:nvPr>
        </p:nvSpPr>
        <p:spPr/>
        <p:txBody>
          <a:bodyPr>
            <a:normAutofit/>
          </a:bodyPr>
          <a:lstStyle/>
          <a:p>
            <a:r>
              <a:rPr lang="en-US" sz="3200" dirty="0"/>
              <a:t>Syntax: </a:t>
            </a:r>
            <a:r>
              <a:rPr lang="en-US" sz="3200" dirty="0">
                <a:highlight>
                  <a:srgbClr val="C0C0C0"/>
                </a:highlight>
              </a:rPr>
              <a:t>patch [original file] -</a:t>
            </a:r>
            <a:r>
              <a:rPr lang="en-US" sz="3200" dirty="0" err="1">
                <a:highlight>
                  <a:srgbClr val="C0C0C0"/>
                </a:highlight>
              </a:rPr>
              <a:t>i</a:t>
            </a:r>
            <a:r>
              <a:rPr lang="en-US" sz="3200" dirty="0">
                <a:highlight>
                  <a:srgbClr val="C0C0C0"/>
                </a:highlight>
              </a:rPr>
              <a:t> [patch file] -o [updated file]</a:t>
            </a:r>
          </a:p>
          <a:p>
            <a:r>
              <a:rPr lang="en-US" sz="3200" dirty="0"/>
              <a:t>patch command will apply the patch file to the original file and create an updated file</a:t>
            </a:r>
          </a:p>
        </p:txBody>
      </p:sp>
      <p:pic>
        <p:nvPicPr>
          <p:cNvPr id="4" name="Shape 192">
            <a:extLst>
              <a:ext uri="{FF2B5EF4-FFF2-40B4-BE49-F238E27FC236}">
                <a16:creationId xmlns:a16="http://schemas.microsoft.com/office/drawing/2014/main" id="{21B98B44-C2DC-AE42-AB7F-9B39D4D791F9}"/>
              </a:ext>
            </a:extLst>
          </p:cNvPr>
          <p:cNvPicPr preferRelativeResize="0"/>
          <p:nvPr/>
        </p:nvPicPr>
        <p:blipFill rotWithShape="1">
          <a:blip r:embed="rId2">
            <a:alphaModFix/>
          </a:blip>
          <a:srcRect/>
          <a:stretch/>
        </p:blipFill>
        <p:spPr>
          <a:xfrm>
            <a:off x="1109358" y="3820724"/>
            <a:ext cx="4074695" cy="1704797"/>
          </a:xfrm>
          <a:prstGeom prst="rect">
            <a:avLst/>
          </a:prstGeom>
          <a:noFill/>
          <a:ln>
            <a:noFill/>
          </a:ln>
        </p:spPr>
      </p:pic>
      <p:pic>
        <p:nvPicPr>
          <p:cNvPr id="5" name="Shape 193">
            <a:extLst>
              <a:ext uri="{FF2B5EF4-FFF2-40B4-BE49-F238E27FC236}">
                <a16:creationId xmlns:a16="http://schemas.microsoft.com/office/drawing/2014/main" id="{E64DB9EC-C8EA-4E4F-8726-3A5681440895}"/>
              </a:ext>
            </a:extLst>
          </p:cNvPr>
          <p:cNvPicPr preferRelativeResize="0"/>
          <p:nvPr/>
        </p:nvPicPr>
        <p:blipFill rotWithShape="1">
          <a:blip r:embed="rId3">
            <a:alphaModFix/>
          </a:blip>
          <a:srcRect/>
          <a:stretch/>
        </p:blipFill>
        <p:spPr>
          <a:xfrm>
            <a:off x="6320989" y="3820724"/>
            <a:ext cx="3895875" cy="1673027"/>
          </a:xfrm>
          <a:prstGeom prst="rect">
            <a:avLst/>
          </a:prstGeom>
          <a:noFill/>
          <a:ln>
            <a:noFill/>
          </a:ln>
        </p:spPr>
      </p:pic>
    </p:spTree>
    <p:extLst>
      <p:ext uri="{BB962C8B-B14F-4D97-AF65-F5344CB8AC3E}">
        <p14:creationId xmlns:p14="http://schemas.microsoft.com/office/powerpoint/2010/main" val="131063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9D88-BD8E-6E4C-9B49-4CC77D62F231}"/>
              </a:ext>
            </a:extLst>
          </p:cNvPr>
          <p:cNvSpPr>
            <a:spLocks noGrp="1"/>
          </p:cNvSpPr>
          <p:nvPr>
            <p:ph type="title"/>
          </p:nvPr>
        </p:nvSpPr>
        <p:spPr/>
        <p:txBody>
          <a:bodyPr/>
          <a:lstStyle/>
          <a:p>
            <a:r>
              <a:rPr lang="en-US" dirty="0"/>
              <a:t>Applying the Patch to One Directory</a:t>
            </a:r>
          </a:p>
        </p:txBody>
      </p:sp>
      <p:sp>
        <p:nvSpPr>
          <p:cNvPr id="3" name="Content Placeholder 2">
            <a:extLst>
              <a:ext uri="{FF2B5EF4-FFF2-40B4-BE49-F238E27FC236}">
                <a16:creationId xmlns:a16="http://schemas.microsoft.com/office/drawing/2014/main" id="{B1E8541E-DA30-334C-903D-06FC7640E753}"/>
              </a:ext>
            </a:extLst>
          </p:cNvPr>
          <p:cNvSpPr>
            <a:spLocks noGrp="1"/>
          </p:cNvSpPr>
          <p:nvPr>
            <p:ph idx="1"/>
          </p:nvPr>
        </p:nvSpPr>
        <p:spPr/>
        <p:txBody>
          <a:bodyPr/>
          <a:lstStyle/>
          <a:p>
            <a:r>
              <a:rPr lang="en-US" dirty="0"/>
              <a:t>Syntax: </a:t>
            </a:r>
            <a:r>
              <a:rPr lang="en-US" dirty="0">
                <a:highlight>
                  <a:srgbClr val="C0C0C0"/>
                </a:highlight>
              </a:rPr>
              <a:t>patch -p[</a:t>
            </a:r>
            <a:r>
              <a:rPr lang="en-US" dirty="0" err="1">
                <a:highlight>
                  <a:srgbClr val="C0C0C0"/>
                </a:highlight>
              </a:rPr>
              <a:t>num</a:t>
            </a:r>
            <a:r>
              <a:rPr lang="en-US" dirty="0">
                <a:highlight>
                  <a:srgbClr val="C0C0C0"/>
                </a:highlight>
              </a:rPr>
              <a:t>] &lt; [patch file]</a:t>
            </a:r>
          </a:p>
          <a:p>
            <a:r>
              <a:rPr lang="en-US" dirty="0"/>
              <a:t>patch command will apply the patch file to the current directory</a:t>
            </a:r>
          </a:p>
          <a:p>
            <a:r>
              <a:rPr lang="en-US" dirty="0"/>
              <a:t>-p is used to strip the smallest prefix containing </a:t>
            </a:r>
            <a:r>
              <a:rPr lang="en-US" dirty="0" err="1"/>
              <a:t>num</a:t>
            </a:r>
            <a:r>
              <a:rPr lang="en-US" dirty="0"/>
              <a:t> leading slashes from each file name found in the patch file. </a:t>
            </a:r>
          </a:p>
          <a:p>
            <a:pPr lvl="1"/>
            <a:r>
              <a:rPr lang="en-US" dirty="0"/>
              <a:t>Example: in the patch: ---/</a:t>
            </a:r>
            <a:r>
              <a:rPr lang="en-US" dirty="0" err="1"/>
              <a:t>usr</a:t>
            </a:r>
            <a:r>
              <a:rPr lang="en-US" dirty="0"/>
              <a:t>/</a:t>
            </a:r>
            <a:r>
              <a:rPr lang="en-US" dirty="0" err="1"/>
              <a:t>tmp</a:t>
            </a:r>
            <a:r>
              <a:rPr lang="en-US" dirty="0"/>
              <a:t>/project/file1~ +++/</a:t>
            </a:r>
            <a:r>
              <a:rPr lang="en-US" dirty="0" err="1"/>
              <a:t>usr</a:t>
            </a:r>
            <a:r>
              <a:rPr lang="en-US" dirty="0"/>
              <a:t>/</a:t>
            </a:r>
            <a:r>
              <a:rPr lang="en-US" dirty="0" err="1"/>
              <a:t>tmp</a:t>
            </a:r>
            <a:r>
              <a:rPr lang="en-US" dirty="0"/>
              <a:t>/project/file1</a:t>
            </a:r>
          </a:p>
          <a:p>
            <a:pPr lvl="1"/>
            <a:r>
              <a:rPr lang="en-US" dirty="0"/>
              <a:t>When use -p3, the file path becomes file1 (use this when you call patch command in /</a:t>
            </a:r>
            <a:r>
              <a:rPr lang="en-US" dirty="0" err="1"/>
              <a:t>usr</a:t>
            </a:r>
            <a:r>
              <a:rPr lang="en-US" dirty="0"/>
              <a:t>/</a:t>
            </a:r>
            <a:r>
              <a:rPr lang="en-US" dirty="0" err="1"/>
              <a:t>tmp</a:t>
            </a:r>
            <a:r>
              <a:rPr lang="en-US" dirty="0"/>
              <a:t>/project directory)</a:t>
            </a:r>
          </a:p>
        </p:txBody>
      </p:sp>
      <p:pic>
        <p:nvPicPr>
          <p:cNvPr id="4" name="Shape 193">
            <a:extLst>
              <a:ext uri="{FF2B5EF4-FFF2-40B4-BE49-F238E27FC236}">
                <a16:creationId xmlns:a16="http://schemas.microsoft.com/office/drawing/2014/main" id="{E369B384-FCDB-ED4D-BD25-FD7E5F5A0737}"/>
              </a:ext>
            </a:extLst>
          </p:cNvPr>
          <p:cNvPicPr preferRelativeResize="0"/>
          <p:nvPr/>
        </p:nvPicPr>
        <p:blipFill rotWithShape="1">
          <a:blip r:embed="rId2">
            <a:alphaModFix/>
          </a:blip>
          <a:srcRect/>
          <a:stretch/>
        </p:blipFill>
        <p:spPr>
          <a:xfrm>
            <a:off x="8283388" y="4552239"/>
            <a:ext cx="1691429" cy="726360"/>
          </a:xfrm>
          <a:prstGeom prst="rect">
            <a:avLst/>
          </a:prstGeom>
          <a:noFill/>
          <a:ln>
            <a:noFill/>
          </a:ln>
        </p:spPr>
      </p:pic>
      <p:pic>
        <p:nvPicPr>
          <p:cNvPr id="5" name="Shape 193">
            <a:extLst>
              <a:ext uri="{FF2B5EF4-FFF2-40B4-BE49-F238E27FC236}">
                <a16:creationId xmlns:a16="http://schemas.microsoft.com/office/drawing/2014/main" id="{E716A1BF-E313-6D4A-BC36-B058A33F2B3C}"/>
              </a:ext>
            </a:extLst>
          </p:cNvPr>
          <p:cNvPicPr preferRelativeResize="0"/>
          <p:nvPr/>
        </p:nvPicPr>
        <p:blipFill rotWithShape="1">
          <a:blip r:embed="rId2">
            <a:alphaModFix/>
          </a:blip>
          <a:srcRect/>
          <a:stretch/>
        </p:blipFill>
        <p:spPr>
          <a:xfrm>
            <a:off x="8283387" y="5316600"/>
            <a:ext cx="1691429" cy="726360"/>
          </a:xfrm>
          <a:prstGeom prst="rect">
            <a:avLst/>
          </a:prstGeom>
          <a:noFill/>
          <a:ln>
            <a:noFill/>
          </a:ln>
        </p:spPr>
      </p:pic>
      <p:pic>
        <p:nvPicPr>
          <p:cNvPr id="6" name="Shape 193">
            <a:extLst>
              <a:ext uri="{FF2B5EF4-FFF2-40B4-BE49-F238E27FC236}">
                <a16:creationId xmlns:a16="http://schemas.microsoft.com/office/drawing/2014/main" id="{7E26D207-FB0C-6D4A-BADB-D7FF90A9628D}"/>
              </a:ext>
            </a:extLst>
          </p:cNvPr>
          <p:cNvPicPr preferRelativeResize="0"/>
          <p:nvPr/>
        </p:nvPicPr>
        <p:blipFill rotWithShape="1">
          <a:blip r:embed="rId2">
            <a:alphaModFix/>
          </a:blip>
          <a:srcRect/>
          <a:stretch/>
        </p:blipFill>
        <p:spPr>
          <a:xfrm>
            <a:off x="8283387" y="6042960"/>
            <a:ext cx="1691429" cy="726360"/>
          </a:xfrm>
          <a:prstGeom prst="rect">
            <a:avLst/>
          </a:prstGeom>
          <a:noFill/>
          <a:ln>
            <a:noFill/>
          </a:ln>
        </p:spPr>
      </p:pic>
    </p:spTree>
    <p:extLst>
      <p:ext uri="{BB962C8B-B14F-4D97-AF65-F5344CB8AC3E}">
        <p14:creationId xmlns:p14="http://schemas.microsoft.com/office/powerpoint/2010/main" val="651352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24B7-EB92-134E-AD7F-712D2E977AC6}"/>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E1B4959A-0559-FA46-A469-B4366BA5BE28}"/>
              </a:ext>
            </a:extLst>
          </p:cNvPr>
          <p:cNvSpPr>
            <a:spLocks noGrp="1"/>
          </p:cNvSpPr>
          <p:nvPr>
            <p:ph idx="1"/>
          </p:nvPr>
        </p:nvSpPr>
        <p:spPr/>
        <p:txBody>
          <a:bodyPr/>
          <a:lstStyle/>
          <a:p>
            <a:r>
              <a:rPr lang="en-US" dirty="0"/>
              <a:t>A scripting language</a:t>
            </a:r>
          </a:p>
          <a:p>
            <a:r>
              <a:rPr lang="en-US" dirty="0"/>
              <a:t>An object-oriented language: classes, member functions, etc.</a:t>
            </a:r>
          </a:p>
          <a:p>
            <a:r>
              <a:rPr lang="en-US" dirty="0"/>
              <a:t>Interpreted programming language</a:t>
            </a:r>
          </a:p>
          <a:p>
            <a:pPr lvl="1"/>
            <a:r>
              <a:rPr lang="en-US" dirty="0"/>
              <a:t>Execute instructions directly and freely by interpreter</a:t>
            </a:r>
          </a:p>
          <a:p>
            <a:pPr lvl="1"/>
            <a:r>
              <a:rPr lang="en-US" dirty="0"/>
              <a:t>No need of previous compilation to make your code machine-language instructions</a:t>
            </a:r>
          </a:p>
          <a:p>
            <a:r>
              <a:rPr lang="en-US" dirty="0"/>
              <a:t>Super popular in both research and industry</a:t>
            </a:r>
          </a:p>
          <a:p>
            <a:pPr lvl="1"/>
            <a:r>
              <a:rPr lang="en-US" dirty="0"/>
              <a:t>One of the most popular language for machine learning and AI</a:t>
            </a:r>
          </a:p>
          <a:p>
            <a:pPr lvl="1"/>
            <a:r>
              <a:rPr lang="en-US" dirty="0"/>
              <a:t>Used by Google, Facebook, and other famous companies for their products</a:t>
            </a:r>
          </a:p>
          <a:p>
            <a:pPr lvl="1"/>
            <a:endParaRPr lang="en-US" dirty="0"/>
          </a:p>
        </p:txBody>
      </p:sp>
    </p:spTree>
    <p:extLst>
      <p:ext uri="{BB962C8B-B14F-4D97-AF65-F5344CB8AC3E}">
        <p14:creationId xmlns:p14="http://schemas.microsoft.com/office/powerpoint/2010/main" val="3248500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EAC8-798D-3E42-BA0D-A15CF63FC7DC}"/>
              </a:ext>
            </a:extLst>
          </p:cNvPr>
          <p:cNvSpPr>
            <a:spLocks noGrp="1"/>
          </p:cNvSpPr>
          <p:nvPr>
            <p:ph type="title"/>
          </p:nvPr>
        </p:nvSpPr>
        <p:spPr/>
        <p:txBody>
          <a:bodyPr/>
          <a:lstStyle/>
          <a:p>
            <a:r>
              <a:rPr lang="en-US" dirty="0"/>
              <a:t>Review Your </a:t>
            </a:r>
            <a:r>
              <a:rPr lang="en-US" dirty="0" err="1"/>
              <a:t>shuf.py</a:t>
            </a:r>
            <a:r>
              <a:rPr lang="en-US" dirty="0"/>
              <a:t> </a:t>
            </a:r>
          </a:p>
        </p:txBody>
      </p:sp>
      <p:sp>
        <p:nvSpPr>
          <p:cNvPr id="3" name="Content Placeholder 2">
            <a:extLst>
              <a:ext uri="{FF2B5EF4-FFF2-40B4-BE49-F238E27FC236}">
                <a16:creationId xmlns:a16="http://schemas.microsoft.com/office/drawing/2014/main" id="{B44B161D-DB27-3643-BFFC-22C5660259DD}"/>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354161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03AE-91ED-E442-9B46-9C3E6DC25CFB}"/>
              </a:ext>
            </a:extLst>
          </p:cNvPr>
          <p:cNvSpPr>
            <a:spLocks noGrp="1"/>
          </p:cNvSpPr>
          <p:nvPr>
            <p:ph type="title"/>
          </p:nvPr>
        </p:nvSpPr>
        <p:spPr/>
        <p:txBody>
          <a:bodyPr/>
          <a:lstStyle/>
          <a:p>
            <a:r>
              <a:rPr lang="en-US" dirty="0"/>
              <a:t>Week </a:t>
            </a:r>
            <a:r>
              <a:rPr lang="en-US" altLang="zh-CN" dirty="0"/>
              <a:t>4</a:t>
            </a:r>
            <a:r>
              <a:rPr lang="en-US" dirty="0"/>
              <a:t>: Debugging and C</a:t>
            </a:r>
          </a:p>
        </p:txBody>
      </p:sp>
      <p:sp>
        <p:nvSpPr>
          <p:cNvPr id="3" name="Text Placeholder 2">
            <a:extLst>
              <a:ext uri="{FF2B5EF4-FFF2-40B4-BE49-F238E27FC236}">
                <a16:creationId xmlns:a16="http://schemas.microsoft.com/office/drawing/2014/main" id="{796B884E-EA47-FC48-832D-B5B1FC6579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92631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CA2B-8452-3542-A202-880FE214B4EA}"/>
              </a:ext>
            </a:extLst>
          </p:cNvPr>
          <p:cNvSpPr>
            <a:spLocks noGrp="1"/>
          </p:cNvSpPr>
          <p:nvPr>
            <p:ph type="title"/>
          </p:nvPr>
        </p:nvSpPr>
        <p:spPr/>
        <p:txBody>
          <a:bodyPr/>
          <a:lstStyle/>
          <a:p>
            <a:r>
              <a:rPr lang="en-US" dirty="0"/>
              <a:t>How to use GDB</a:t>
            </a:r>
          </a:p>
        </p:txBody>
      </p:sp>
      <p:sp>
        <p:nvSpPr>
          <p:cNvPr id="3" name="Content Placeholder 2">
            <a:extLst>
              <a:ext uri="{FF2B5EF4-FFF2-40B4-BE49-F238E27FC236}">
                <a16:creationId xmlns:a16="http://schemas.microsoft.com/office/drawing/2014/main" id="{D872F754-4CB8-6F46-85C0-483D8F0273EF}"/>
              </a:ext>
            </a:extLst>
          </p:cNvPr>
          <p:cNvSpPr>
            <a:spLocks noGrp="1"/>
          </p:cNvSpPr>
          <p:nvPr>
            <p:ph idx="1"/>
          </p:nvPr>
        </p:nvSpPr>
        <p:spPr>
          <a:xfrm>
            <a:off x="838200" y="1825624"/>
            <a:ext cx="10744200" cy="5032375"/>
          </a:xfrm>
        </p:spPr>
        <p:txBody>
          <a:bodyPr/>
          <a:lstStyle/>
          <a:p>
            <a:pPr marL="0" indent="0">
              <a:buNone/>
            </a:pPr>
            <a:r>
              <a:rPr lang="en-US" b="1" dirty="0"/>
              <a:t>Compile Program</a:t>
            </a:r>
          </a:p>
          <a:p>
            <a:r>
              <a:rPr lang="en-US" dirty="0"/>
              <a:t>Without debugging info: </a:t>
            </a:r>
            <a:r>
              <a:rPr lang="en-US" dirty="0" err="1">
                <a:highlight>
                  <a:srgbClr val="C0C0C0"/>
                </a:highlight>
              </a:rPr>
              <a:t>gcc</a:t>
            </a:r>
            <a:r>
              <a:rPr lang="en-US" dirty="0">
                <a:highlight>
                  <a:srgbClr val="C0C0C0"/>
                </a:highlight>
              </a:rPr>
              <a:t> [flags] &lt;source files&gt; -o &lt;output file&gt;</a:t>
            </a:r>
          </a:p>
          <a:p>
            <a:pPr lvl="1"/>
            <a:r>
              <a:rPr lang="en-US" dirty="0"/>
              <a:t>Check our previous slides (week 3) if you forgot this :D</a:t>
            </a:r>
          </a:p>
          <a:p>
            <a:r>
              <a:rPr lang="en-US" dirty="0"/>
              <a:t>With debugging info: </a:t>
            </a:r>
            <a:r>
              <a:rPr lang="en-US" dirty="0" err="1">
                <a:highlight>
                  <a:srgbClr val="C0C0C0"/>
                </a:highlight>
              </a:rPr>
              <a:t>gcc</a:t>
            </a:r>
            <a:r>
              <a:rPr lang="en-US" dirty="0">
                <a:highlight>
                  <a:srgbClr val="C0C0C0"/>
                </a:highlight>
              </a:rPr>
              <a:t> [other flags] </a:t>
            </a:r>
            <a:r>
              <a:rPr lang="en-US" b="1" dirty="0">
                <a:highlight>
                  <a:srgbClr val="C0C0C0"/>
                </a:highlight>
              </a:rPr>
              <a:t>–g</a:t>
            </a:r>
            <a:r>
              <a:rPr lang="en-US" dirty="0">
                <a:highlight>
                  <a:srgbClr val="C0C0C0"/>
                </a:highlight>
              </a:rPr>
              <a:t> &lt;source files&gt; -o &lt;output file&gt;</a:t>
            </a:r>
          </a:p>
          <a:p>
            <a:pPr lvl="1"/>
            <a:r>
              <a:rPr lang="en-US" dirty="0"/>
              <a:t>Produce debugging information that can be used by built-in debugger</a:t>
            </a:r>
          </a:p>
          <a:p>
            <a:pPr marL="0" indent="0">
              <a:buNone/>
            </a:pPr>
            <a:endParaRPr lang="en-US" dirty="0"/>
          </a:p>
          <a:p>
            <a:pPr marL="0" indent="0">
              <a:buNone/>
            </a:pPr>
            <a:r>
              <a:rPr lang="en-US" b="1" dirty="0"/>
              <a:t>Specify Program to Debug</a:t>
            </a:r>
          </a:p>
          <a:p>
            <a:r>
              <a:rPr lang="en-US" dirty="0"/>
              <a:t>Use </a:t>
            </a:r>
            <a:r>
              <a:rPr lang="en-US" dirty="0" err="1"/>
              <a:t>gdb</a:t>
            </a:r>
            <a:r>
              <a:rPr lang="en-US" dirty="0"/>
              <a:t> command with argument: </a:t>
            </a:r>
            <a:r>
              <a:rPr lang="en-US" dirty="0" err="1">
                <a:highlight>
                  <a:srgbClr val="C0C0C0"/>
                </a:highlight>
              </a:rPr>
              <a:t>gdb</a:t>
            </a:r>
            <a:r>
              <a:rPr lang="en-US" dirty="0">
                <a:highlight>
                  <a:srgbClr val="C0C0C0"/>
                </a:highlight>
              </a:rPr>
              <a:t> &lt;executable&gt;</a:t>
            </a:r>
          </a:p>
          <a:p>
            <a:r>
              <a:rPr lang="en-US" dirty="0"/>
              <a:t>Specify program in </a:t>
            </a:r>
            <a:r>
              <a:rPr lang="en-US" dirty="0" err="1"/>
              <a:t>gdb</a:t>
            </a:r>
            <a:r>
              <a:rPr lang="en-US" dirty="0"/>
              <a:t>: “</a:t>
            </a:r>
            <a:r>
              <a:rPr lang="en-US" dirty="0" err="1"/>
              <a:t>gdb</a:t>
            </a:r>
            <a:r>
              <a:rPr lang="en-US" dirty="0"/>
              <a:t>” and then </a:t>
            </a:r>
            <a:r>
              <a:rPr lang="en-US" dirty="0">
                <a:highlight>
                  <a:srgbClr val="C0C0C0"/>
                </a:highlight>
              </a:rPr>
              <a:t>(</a:t>
            </a:r>
            <a:r>
              <a:rPr lang="en-US" dirty="0" err="1">
                <a:highlight>
                  <a:srgbClr val="C0C0C0"/>
                </a:highlight>
              </a:rPr>
              <a:t>gdb</a:t>
            </a:r>
            <a:r>
              <a:rPr lang="en-US" dirty="0">
                <a:highlight>
                  <a:srgbClr val="C0C0C0"/>
                </a:highlight>
              </a:rPr>
              <a:t>) file &lt;executable&gt;</a:t>
            </a:r>
          </a:p>
          <a:p>
            <a:endParaRPr lang="en-US" dirty="0"/>
          </a:p>
        </p:txBody>
      </p:sp>
    </p:spTree>
    <p:extLst>
      <p:ext uri="{BB962C8B-B14F-4D97-AF65-F5344CB8AC3E}">
        <p14:creationId xmlns:p14="http://schemas.microsoft.com/office/powerpoint/2010/main" val="2021101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A9B1-4755-4540-9CAF-C95983D4860A}"/>
              </a:ext>
            </a:extLst>
          </p:cNvPr>
          <p:cNvSpPr>
            <a:spLocks noGrp="1"/>
          </p:cNvSpPr>
          <p:nvPr>
            <p:ph type="title"/>
          </p:nvPr>
        </p:nvSpPr>
        <p:spPr>
          <a:xfrm>
            <a:off x="838200" y="267850"/>
            <a:ext cx="10515600" cy="1325563"/>
          </a:xfrm>
        </p:spPr>
        <p:txBody>
          <a:bodyPr/>
          <a:lstStyle/>
          <a:p>
            <a:r>
              <a:rPr lang="en-US" dirty="0"/>
              <a:t>How to use GDB</a:t>
            </a:r>
          </a:p>
        </p:txBody>
      </p:sp>
      <p:sp>
        <p:nvSpPr>
          <p:cNvPr id="3" name="Content Placeholder 2">
            <a:extLst>
              <a:ext uri="{FF2B5EF4-FFF2-40B4-BE49-F238E27FC236}">
                <a16:creationId xmlns:a16="http://schemas.microsoft.com/office/drawing/2014/main" id="{4940CC67-2CEB-FE48-9C40-2B0381AE6D6E}"/>
              </a:ext>
            </a:extLst>
          </p:cNvPr>
          <p:cNvSpPr>
            <a:spLocks noGrp="1"/>
          </p:cNvSpPr>
          <p:nvPr>
            <p:ph idx="1"/>
          </p:nvPr>
        </p:nvSpPr>
        <p:spPr>
          <a:xfrm>
            <a:off x="838200" y="1593413"/>
            <a:ext cx="10515600" cy="4826842"/>
          </a:xfrm>
        </p:spPr>
        <p:txBody>
          <a:bodyPr>
            <a:normAutofit lnSpcReduction="10000"/>
          </a:bodyPr>
          <a:lstStyle/>
          <a:p>
            <a:pPr marL="0" indent="0">
              <a:buNone/>
            </a:pPr>
            <a:r>
              <a:rPr lang="en-US" b="1" dirty="0"/>
              <a:t>Run your program</a:t>
            </a:r>
          </a:p>
          <a:p>
            <a:r>
              <a:rPr lang="en-US" dirty="0">
                <a:highlight>
                  <a:srgbClr val="C0C0C0"/>
                </a:highlight>
              </a:rPr>
              <a:t>(</a:t>
            </a:r>
            <a:r>
              <a:rPr lang="en-US" dirty="0" err="1">
                <a:highlight>
                  <a:srgbClr val="C0C0C0"/>
                </a:highlight>
              </a:rPr>
              <a:t>gdb</a:t>
            </a:r>
            <a:r>
              <a:rPr lang="en-US" dirty="0">
                <a:highlight>
                  <a:srgbClr val="C0C0C0"/>
                </a:highlight>
              </a:rPr>
              <a:t>) run</a:t>
            </a:r>
          </a:p>
          <a:p>
            <a:r>
              <a:rPr lang="en-US" dirty="0">
                <a:highlight>
                  <a:srgbClr val="C0C0C0"/>
                </a:highlight>
              </a:rPr>
              <a:t>(</a:t>
            </a:r>
            <a:r>
              <a:rPr lang="en-US" dirty="0" err="1">
                <a:highlight>
                  <a:srgbClr val="C0C0C0"/>
                </a:highlight>
              </a:rPr>
              <a:t>gdb</a:t>
            </a:r>
            <a:r>
              <a:rPr lang="en-US" dirty="0">
                <a:highlight>
                  <a:srgbClr val="C0C0C0"/>
                </a:highlight>
              </a:rPr>
              <a:t>) run [arguments]</a:t>
            </a:r>
          </a:p>
          <a:p>
            <a:pPr marL="0" indent="0">
              <a:buNone/>
            </a:pPr>
            <a:endParaRPr lang="en-US" dirty="0"/>
          </a:p>
          <a:p>
            <a:pPr marL="0" indent="0">
              <a:buNone/>
            </a:pPr>
            <a:r>
              <a:rPr lang="en-US" b="1" dirty="0"/>
              <a:t>When you are in GDB’s interactive shell</a:t>
            </a:r>
          </a:p>
          <a:p>
            <a:r>
              <a:rPr lang="en-US" dirty="0"/>
              <a:t>Tab to autocomplete, up-down arrow to recall history commands</a:t>
            </a:r>
          </a:p>
          <a:p>
            <a:r>
              <a:rPr lang="en-US" dirty="0"/>
              <a:t>help [command] to get help information of a command</a:t>
            </a:r>
          </a:p>
          <a:p>
            <a:pPr marL="0" indent="0">
              <a:buNone/>
            </a:pPr>
            <a:endParaRPr lang="en-US" b="1" dirty="0"/>
          </a:p>
          <a:p>
            <a:pPr marL="0" indent="0">
              <a:buNone/>
            </a:pPr>
            <a:r>
              <a:rPr lang="en-US" b="1" dirty="0"/>
              <a:t>Exit</a:t>
            </a:r>
          </a:p>
          <a:p>
            <a:r>
              <a:rPr lang="en-US" dirty="0">
                <a:highlight>
                  <a:srgbClr val="C0C0C0"/>
                </a:highlight>
              </a:rPr>
              <a:t>(</a:t>
            </a:r>
            <a:r>
              <a:rPr lang="en-US" dirty="0" err="1">
                <a:highlight>
                  <a:srgbClr val="C0C0C0"/>
                </a:highlight>
              </a:rPr>
              <a:t>gdb</a:t>
            </a:r>
            <a:r>
              <a:rPr lang="en-US" dirty="0">
                <a:highlight>
                  <a:srgbClr val="C0C0C0"/>
                </a:highlight>
              </a:rPr>
              <a:t>) quit</a:t>
            </a:r>
          </a:p>
        </p:txBody>
      </p:sp>
    </p:spTree>
    <p:extLst>
      <p:ext uri="{BB962C8B-B14F-4D97-AF65-F5344CB8AC3E}">
        <p14:creationId xmlns:p14="http://schemas.microsoft.com/office/powerpoint/2010/main" val="3277530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B0FE-93EE-6E4E-8487-2C3C9F55E685}"/>
              </a:ext>
            </a:extLst>
          </p:cNvPr>
          <p:cNvSpPr>
            <a:spLocks noGrp="1"/>
          </p:cNvSpPr>
          <p:nvPr>
            <p:ph type="title"/>
          </p:nvPr>
        </p:nvSpPr>
        <p:spPr/>
        <p:txBody>
          <a:bodyPr/>
          <a:lstStyle/>
          <a:p>
            <a:r>
              <a:rPr lang="en-US" dirty="0"/>
              <a:t>How to use breakpoints</a:t>
            </a:r>
          </a:p>
        </p:txBody>
      </p:sp>
      <p:sp>
        <p:nvSpPr>
          <p:cNvPr id="3" name="Content Placeholder 2">
            <a:extLst>
              <a:ext uri="{FF2B5EF4-FFF2-40B4-BE49-F238E27FC236}">
                <a16:creationId xmlns:a16="http://schemas.microsoft.com/office/drawing/2014/main" id="{592C2CBC-2932-DF48-BFEE-5C6D1CCC5153}"/>
              </a:ext>
            </a:extLst>
          </p:cNvPr>
          <p:cNvSpPr>
            <a:spLocks noGrp="1"/>
          </p:cNvSpPr>
          <p:nvPr>
            <p:ph idx="1"/>
          </p:nvPr>
        </p:nvSpPr>
        <p:spPr/>
        <p:txBody>
          <a:bodyPr/>
          <a:lstStyle/>
          <a:p>
            <a:pPr marL="0" indent="0">
              <a:buNone/>
            </a:pPr>
            <a:r>
              <a:rPr lang="en-US" b="1" dirty="0"/>
              <a:t>Setting breakpoints</a:t>
            </a:r>
          </a:p>
          <a:p>
            <a:r>
              <a:rPr lang="en-US" dirty="0">
                <a:highlight>
                  <a:srgbClr val="C0C0C0"/>
                </a:highlight>
              </a:rPr>
              <a:t>(</a:t>
            </a:r>
            <a:r>
              <a:rPr lang="en-US" dirty="0" err="1">
                <a:highlight>
                  <a:srgbClr val="C0C0C0"/>
                </a:highlight>
              </a:rPr>
              <a:t>gdb</a:t>
            </a:r>
            <a:r>
              <a:rPr lang="en-US" dirty="0">
                <a:highlight>
                  <a:srgbClr val="C0C0C0"/>
                </a:highlight>
              </a:rPr>
              <a:t>) break file1.c:6</a:t>
            </a:r>
          </a:p>
          <a:p>
            <a:r>
              <a:rPr lang="en-US" dirty="0">
                <a:highlight>
                  <a:srgbClr val="C0C0C0"/>
                </a:highlight>
              </a:rPr>
              <a:t>(</a:t>
            </a:r>
            <a:r>
              <a:rPr lang="en-US" dirty="0" err="1">
                <a:highlight>
                  <a:srgbClr val="C0C0C0"/>
                </a:highlight>
              </a:rPr>
              <a:t>gdb</a:t>
            </a:r>
            <a:r>
              <a:rPr lang="en-US" dirty="0">
                <a:highlight>
                  <a:srgbClr val="C0C0C0"/>
                </a:highlight>
              </a:rPr>
              <a:t>) break </a:t>
            </a:r>
            <a:r>
              <a:rPr lang="en-US" dirty="0" err="1">
                <a:highlight>
                  <a:srgbClr val="C0C0C0"/>
                </a:highlight>
              </a:rPr>
              <a:t>my_function</a:t>
            </a:r>
            <a:endParaRPr lang="en-US" dirty="0">
              <a:highlight>
                <a:srgbClr val="C0C0C0"/>
              </a:highlight>
            </a:endParaRPr>
          </a:p>
          <a:p>
            <a:r>
              <a:rPr lang="en-US" dirty="0">
                <a:highlight>
                  <a:srgbClr val="C0C0C0"/>
                </a:highlight>
              </a:rPr>
              <a:t>(</a:t>
            </a:r>
            <a:r>
              <a:rPr lang="en-US" dirty="0" err="1">
                <a:highlight>
                  <a:srgbClr val="C0C0C0"/>
                </a:highlight>
              </a:rPr>
              <a:t>gdb</a:t>
            </a:r>
            <a:r>
              <a:rPr lang="en-US" dirty="0">
                <a:highlight>
                  <a:srgbClr val="C0C0C0"/>
                </a:highlight>
              </a:rPr>
              <a:t>) break [position] if [expression]</a:t>
            </a:r>
          </a:p>
          <a:p>
            <a:endParaRPr lang="en-US" dirty="0"/>
          </a:p>
          <a:p>
            <a:pPr marL="0" indent="0">
              <a:buNone/>
            </a:pPr>
            <a:r>
              <a:rPr lang="en-US" b="1" dirty="0"/>
              <a:t>Check the existing breakpoints</a:t>
            </a:r>
          </a:p>
          <a:p>
            <a:r>
              <a:rPr lang="en-US" dirty="0">
                <a:highlight>
                  <a:srgbClr val="C0C0C0"/>
                </a:highlight>
              </a:rPr>
              <a:t>(</a:t>
            </a:r>
            <a:r>
              <a:rPr lang="en-US" dirty="0" err="1">
                <a:highlight>
                  <a:srgbClr val="C0C0C0"/>
                </a:highlight>
              </a:rPr>
              <a:t>gdb</a:t>
            </a:r>
            <a:r>
              <a:rPr lang="en-US" dirty="0">
                <a:highlight>
                  <a:srgbClr val="C0C0C0"/>
                </a:highlight>
              </a:rPr>
              <a:t>) info breakpoints</a:t>
            </a:r>
          </a:p>
          <a:p>
            <a:pPr lvl="1"/>
            <a:r>
              <a:rPr lang="en-US" dirty="0"/>
              <a:t>Or break or </a:t>
            </a:r>
            <a:r>
              <a:rPr lang="en-US" dirty="0" err="1"/>
              <a:t>br</a:t>
            </a:r>
            <a:r>
              <a:rPr lang="en-US" dirty="0"/>
              <a:t> or b </a:t>
            </a:r>
          </a:p>
        </p:txBody>
      </p:sp>
    </p:spTree>
    <p:extLst>
      <p:ext uri="{BB962C8B-B14F-4D97-AF65-F5344CB8AC3E}">
        <p14:creationId xmlns:p14="http://schemas.microsoft.com/office/powerpoint/2010/main" val="775313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3102-D1CE-014F-9EAA-F4544D569CF0}"/>
              </a:ext>
            </a:extLst>
          </p:cNvPr>
          <p:cNvSpPr>
            <a:spLocks noGrp="1"/>
          </p:cNvSpPr>
          <p:nvPr>
            <p:ph type="title"/>
          </p:nvPr>
        </p:nvSpPr>
        <p:spPr/>
        <p:txBody>
          <a:bodyPr/>
          <a:lstStyle/>
          <a:p>
            <a:r>
              <a:rPr lang="en-US" dirty="0"/>
              <a:t>How to use breakpoints</a:t>
            </a:r>
          </a:p>
        </p:txBody>
      </p:sp>
      <p:sp>
        <p:nvSpPr>
          <p:cNvPr id="3" name="Content Placeholder 2">
            <a:extLst>
              <a:ext uri="{FF2B5EF4-FFF2-40B4-BE49-F238E27FC236}">
                <a16:creationId xmlns:a16="http://schemas.microsoft.com/office/drawing/2014/main" id="{28838B57-7CCA-6940-AB9D-FA4C66594BC7}"/>
              </a:ext>
            </a:extLst>
          </p:cNvPr>
          <p:cNvSpPr>
            <a:spLocks noGrp="1"/>
          </p:cNvSpPr>
          <p:nvPr>
            <p:ph idx="1"/>
          </p:nvPr>
        </p:nvSpPr>
        <p:spPr/>
        <p:txBody>
          <a:bodyPr/>
          <a:lstStyle/>
          <a:p>
            <a:pPr marL="0" indent="0">
              <a:buNone/>
            </a:pPr>
            <a:r>
              <a:rPr lang="en-US" b="1" dirty="0"/>
              <a:t>Delete breakpoints</a:t>
            </a:r>
          </a:p>
          <a:p>
            <a:r>
              <a:rPr lang="en-US" dirty="0">
                <a:highlight>
                  <a:srgbClr val="C0C0C0"/>
                </a:highlight>
              </a:rPr>
              <a:t>(</a:t>
            </a:r>
            <a:r>
              <a:rPr lang="en-US" dirty="0" err="1">
                <a:highlight>
                  <a:srgbClr val="C0C0C0"/>
                </a:highlight>
              </a:rPr>
              <a:t>gdb</a:t>
            </a:r>
            <a:r>
              <a:rPr lang="en-US" dirty="0">
                <a:highlight>
                  <a:srgbClr val="C0C0C0"/>
                </a:highlight>
              </a:rPr>
              <a:t>) delete [</a:t>
            </a:r>
            <a:r>
              <a:rPr lang="en-US" dirty="0" err="1">
                <a:highlight>
                  <a:srgbClr val="C0C0C0"/>
                </a:highlight>
              </a:rPr>
              <a:t>breakpoint_id</a:t>
            </a:r>
            <a:r>
              <a:rPr lang="en-US" dirty="0">
                <a:highlight>
                  <a:srgbClr val="C0C0C0"/>
                </a:highlight>
              </a:rPr>
              <a:t>]</a:t>
            </a:r>
          </a:p>
          <a:p>
            <a:endParaRPr lang="en-US" dirty="0"/>
          </a:p>
          <a:p>
            <a:pPr marL="0" indent="0">
              <a:buNone/>
            </a:pPr>
            <a:r>
              <a:rPr lang="en-US" b="1" dirty="0"/>
              <a:t>Enable/Disable breakpoints</a:t>
            </a:r>
          </a:p>
          <a:p>
            <a:r>
              <a:rPr lang="en-US" dirty="0">
                <a:highlight>
                  <a:srgbClr val="C0C0C0"/>
                </a:highlight>
              </a:rPr>
              <a:t>(</a:t>
            </a:r>
            <a:r>
              <a:rPr lang="en-US" dirty="0" err="1">
                <a:highlight>
                  <a:srgbClr val="C0C0C0"/>
                </a:highlight>
              </a:rPr>
              <a:t>gdb</a:t>
            </a:r>
            <a:r>
              <a:rPr lang="en-US" dirty="0">
                <a:highlight>
                  <a:srgbClr val="C0C0C0"/>
                </a:highlight>
              </a:rPr>
              <a:t>) disable/enable [</a:t>
            </a:r>
            <a:r>
              <a:rPr lang="en-US" dirty="0" err="1">
                <a:highlight>
                  <a:srgbClr val="C0C0C0"/>
                </a:highlight>
              </a:rPr>
              <a:t>breakpoint_id</a:t>
            </a:r>
            <a:r>
              <a:rPr lang="en-US" dirty="0">
                <a:highlight>
                  <a:srgbClr val="C0C0C0"/>
                </a:highlight>
              </a:rPr>
              <a:t>]</a:t>
            </a:r>
          </a:p>
          <a:p>
            <a:endParaRPr lang="en-US" dirty="0"/>
          </a:p>
          <a:p>
            <a:pPr marL="0" indent="0">
              <a:buNone/>
            </a:pPr>
            <a:r>
              <a:rPr lang="en-US" b="1" dirty="0"/>
              <a:t>Ignore breakpoints for several times</a:t>
            </a:r>
          </a:p>
          <a:p>
            <a:r>
              <a:rPr lang="en-US" dirty="0">
                <a:highlight>
                  <a:srgbClr val="C0C0C0"/>
                </a:highlight>
              </a:rPr>
              <a:t>(</a:t>
            </a:r>
            <a:r>
              <a:rPr lang="en-US" dirty="0" err="1">
                <a:highlight>
                  <a:srgbClr val="C0C0C0"/>
                </a:highlight>
              </a:rPr>
              <a:t>gdb</a:t>
            </a:r>
            <a:r>
              <a:rPr lang="en-US" dirty="0">
                <a:highlight>
                  <a:srgbClr val="C0C0C0"/>
                </a:highlight>
              </a:rPr>
              <a:t>) ignore [</a:t>
            </a:r>
            <a:r>
              <a:rPr lang="en-US" dirty="0" err="1">
                <a:highlight>
                  <a:srgbClr val="C0C0C0"/>
                </a:highlight>
              </a:rPr>
              <a:t>break_point_id</a:t>
            </a:r>
            <a:r>
              <a:rPr lang="en-US" dirty="0">
                <a:highlight>
                  <a:srgbClr val="C0C0C0"/>
                </a:highlight>
              </a:rPr>
              <a:t>] [iterations]</a:t>
            </a:r>
          </a:p>
        </p:txBody>
      </p:sp>
    </p:spTree>
    <p:extLst>
      <p:ext uri="{BB962C8B-B14F-4D97-AF65-F5344CB8AC3E}">
        <p14:creationId xmlns:p14="http://schemas.microsoft.com/office/powerpoint/2010/main" val="265282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8897-FF1B-6446-9DC9-35426C31E332}"/>
              </a:ext>
            </a:extLst>
          </p:cNvPr>
          <p:cNvSpPr>
            <a:spLocks noGrp="1"/>
          </p:cNvSpPr>
          <p:nvPr>
            <p:ph type="title"/>
          </p:nvPr>
        </p:nvSpPr>
        <p:spPr/>
        <p:txBody>
          <a:bodyPr/>
          <a:lstStyle/>
          <a:p>
            <a:r>
              <a:rPr lang="en-US" b="1" dirty="0"/>
              <a:t>Files and Processes</a:t>
            </a:r>
            <a:endParaRPr lang="en-US" dirty="0"/>
          </a:p>
        </p:txBody>
      </p:sp>
      <p:sp>
        <p:nvSpPr>
          <p:cNvPr id="3" name="Content Placeholder 2">
            <a:extLst>
              <a:ext uri="{FF2B5EF4-FFF2-40B4-BE49-F238E27FC236}">
                <a16:creationId xmlns:a16="http://schemas.microsoft.com/office/drawing/2014/main" id="{28ED827A-CEA6-504F-B89C-1209EE9BF088}"/>
              </a:ext>
            </a:extLst>
          </p:cNvPr>
          <p:cNvSpPr>
            <a:spLocks noGrp="1"/>
          </p:cNvSpPr>
          <p:nvPr>
            <p:ph idx="1"/>
          </p:nvPr>
        </p:nvSpPr>
        <p:spPr/>
        <p:txBody>
          <a:bodyPr/>
          <a:lstStyle/>
          <a:p>
            <a:pPr marL="0" indent="0">
              <a:buNone/>
            </a:pPr>
            <a:r>
              <a:rPr lang="en-US" dirty="0"/>
              <a:t>Everything is either a </a:t>
            </a:r>
            <a:r>
              <a:rPr lang="en-US" b="1" u="sng" dirty="0"/>
              <a:t>process</a:t>
            </a:r>
            <a:r>
              <a:rPr lang="en-US" dirty="0"/>
              <a:t> or a </a:t>
            </a:r>
            <a:r>
              <a:rPr lang="en-US" b="1" u="sng" dirty="0"/>
              <a:t>file</a:t>
            </a:r>
            <a:r>
              <a:rPr lang="en-US" dirty="0"/>
              <a:t>:</a:t>
            </a:r>
          </a:p>
          <a:p>
            <a:r>
              <a:rPr lang="en-US" b="1" dirty="0"/>
              <a:t>Process</a:t>
            </a:r>
            <a:r>
              <a:rPr lang="en-US" dirty="0"/>
              <a:t>: an executing program identified by PID</a:t>
            </a:r>
          </a:p>
          <a:p>
            <a:r>
              <a:rPr lang="en-US" b="1" dirty="0"/>
              <a:t>File</a:t>
            </a:r>
            <a:r>
              <a:rPr lang="en-US" dirty="0"/>
              <a:t>: collection of data</a:t>
            </a:r>
          </a:p>
          <a:p>
            <a:pPr lvl="1"/>
            <a:r>
              <a:rPr lang="en-US" dirty="0"/>
              <a:t>A document</a:t>
            </a:r>
          </a:p>
          <a:p>
            <a:pPr lvl="1"/>
            <a:r>
              <a:rPr lang="en-US" dirty="0"/>
              <a:t>Text of program written in high-level language</a:t>
            </a:r>
          </a:p>
          <a:p>
            <a:pPr lvl="1"/>
            <a:r>
              <a:rPr lang="en-US" dirty="0"/>
              <a:t>Executable</a:t>
            </a:r>
          </a:p>
          <a:p>
            <a:pPr lvl="1"/>
            <a:r>
              <a:rPr lang="en-US" dirty="0"/>
              <a:t>Directory</a:t>
            </a:r>
          </a:p>
          <a:p>
            <a:pPr lvl="1"/>
            <a:r>
              <a:rPr lang="en-US" dirty="0"/>
              <a:t>Devices</a:t>
            </a:r>
          </a:p>
          <a:p>
            <a:endParaRPr lang="en-US" dirty="0"/>
          </a:p>
        </p:txBody>
      </p:sp>
    </p:spTree>
    <p:extLst>
      <p:ext uri="{BB962C8B-B14F-4D97-AF65-F5344CB8AC3E}">
        <p14:creationId xmlns:p14="http://schemas.microsoft.com/office/powerpoint/2010/main" val="2325209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F232-A104-774E-9C0A-BBAD89D22562}"/>
              </a:ext>
            </a:extLst>
          </p:cNvPr>
          <p:cNvSpPr>
            <a:spLocks noGrp="1"/>
          </p:cNvSpPr>
          <p:nvPr>
            <p:ph type="title"/>
          </p:nvPr>
        </p:nvSpPr>
        <p:spPr>
          <a:xfrm>
            <a:off x="838200" y="211407"/>
            <a:ext cx="10515600" cy="1325563"/>
          </a:xfrm>
        </p:spPr>
        <p:txBody>
          <a:bodyPr/>
          <a:lstStyle/>
          <a:p>
            <a:r>
              <a:rPr lang="en-US" dirty="0"/>
              <a:t>More commands when using GDB</a:t>
            </a:r>
          </a:p>
        </p:txBody>
      </p:sp>
      <p:sp>
        <p:nvSpPr>
          <p:cNvPr id="3" name="Content Placeholder 2">
            <a:extLst>
              <a:ext uri="{FF2B5EF4-FFF2-40B4-BE49-F238E27FC236}">
                <a16:creationId xmlns:a16="http://schemas.microsoft.com/office/drawing/2014/main" id="{0CA7963F-A7C2-8F4B-BE34-677FE27D1CB4}"/>
              </a:ext>
            </a:extLst>
          </p:cNvPr>
          <p:cNvSpPr>
            <a:spLocks noGrp="1"/>
          </p:cNvSpPr>
          <p:nvPr>
            <p:ph idx="1"/>
          </p:nvPr>
        </p:nvSpPr>
        <p:spPr>
          <a:xfrm>
            <a:off x="673768" y="1536970"/>
            <a:ext cx="6407968" cy="5109623"/>
          </a:xfrm>
        </p:spPr>
        <p:txBody>
          <a:bodyPr>
            <a:normAutofit lnSpcReduction="10000"/>
          </a:bodyPr>
          <a:lstStyle/>
          <a:p>
            <a:pPr marL="0" indent="0">
              <a:buNone/>
            </a:pPr>
            <a:r>
              <a:rPr lang="en-US" b="1" dirty="0"/>
              <a:t>Printing data of interest at run time</a:t>
            </a:r>
          </a:p>
          <a:p>
            <a:r>
              <a:rPr lang="en-US" dirty="0">
                <a:highlight>
                  <a:srgbClr val="C0C0C0"/>
                </a:highlight>
              </a:rPr>
              <a:t>(</a:t>
            </a:r>
            <a:r>
              <a:rPr lang="en-US" dirty="0" err="1">
                <a:highlight>
                  <a:srgbClr val="C0C0C0"/>
                </a:highlight>
              </a:rPr>
              <a:t>gdb</a:t>
            </a:r>
            <a:r>
              <a:rPr lang="en-US" dirty="0">
                <a:highlight>
                  <a:srgbClr val="C0C0C0"/>
                </a:highlight>
              </a:rPr>
              <a:t>) print [format] [expression]</a:t>
            </a:r>
          </a:p>
          <a:p>
            <a:pPr lvl="1"/>
            <a:r>
              <a:rPr lang="en-US" dirty="0"/>
              <a:t>d, x, o, t for decimal, hexadecimal, octal, and binary notation</a:t>
            </a:r>
          </a:p>
          <a:p>
            <a:pPr lvl="1"/>
            <a:endParaRPr lang="en-US" dirty="0"/>
          </a:p>
          <a:p>
            <a:pPr marL="0" indent="0">
              <a:buNone/>
            </a:pPr>
            <a:r>
              <a:rPr lang="en-US" b="1" dirty="0"/>
              <a:t>Watch changes to variables</a:t>
            </a:r>
          </a:p>
          <a:p>
            <a:r>
              <a:rPr lang="en-US" dirty="0">
                <a:highlight>
                  <a:srgbClr val="C0C0C0"/>
                </a:highlight>
              </a:rPr>
              <a:t>(</a:t>
            </a:r>
            <a:r>
              <a:rPr lang="en-US" dirty="0" err="1">
                <a:highlight>
                  <a:srgbClr val="C0C0C0"/>
                </a:highlight>
              </a:rPr>
              <a:t>gdb</a:t>
            </a:r>
            <a:r>
              <a:rPr lang="en-US" dirty="0">
                <a:highlight>
                  <a:srgbClr val="C0C0C0"/>
                </a:highlight>
              </a:rPr>
              <a:t>) watch [</a:t>
            </a:r>
            <a:r>
              <a:rPr lang="en-US" dirty="0" err="1">
                <a:highlight>
                  <a:srgbClr val="C0C0C0"/>
                </a:highlight>
              </a:rPr>
              <a:t>var_name</a:t>
            </a:r>
            <a:r>
              <a:rPr lang="en-US" dirty="0">
                <a:highlight>
                  <a:srgbClr val="C0C0C0"/>
                </a:highlight>
              </a:rPr>
              <a:t>]</a:t>
            </a:r>
          </a:p>
          <a:p>
            <a:r>
              <a:rPr lang="en-US" dirty="0">
                <a:highlight>
                  <a:srgbClr val="C0C0C0"/>
                </a:highlight>
              </a:rPr>
              <a:t>(</a:t>
            </a:r>
            <a:r>
              <a:rPr lang="en-US" dirty="0" err="1">
                <a:highlight>
                  <a:srgbClr val="C0C0C0"/>
                </a:highlight>
              </a:rPr>
              <a:t>gdb</a:t>
            </a:r>
            <a:r>
              <a:rPr lang="en-US" dirty="0">
                <a:highlight>
                  <a:srgbClr val="C0C0C0"/>
                </a:highlight>
              </a:rPr>
              <a:t>) </a:t>
            </a:r>
            <a:r>
              <a:rPr lang="en-US" dirty="0" err="1">
                <a:highlight>
                  <a:srgbClr val="C0C0C0"/>
                </a:highlight>
              </a:rPr>
              <a:t>rwatch</a:t>
            </a:r>
            <a:r>
              <a:rPr lang="en-US" dirty="0">
                <a:highlight>
                  <a:srgbClr val="C0C0C0"/>
                </a:highlight>
              </a:rPr>
              <a:t> [expression]</a:t>
            </a:r>
          </a:p>
          <a:p>
            <a:endParaRPr lang="en-US" dirty="0"/>
          </a:p>
          <a:p>
            <a:pPr marL="0" indent="0">
              <a:buNone/>
            </a:pPr>
            <a:r>
              <a:rPr lang="en-US" b="1" dirty="0"/>
              <a:t>When a program stops at a breakpoint</a:t>
            </a:r>
          </a:p>
          <a:p>
            <a:r>
              <a:rPr lang="en-US" dirty="0">
                <a:highlight>
                  <a:srgbClr val="C0C0C0"/>
                </a:highlight>
              </a:rPr>
              <a:t>(</a:t>
            </a:r>
            <a:r>
              <a:rPr lang="en-US" dirty="0" err="1">
                <a:highlight>
                  <a:srgbClr val="C0C0C0"/>
                </a:highlight>
              </a:rPr>
              <a:t>gdb</a:t>
            </a:r>
            <a:r>
              <a:rPr lang="en-US" dirty="0">
                <a:highlight>
                  <a:srgbClr val="C0C0C0"/>
                </a:highlight>
              </a:rPr>
              <a:t>) continue | step | next | finish</a:t>
            </a:r>
          </a:p>
        </p:txBody>
      </p:sp>
      <p:sp>
        <p:nvSpPr>
          <p:cNvPr id="4" name="Rectangle 3">
            <a:extLst>
              <a:ext uri="{FF2B5EF4-FFF2-40B4-BE49-F238E27FC236}">
                <a16:creationId xmlns:a16="http://schemas.microsoft.com/office/drawing/2014/main" id="{0237180D-17D4-5146-8625-C08B34A18F2C}"/>
              </a:ext>
            </a:extLst>
          </p:cNvPr>
          <p:cNvSpPr/>
          <p:nvPr/>
        </p:nvSpPr>
        <p:spPr>
          <a:xfrm>
            <a:off x="7341140" y="2378975"/>
            <a:ext cx="4740613"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t>c or continue</a:t>
            </a:r>
            <a:r>
              <a:rPr lang="en-US" sz="2000" dirty="0"/>
              <a:t>: debugger will continue executing until next breakpoint.</a:t>
            </a:r>
          </a:p>
          <a:p>
            <a:endParaRPr lang="en-US" sz="2000" b="1" dirty="0"/>
          </a:p>
          <a:p>
            <a:r>
              <a:rPr lang="en-US" sz="2000" b="1" dirty="0"/>
              <a:t>s or step</a:t>
            </a:r>
            <a:r>
              <a:rPr lang="en-US" sz="2000" dirty="0"/>
              <a:t>: debugger will continue to next source line.</a:t>
            </a:r>
          </a:p>
          <a:p>
            <a:endParaRPr lang="en-US" sz="2000" b="1" dirty="0"/>
          </a:p>
          <a:p>
            <a:r>
              <a:rPr lang="en-US" sz="2000" b="1" dirty="0"/>
              <a:t>n or next</a:t>
            </a:r>
            <a:r>
              <a:rPr lang="en-US" sz="2000" dirty="0"/>
              <a:t>: debugger will continue to next source line in the current (innermost) stack frame.</a:t>
            </a:r>
          </a:p>
          <a:p>
            <a:endParaRPr lang="en-US" sz="2000" b="1" dirty="0"/>
          </a:p>
          <a:p>
            <a:r>
              <a:rPr lang="en-US" sz="2000" b="1" dirty="0"/>
              <a:t>f or finish</a:t>
            </a:r>
            <a:r>
              <a:rPr lang="en-US" sz="2000" dirty="0"/>
              <a:t>: debugger will resume execution until the current function returns. Execution stops immediately after the program flow returns to the function's caller </a:t>
            </a:r>
          </a:p>
        </p:txBody>
      </p:sp>
      <p:sp>
        <p:nvSpPr>
          <p:cNvPr id="5" name="Right Arrow 4">
            <a:extLst>
              <a:ext uri="{FF2B5EF4-FFF2-40B4-BE49-F238E27FC236}">
                <a16:creationId xmlns:a16="http://schemas.microsoft.com/office/drawing/2014/main" id="{C518E586-48C7-DB4C-845F-073F9D927AB5}"/>
              </a:ext>
            </a:extLst>
          </p:cNvPr>
          <p:cNvSpPr/>
          <p:nvPr/>
        </p:nvSpPr>
        <p:spPr>
          <a:xfrm rot="19457792">
            <a:off x="6553155" y="4945303"/>
            <a:ext cx="746165" cy="583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704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F2F2-23CC-FE4D-BB7C-A93A7EF07BAE}"/>
              </a:ext>
            </a:extLst>
          </p:cNvPr>
          <p:cNvSpPr>
            <a:spLocks noGrp="1"/>
          </p:cNvSpPr>
          <p:nvPr>
            <p:ph type="title"/>
          </p:nvPr>
        </p:nvSpPr>
        <p:spPr/>
        <p:txBody>
          <a:bodyPr/>
          <a:lstStyle/>
          <a:p>
            <a:r>
              <a:rPr lang="en-US" dirty="0"/>
              <a:t>More commands when using GDB</a:t>
            </a:r>
          </a:p>
        </p:txBody>
      </p:sp>
      <p:sp>
        <p:nvSpPr>
          <p:cNvPr id="3" name="Content Placeholder 2">
            <a:extLst>
              <a:ext uri="{FF2B5EF4-FFF2-40B4-BE49-F238E27FC236}">
                <a16:creationId xmlns:a16="http://schemas.microsoft.com/office/drawing/2014/main" id="{6ECA0AEA-5C7C-504A-BB04-5AB22F2A6310}"/>
              </a:ext>
            </a:extLst>
          </p:cNvPr>
          <p:cNvSpPr>
            <a:spLocks noGrp="1"/>
          </p:cNvSpPr>
          <p:nvPr>
            <p:ph idx="1"/>
          </p:nvPr>
        </p:nvSpPr>
        <p:spPr/>
        <p:txBody>
          <a:bodyPr/>
          <a:lstStyle/>
          <a:p>
            <a:pPr marL="0" indent="0">
              <a:buNone/>
            </a:pPr>
            <a:r>
              <a:rPr lang="en-US" b="1" dirty="0"/>
              <a:t>List all functions in the program</a:t>
            </a:r>
          </a:p>
          <a:p>
            <a:r>
              <a:rPr lang="en-US" dirty="0">
                <a:highlight>
                  <a:srgbClr val="C0C0C0"/>
                </a:highlight>
              </a:rPr>
              <a:t>(</a:t>
            </a:r>
            <a:r>
              <a:rPr lang="en-US" dirty="0" err="1">
                <a:highlight>
                  <a:srgbClr val="C0C0C0"/>
                </a:highlight>
              </a:rPr>
              <a:t>gdb</a:t>
            </a:r>
            <a:r>
              <a:rPr lang="en-US" dirty="0">
                <a:highlight>
                  <a:srgbClr val="C0C0C0"/>
                </a:highlight>
              </a:rPr>
              <a:t>) info functions</a:t>
            </a:r>
          </a:p>
          <a:p>
            <a:endParaRPr lang="en-US" dirty="0"/>
          </a:p>
          <a:p>
            <a:pPr marL="0" indent="0">
              <a:buNone/>
            </a:pPr>
            <a:r>
              <a:rPr lang="en-US" b="1" dirty="0"/>
              <a:t>List the source code lines around the current line</a:t>
            </a:r>
          </a:p>
          <a:p>
            <a:r>
              <a:rPr lang="en-US" dirty="0">
                <a:highlight>
                  <a:srgbClr val="C0C0C0"/>
                </a:highlight>
              </a:rPr>
              <a:t>(</a:t>
            </a:r>
            <a:r>
              <a:rPr lang="en-US" dirty="0" err="1">
                <a:highlight>
                  <a:srgbClr val="C0C0C0"/>
                </a:highlight>
              </a:rPr>
              <a:t>gdb</a:t>
            </a:r>
            <a:r>
              <a:rPr lang="en-US" dirty="0">
                <a:highlight>
                  <a:srgbClr val="C0C0C0"/>
                </a:highlight>
              </a:rPr>
              <a:t>) list</a:t>
            </a:r>
          </a:p>
        </p:txBody>
      </p:sp>
    </p:spTree>
    <p:extLst>
      <p:ext uri="{BB962C8B-B14F-4D97-AF65-F5344CB8AC3E}">
        <p14:creationId xmlns:p14="http://schemas.microsoft.com/office/powerpoint/2010/main" val="222095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E52B-84D0-C247-AE33-F77C4BFCCBF8}"/>
              </a:ext>
            </a:extLst>
          </p:cNvPr>
          <p:cNvSpPr>
            <a:spLocks noGrp="1"/>
          </p:cNvSpPr>
          <p:nvPr>
            <p:ph type="title"/>
          </p:nvPr>
        </p:nvSpPr>
        <p:spPr>
          <a:xfrm>
            <a:off x="838200" y="365125"/>
            <a:ext cx="6209371" cy="1325563"/>
          </a:xfrm>
        </p:spPr>
        <p:txBody>
          <a:bodyPr/>
          <a:lstStyle/>
          <a:p>
            <a:r>
              <a:rPr lang="en-US" dirty="0"/>
              <a:t>Brief Introduction to Process Memory</a:t>
            </a:r>
          </a:p>
        </p:txBody>
      </p:sp>
      <p:sp>
        <p:nvSpPr>
          <p:cNvPr id="3" name="Content Placeholder 2">
            <a:extLst>
              <a:ext uri="{FF2B5EF4-FFF2-40B4-BE49-F238E27FC236}">
                <a16:creationId xmlns:a16="http://schemas.microsoft.com/office/drawing/2014/main" id="{766D9574-CCAE-D648-9BE5-077CEC8BE145}"/>
              </a:ext>
            </a:extLst>
          </p:cNvPr>
          <p:cNvSpPr>
            <a:spLocks noGrp="1"/>
          </p:cNvSpPr>
          <p:nvPr>
            <p:ph idx="1"/>
          </p:nvPr>
        </p:nvSpPr>
        <p:spPr/>
        <p:txBody>
          <a:bodyPr/>
          <a:lstStyle/>
          <a:p>
            <a:pPr marL="0" indent="0">
              <a:buNone/>
            </a:pPr>
            <a:r>
              <a:rPr lang="en-US" dirty="0"/>
              <a:t>Stack </a:t>
            </a:r>
          </a:p>
          <a:p>
            <a:r>
              <a:rPr lang="en-US" dirty="0"/>
              <a:t>Push frame when function invoked</a:t>
            </a:r>
          </a:p>
          <a:p>
            <a:r>
              <a:rPr lang="en-US" dirty="0"/>
              <a:t>Pop frame when function returned</a:t>
            </a:r>
          </a:p>
          <a:p>
            <a:r>
              <a:rPr lang="en-US" dirty="0"/>
              <a:t>Stores local </a:t>
            </a:r>
            <a:r>
              <a:rPr lang="en-US" dirty="0" err="1"/>
              <a:t>vars</a:t>
            </a:r>
            <a:r>
              <a:rPr lang="en-US" dirty="0"/>
              <a:t>, return address, etc.</a:t>
            </a:r>
          </a:p>
          <a:p>
            <a:pPr marL="0" indent="0">
              <a:buNone/>
            </a:pPr>
            <a:endParaRPr lang="en-US" dirty="0"/>
          </a:p>
          <a:p>
            <a:pPr marL="0" indent="0">
              <a:buNone/>
            </a:pPr>
            <a:r>
              <a:rPr lang="en-US" dirty="0"/>
              <a:t>Heap</a:t>
            </a:r>
          </a:p>
          <a:p>
            <a:r>
              <a:rPr lang="en-US" dirty="0"/>
              <a:t>Dynamic memory allocation</a:t>
            </a:r>
          </a:p>
        </p:txBody>
      </p:sp>
      <p:pic>
        <p:nvPicPr>
          <p:cNvPr id="4" name="Picture 3">
            <a:extLst>
              <a:ext uri="{FF2B5EF4-FFF2-40B4-BE49-F238E27FC236}">
                <a16:creationId xmlns:a16="http://schemas.microsoft.com/office/drawing/2014/main" id="{C8634D00-D9A2-864E-8455-D621C194A79E}"/>
              </a:ext>
            </a:extLst>
          </p:cNvPr>
          <p:cNvPicPr>
            <a:picLocks noChangeAspect="1"/>
          </p:cNvPicPr>
          <p:nvPr/>
        </p:nvPicPr>
        <p:blipFill>
          <a:blip r:embed="rId2"/>
          <a:stretch>
            <a:fillRect/>
          </a:stretch>
        </p:blipFill>
        <p:spPr>
          <a:xfrm>
            <a:off x="7118815" y="-176463"/>
            <a:ext cx="4527753" cy="7292294"/>
          </a:xfrm>
          <a:prstGeom prst="rect">
            <a:avLst/>
          </a:prstGeom>
        </p:spPr>
      </p:pic>
    </p:spTree>
    <p:extLst>
      <p:ext uri="{BB962C8B-B14F-4D97-AF65-F5344CB8AC3E}">
        <p14:creationId xmlns:p14="http://schemas.microsoft.com/office/powerpoint/2010/main" val="3577659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4102-A0F9-3E43-A179-2C0D81B45466}"/>
              </a:ext>
            </a:extLst>
          </p:cNvPr>
          <p:cNvSpPr>
            <a:spLocks noGrp="1"/>
          </p:cNvSpPr>
          <p:nvPr>
            <p:ph type="title"/>
          </p:nvPr>
        </p:nvSpPr>
        <p:spPr/>
        <p:txBody>
          <a:bodyPr/>
          <a:lstStyle/>
          <a:p>
            <a:r>
              <a:rPr lang="en-US" dirty="0"/>
              <a:t>Data types, pointers, struct</a:t>
            </a:r>
          </a:p>
        </p:txBody>
      </p:sp>
      <p:sp>
        <p:nvSpPr>
          <p:cNvPr id="3" name="Content Placeholder 2">
            <a:extLst>
              <a:ext uri="{FF2B5EF4-FFF2-40B4-BE49-F238E27FC236}">
                <a16:creationId xmlns:a16="http://schemas.microsoft.com/office/drawing/2014/main" id="{6D951EC5-9533-EC47-BFC1-D1AD4485B138}"/>
              </a:ext>
            </a:extLst>
          </p:cNvPr>
          <p:cNvSpPr>
            <a:spLocks noGrp="1"/>
          </p:cNvSpPr>
          <p:nvPr>
            <p:ph idx="1"/>
          </p:nvPr>
        </p:nvSpPr>
        <p:spPr/>
        <p:txBody>
          <a:bodyPr/>
          <a:lstStyle/>
          <a:p>
            <a:r>
              <a:rPr lang="en-US" dirty="0"/>
              <a:t>Basic data type</a:t>
            </a:r>
          </a:p>
          <a:p>
            <a:pPr lvl="1"/>
            <a:r>
              <a:rPr lang="en-US" dirty="0" err="1"/>
              <a:t>int</a:t>
            </a:r>
            <a:endParaRPr lang="en-US" dirty="0"/>
          </a:p>
          <a:p>
            <a:pPr lvl="1"/>
            <a:r>
              <a:rPr lang="en-US" dirty="0"/>
              <a:t>float</a:t>
            </a:r>
          </a:p>
          <a:p>
            <a:pPr lvl="1"/>
            <a:r>
              <a:rPr lang="en-US" dirty="0"/>
              <a:t>double</a:t>
            </a:r>
          </a:p>
          <a:p>
            <a:pPr lvl="1"/>
            <a:r>
              <a:rPr lang="en-US" dirty="0"/>
              <a:t>char</a:t>
            </a:r>
          </a:p>
          <a:p>
            <a:pPr lvl="1"/>
            <a:r>
              <a:rPr lang="en-US" dirty="0"/>
              <a:t>void</a:t>
            </a:r>
          </a:p>
          <a:p>
            <a:r>
              <a:rPr lang="en-US" dirty="0"/>
              <a:t>Pointers</a:t>
            </a:r>
          </a:p>
          <a:p>
            <a:pPr lvl="1"/>
            <a:r>
              <a:rPr lang="en-US" dirty="0"/>
              <a:t>&lt;</a:t>
            </a:r>
            <a:r>
              <a:rPr lang="en-US" dirty="0" err="1"/>
              <a:t>variable_type</a:t>
            </a:r>
            <a:r>
              <a:rPr lang="en-US" dirty="0"/>
              <a:t>&gt; *&lt;name&gt;</a:t>
            </a:r>
          </a:p>
          <a:p>
            <a:r>
              <a:rPr lang="en-US" dirty="0"/>
              <a:t>Struct</a:t>
            </a:r>
          </a:p>
          <a:p>
            <a:pPr lvl="1"/>
            <a:r>
              <a:rPr lang="en-US" dirty="0"/>
              <a:t>struct &lt;name&gt; { ... }</a:t>
            </a:r>
          </a:p>
        </p:txBody>
      </p:sp>
    </p:spTree>
    <p:extLst>
      <p:ext uri="{BB962C8B-B14F-4D97-AF65-F5344CB8AC3E}">
        <p14:creationId xmlns:p14="http://schemas.microsoft.com/office/powerpoint/2010/main" val="3200047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8B97-6611-7A4E-9B96-947B443B9536}"/>
              </a:ext>
            </a:extLst>
          </p:cNvPr>
          <p:cNvSpPr>
            <a:spLocks noGrp="1"/>
          </p:cNvSpPr>
          <p:nvPr>
            <p:ph type="title"/>
          </p:nvPr>
        </p:nvSpPr>
        <p:spPr/>
        <p:txBody>
          <a:bodyPr/>
          <a:lstStyle/>
          <a:p>
            <a:r>
              <a:rPr lang="en-US" dirty="0"/>
              <a:t>Pointer Example</a:t>
            </a:r>
          </a:p>
        </p:txBody>
      </p:sp>
      <p:grpSp>
        <p:nvGrpSpPr>
          <p:cNvPr id="4" name="Group 3">
            <a:extLst>
              <a:ext uri="{FF2B5EF4-FFF2-40B4-BE49-F238E27FC236}">
                <a16:creationId xmlns:a16="http://schemas.microsoft.com/office/drawing/2014/main" id="{433FEE70-6412-864E-8F55-59A400F1FFAF}"/>
              </a:ext>
            </a:extLst>
          </p:cNvPr>
          <p:cNvGrpSpPr/>
          <p:nvPr/>
        </p:nvGrpSpPr>
        <p:grpSpPr>
          <a:xfrm>
            <a:off x="267586" y="2122452"/>
            <a:ext cx="5477760" cy="3837833"/>
            <a:chOff x="-3777572" y="2436023"/>
            <a:chExt cx="5477760" cy="3837833"/>
          </a:xfrm>
        </p:grpSpPr>
        <p:pic>
          <p:nvPicPr>
            <p:cNvPr id="5" name="Picture 4">
              <a:extLst>
                <a:ext uri="{FF2B5EF4-FFF2-40B4-BE49-F238E27FC236}">
                  <a16:creationId xmlns:a16="http://schemas.microsoft.com/office/drawing/2014/main" id="{1EA27B21-50DE-BC46-9BFA-72332C8B2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20" y="2436023"/>
              <a:ext cx="3751008" cy="1080288"/>
            </a:xfrm>
            <a:prstGeom prst="rect">
              <a:avLst/>
            </a:prstGeom>
          </p:spPr>
        </p:pic>
        <p:sp>
          <p:nvSpPr>
            <p:cNvPr id="6" name="TextBox 5">
              <a:extLst>
                <a:ext uri="{FF2B5EF4-FFF2-40B4-BE49-F238E27FC236}">
                  <a16:creationId xmlns:a16="http://schemas.microsoft.com/office/drawing/2014/main" id="{66E4AEAB-4AA8-2844-A732-637099E7593D}"/>
                </a:ext>
              </a:extLst>
            </p:cNvPr>
            <p:cNvSpPr txBox="1"/>
            <p:nvPr/>
          </p:nvSpPr>
          <p:spPr>
            <a:xfrm>
              <a:off x="-3777572" y="2651513"/>
              <a:ext cx="2819400" cy="954107"/>
            </a:xfrm>
            <a:prstGeom prst="rect">
              <a:avLst/>
            </a:prstGeom>
            <a:noFill/>
          </p:spPr>
          <p:txBody>
            <a:bodyPr wrap="square" rtlCol="0">
              <a:spAutoFit/>
            </a:bodyPr>
            <a:lstStyle/>
            <a:p>
              <a:r>
                <a:rPr lang="en-US" sz="2800" dirty="0" err="1"/>
                <a:t>int</a:t>
              </a:r>
              <a:r>
                <a:rPr lang="en-US" sz="2800" dirty="0"/>
                <a:t> *x;</a:t>
              </a:r>
            </a:p>
            <a:p>
              <a:r>
                <a:rPr lang="en-US" sz="2800" dirty="0" err="1"/>
                <a:t>int</a:t>
              </a:r>
              <a:r>
                <a:rPr lang="en-US" sz="2800" dirty="0"/>
                <a:t> *y;</a:t>
              </a:r>
            </a:p>
          </p:txBody>
        </p:sp>
        <p:pic>
          <p:nvPicPr>
            <p:cNvPr id="7" name="Picture 6">
              <a:extLst>
                <a:ext uri="{FF2B5EF4-FFF2-40B4-BE49-F238E27FC236}">
                  <a16:creationId xmlns:a16="http://schemas.microsoft.com/office/drawing/2014/main" id="{D9D9E7F0-310A-7046-ADC0-C03732706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2661" y="3695567"/>
              <a:ext cx="3765189" cy="1191747"/>
            </a:xfrm>
            <a:prstGeom prst="rect">
              <a:avLst/>
            </a:prstGeom>
          </p:spPr>
        </p:pic>
        <p:sp>
          <p:nvSpPr>
            <p:cNvPr id="8" name="TextBox 7">
              <a:extLst>
                <a:ext uri="{FF2B5EF4-FFF2-40B4-BE49-F238E27FC236}">
                  <a16:creationId xmlns:a16="http://schemas.microsoft.com/office/drawing/2014/main" id="{F5F9CD2C-7D62-6B41-AE23-2539ACEC0A3D}"/>
                </a:ext>
              </a:extLst>
            </p:cNvPr>
            <p:cNvSpPr txBox="1"/>
            <p:nvPr/>
          </p:nvSpPr>
          <p:spPr>
            <a:xfrm>
              <a:off x="-3777572" y="3925784"/>
              <a:ext cx="2819400" cy="954107"/>
            </a:xfrm>
            <a:prstGeom prst="rect">
              <a:avLst/>
            </a:prstGeom>
            <a:noFill/>
          </p:spPr>
          <p:txBody>
            <a:bodyPr wrap="square" rtlCol="0">
              <a:spAutoFit/>
            </a:bodyPr>
            <a:lstStyle/>
            <a:p>
              <a:r>
                <a:rPr lang="en-US" sz="2800" dirty="0" err="1"/>
                <a:t>int</a:t>
              </a:r>
              <a:r>
                <a:rPr lang="en-US" sz="2800" dirty="0"/>
                <a:t> </a:t>
              </a:r>
              <a:r>
                <a:rPr lang="en-US" sz="2800" dirty="0" err="1"/>
                <a:t>var</a:t>
              </a:r>
              <a:r>
                <a:rPr lang="en-US" sz="2800" dirty="0"/>
                <a:t>;   </a:t>
              </a:r>
            </a:p>
            <a:p>
              <a:r>
                <a:rPr lang="en-US" sz="2800" dirty="0"/>
                <a:t>x = &amp;</a:t>
              </a:r>
              <a:r>
                <a:rPr lang="en-US" sz="2800" dirty="0" err="1"/>
                <a:t>var</a:t>
              </a:r>
              <a:r>
                <a:rPr lang="en-US" sz="2800" dirty="0"/>
                <a:t>;</a:t>
              </a:r>
            </a:p>
          </p:txBody>
        </p:sp>
        <p:pic>
          <p:nvPicPr>
            <p:cNvPr id="9" name="Picture 8">
              <a:extLst>
                <a:ext uri="{FF2B5EF4-FFF2-40B4-BE49-F238E27FC236}">
                  <a16:creationId xmlns:a16="http://schemas.microsoft.com/office/drawing/2014/main" id="{E2659911-EB01-734B-9E4B-9B73647C04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9034" y="5073536"/>
              <a:ext cx="3736826" cy="1200320"/>
            </a:xfrm>
            <a:prstGeom prst="rect">
              <a:avLst/>
            </a:prstGeom>
          </p:spPr>
        </p:pic>
        <p:sp>
          <p:nvSpPr>
            <p:cNvPr id="10" name="TextBox 9">
              <a:extLst>
                <a:ext uri="{FF2B5EF4-FFF2-40B4-BE49-F238E27FC236}">
                  <a16:creationId xmlns:a16="http://schemas.microsoft.com/office/drawing/2014/main" id="{D60FD7CD-FB18-0A4E-9644-B4C1119E636B}"/>
                </a:ext>
              </a:extLst>
            </p:cNvPr>
            <p:cNvSpPr txBox="1"/>
            <p:nvPr/>
          </p:nvSpPr>
          <p:spPr>
            <a:xfrm>
              <a:off x="-3777572" y="5571135"/>
              <a:ext cx="2819400" cy="523220"/>
            </a:xfrm>
            <a:prstGeom prst="rect">
              <a:avLst/>
            </a:prstGeom>
            <a:noFill/>
          </p:spPr>
          <p:txBody>
            <a:bodyPr wrap="square" rtlCol="0">
              <a:spAutoFit/>
            </a:bodyPr>
            <a:lstStyle/>
            <a:p>
              <a:r>
                <a:rPr lang="en-US" sz="2800" dirty="0"/>
                <a:t>*x = 42;</a:t>
              </a:r>
            </a:p>
          </p:txBody>
        </p:sp>
      </p:grpSp>
      <p:grpSp>
        <p:nvGrpSpPr>
          <p:cNvPr id="11" name="Group 10">
            <a:extLst>
              <a:ext uri="{FF2B5EF4-FFF2-40B4-BE49-F238E27FC236}">
                <a16:creationId xmlns:a16="http://schemas.microsoft.com/office/drawing/2014/main" id="{DE0DA3C7-E212-444B-A3BC-1849D85DAB41}"/>
              </a:ext>
            </a:extLst>
          </p:cNvPr>
          <p:cNvGrpSpPr/>
          <p:nvPr/>
        </p:nvGrpSpPr>
        <p:grpSpPr>
          <a:xfrm>
            <a:off x="6276017" y="2179355"/>
            <a:ext cx="5657997" cy="3819822"/>
            <a:chOff x="5954606" y="2630470"/>
            <a:chExt cx="5657997" cy="3819822"/>
          </a:xfrm>
        </p:grpSpPr>
        <p:sp>
          <p:nvSpPr>
            <p:cNvPr id="12" name="TextBox 11">
              <a:extLst>
                <a:ext uri="{FF2B5EF4-FFF2-40B4-BE49-F238E27FC236}">
                  <a16:creationId xmlns:a16="http://schemas.microsoft.com/office/drawing/2014/main" id="{76BCF146-39FF-D64F-B87F-531BC333397F}"/>
                </a:ext>
              </a:extLst>
            </p:cNvPr>
            <p:cNvSpPr txBox="1"/>
            <p:nvPr/>
          </p:nvSpPr>
          <p:spPr>
            <a:xfrm>
              <a:off x="5954606" y="2958108"/>
              <a:ext cx="2819400" cy="523220"/>
            </a:xfrm>
            <a:prstGeom prst="rect">
              <a:avLst/>
            </a:prstGeom>
            <a:noFill/>
          </p:spPr>
          <p:txBody>
            <a:bodyPr wrap="square" rtlCol="0">
              <a:spAutoFit/>
            </a:bodyPr>
            <a:lstStyle/>
            <a:p>
              <a:r>
                <a:rPr lang="en-US" sz="2800" dirty="0"/>
                <a:t>*y = 13;</a:t>
              </a:r>
            </a:p>
          </p:txBody>
        </p:sp>
        <p:sp>
          <p:nvSpPr>
            <p:cNvPr id="13" name="TextBox 12">
              <a:extLst>
                <a:ext uri="{FF2B5EF4-FFF2-40B4-BE49-F238E27FC236}">
                  <a16:creationId xmlns:a16="http://schemas.microsoft.com/office/drawing/2014/main" id="{3BFF342C-582B-584D-ACBE-8FF10D337AEB}"/>
                </a:ext>
              </a:extLst>
            </p:cNvPr>
            <p:cNvSpPr txBox="1"/>
            <p:nvPr/>
          </p:nvSpPr>
          <p:spPr>
            <a:xfrm>
              <a:off x="6044474" y="4356671"/>
              <a:ext cx="2819400" cy="523220"/>
            </a:xfrm>
            <a:prstGeom prst="rect">
              <a:avLst/>
            </a:prstGeom>
            <a:noFill/>
          </p:spPr>
          <p:txBody>
            <a:bodyPr wrap="square" rtlCol="0">
              <a:spAutoFit/>
            </a:bodyPr>
            <a:lstStyle/>
            <a:p>
              <a:r>
                <a:rPr lang="en-US" sz="2800" dirty="0"/>
                <a:t>y = x;</a:t>
              </a:r>
            </a:p>
          </p:txBody>
        </p:sp>
        <p:sp>
          <p:nvSpPr>
            <p:cNvPr id="14" name="TextBox 13">
              <a:extLst>
                <a:ext uri="{FF2B5EF4-FFF2-40B4-BE49-F238E27FC236}">
                  <a16:creationId xmlns:a16="http://schemas.microsoft.com/office/drawing/2014/main" id="{B322E5AB-4D89-F64D-B29F-E4E02358702F}"/>
                </a:ext>
              </a:extLst>
            </p:cNvPr>
            <p:cNvSpPr txBox="1"/>
            <p:nvPr/>
          </p:nvSpPr>
          <p:spPr>
            <a:xfrm>
              <a:off x="5954606" y="5584549"/>
              <a:ext cx="2819400" cy="523220"/>
            </a:xfrm>
            <a:prstGeom prst="rect">
              <a:avLst/>
            </a:prstGeom>
            <a:noFill/>
          </p:spPr>
          <p:txBody>
            <a:bodyPr wrap="square" rtlCol="0">
              <a:spAutoFit/>
            </a:bodyPr>
            <a:lstStyle/>
            <a:p>
              <a:r>
                <a:rPr lang="en-US" sz="2800" dirty="0"/>
                <a:t>*x = 13; </a:t>
              </a:r>
            </a:p>
          </p:txBody>
        </p:sp>
        <p:pic>
          <p:nvPicPr>
            <p:cNvPr id="15" name="Picture 14">
              <a:extLst>
                <a:ext uri="{FF2B5EF4-FFF2-40B4-BE49-F238E27FC236}">
                  <a16:creationId xmlns:a16="http://schemas.microsoft.com/office/drawing/2014/main" id="{CE5DB686-3FA0-B745-BA1B-DFD6043F48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2431" y="2630470"/>
              <a:ext cx="3980172" cy="1333333"/>
            </a:xfrm>
            <a:prstGeom prst="rect">
              <a:avLst/>
            </a:prstGeom>
          </p:spPr>
        </p:pic>
        <p:pic>
          <p:nvPicPr>
            <p:cNvPr id="16" name="Picture 15">
              <a:extLst>
                <a:ext uri="{FF2B5EF4-FFF2-40B4-BE49-F238E27FC236}">
                  <a16:creationId xmlns:a16="http://schemas.microsoft.com/office/drawing/2014/main" id="{EB514D97-D5ED-3945-9352-9C8092E3B6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94531" y="5249972"/>
              <a:ext cx="3980172" cy="1200320"/>
            </a:xfrm>
            <a:prstGeom prst="rect">
              <a:avLst/>
            </a:prstGeom>
          </p:spPr>
        </p:pic>
        <p:pic>
          <p:nvPicPr>
            <p:cNvPr id="17" name="Picture 16">
              <a:extLst>
                <a:ext uri="{FF2B5EF4-FFF2-40B4-BE49-F238E27FC236}">
                  <a16:creationId xmlns:a16="http://schemas.microsoft.com/office/drawing/2014/main" id="{41EE7436-A6D7-E848-929D-76EA6DBF7D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1789" y="4017962"/>
              <a:ext cx="3958431" cy="1200638"/>
            </a:xfrm>
            <a:prstGeom prst="rect">
              <a:avLst/>
            </a:prstGeom>
          </p:spPr>
        </p:pic>
      </p:grpSp>
    </p:spTree>
    <p:extLst>
      <p:ext uri="{BB962C8B-B14F-4D97-AF65-F5344CB8AC3E}">
        <p14:creationId xmlns:p14="http://schemas.microsoft.com/office/powerpoint/2010/main" val="2110792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8DBB-3A7B-2B4E-9C37-1042D97DF0A6}"/>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5B7925A8-8A0B-1B4E-812B-766805B17FC2}"/>
              </a:ext>
            </a:extLst>
          </p:cNvPr>
          <p:cNvSpPr>
            <a:spLocks noGrp="1"/>
          </p:cNvSpPr>
          <p:nvPr>
            <p:ph idx="1"/>
          </p:nvPr>
        </p:nvSpPr>
        <p:spPr/>
        <p:txBody>
          <a:bodyPr/>
          <a:lstStyle/>
          <a:p>
            <a:pPr marL="0" indent="0">
              <a:buNone/>
            </a:pPr>
            <a:r>
              <a:rPr lang="en-US" b="1" dirty="0"/>
              <a:t>void *malloc (</a:t>
            </a:r>
            <a:r>
              <a:rPr lang="en-US" b="1" dirty="0" err="1"/>
              <a:t>size_t</a:t>
            </a:r>
            <a:r>
              <a:rPr lang="en-US" b="1" dirty="0"/>
              <a:t> size);</a:t>
            </a:r>
          </a:p>
          <a:p>
            <a:r>
              <a:rPr lang="en-US" dirty="0"/>
              <a:t>Allocates </a:t>
            </a:r>
            <a:r>
              <a:rPr lang="en-US" i="1" dirty="0"/>
              <a:t>size</a:t>
            </a:r>
            <a:r>
              <a:rPr lang="en-US" dirty="0"/>
              <a:t> bytes and returns a pointer to the allocated memory</a:t>
            </a:r>
          </a:p>
          <a:p>
            <a:pPr marL="0" indent="0">
              <a:buNone/>
            </a:pPr>
            <a:endParaRPr lang="en-US" b="1" dirty="0"/>
          </a:p>
          <a:p>
            <a:pPr marL="0" indent="0">
              <a:buNone/>
            </a:pPr>
            <a:r>
              <a:rPr lang="en-US" b="1" dirty="0"/>
              <a:t>void *</a:t>
            </a:r>
            <a:r>
              <a:rPr lang="en-US" b="1" dirty="0" err="1"/>
              <a:t>realloc</a:t>
            </a:r>
            <a:r>
              <a:rPr lang="en-US" b="1" dirty="0"/>
              <a:t> (void *</a:t>
            </a:r>
            <a:r>
              <a:rPr lang="en-US" b="1" dirty="0" err="1"/>
              <a:t>ptr</a:t>
            </a:r>
            <a:r>
              <a:rPr lang="en-US" b="1" dirty="0"/>
              <a:t>, </a:t>
            </a:r>
            <a:r>
              <a:rPr lang="en-US" b="1" dirty="0" err="1"/>
              <a:t>size_t</a:t>
            </a:r>
            <a:r>
              <a:rPr lang="en-US" b="1" dirty="0"/>
              <a:t> size);</a:t>
            </a:r>
          </a:p>
          <a:p>
            <a:r>
              <a:rPr lang="en-US" dirty="0"/>
              <a:t>Changes the size of the memory block pointed to by </a:t>
            </a:r>
            <a:r>
              <a:rPr lang="en-US" i="1" dirty="0" err="1"/>
              <a:t>ptr</a:t>
            </a:r>
            <a:r>
              <a:rPr lang="en-US" dirty="0"/>
              <a:t> to </a:t>
            </a:r>
            <a:r>
              <a:rPr lang="en-US" i="1" dirty="0"/>
              <a:t>size</a:t>
            </a:r>
            <a:r>
              <a:rPr lang="en-US" dirty="0"/>
              <a:t> bytes</a:t>
            </a:r>
          </a:p>
          <a:p>
            <a:pPr marL="0" indent="0">
              <a:buNone/>
            </a:pPr>
            <a:endParaRPr lang="en-US" b="1" dirty="0"/>
          </a:p>
          <a:p>
            <a:pPr marL="0" indent="0">
              <a:buNone/>
            </a:pPr>
            <a:r>
              <a:rPr lang="en-US" b="1" dirty="0"/>
              <a:t>void free (void *</a:t>
            </a:r>
            <a:r>
              <a:rPr lang="en-US" b="1" dirty="0" err="1"/>
              <a:t>ptr</a:t>
            </a:r>
            <a:r>
              <a:rPr lang="en-US" b="1" dirty="0"/>
              <a:t>);</a:t>
            </a:r>
          </a:p>
          <a:p>
            <a:r>
              <a:rPr lang="en-US" dirty="0"/>
              <a:t>Frees the block of memory pointed to by</a:t>
            </a:r>
            <a:r>
              <a:rPr lang="en-US" i="1" dirty="0"/>
              <a:t> </a:t>
            </a:r>
            <a:r>
              <a:rPr lang="en-US" i="1" dirty="0" err="1"/>
              <a:t>ptr</a:t>
            </a:r>
            <a:r>
              <a:rPr lang="en-US" dirty="0"/>
              <a:t>  </a:t>
            </a:r>
          </a:p>
          <a:p>
            <a:endParaRPr lang="en-US" dirty="0"/>
          </a:p>
        </p:txBody>
      </p:sp>
    </p:spTree>
    <p:extLst>
      <p:ext uri="{BB962C8B-B14F-4D97-AF65-F5344CB8AC3E}">
        <p14:creationId xmlns:p14="http://schemas.microsoft.com/office/powerpoint/2010/main" val="264400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 Path vs. Relative Path</a:t>
            </a:r>
          </a:p>
        </p:txBody>
      </p:sp>
      <p:sp>
        <p:nvSpPr>
          <p:cNvPr id="4" name="TextBox 3"/>
          <p:cNvSpPr txBox="1"/>
          <p:nvPr/>
        </p:nvSpPr>
        <p:spPr>
          <a:xfrm>
            <a:off x="8980136" y="1853015"/>
            <a:ext cx="609600" cy="369332"/>
          </a:xfrm>
          <a:prstGeom prst="rect">
            <a:avLst/>
          </a:prstGeom>
          <a:noFill/>
        </p:spPr>
        <p:txBody>
          <a:bodyPr wrap="square" rtlCol="0">
            <a:spAutoFit/>
          </a:bodyPr>
          <a:lstStyle/>
          <a:p>
            <a:r>
              <a:rPr lang="en-US" b="1" dirty="0"/>
              <a:t>root</a:t>
            </a:r>
          </a:p>
        </p:txBody>
      </p:sp>
      <p:grpSp>
        <p:nvGrpSpPr>
          <p:cNvPr id="37" name="Group 123"/>
          <p:cNvGrpSpPr>
            <a:grpSpLocks/>
          </p:cNvGrpSpPr>
          <p:nvPr/>
        </p:nvGrpSpPr>
        <p:grpSpPr bwMode="auto">
          <a:xfrm>
            <a:off x="4838700" y="1690688"/>
            <a:ext cx="6858000" cy="4392067"/>
            <a:chOff x="4346205" y="3162976"/>
            <a:chExt cx="4559559" cy="3182298"/>
          </a:xfrm>
        </p:grpSpPr>
        <p:sp>
          <p:nvSpPr>
            <p:cNvPr id="38" name="Rounded Rectangle 37"/>
            <p:cNvSpPr/>
            <p:nvPr/>
          </p:nvSpPr>
          <p:spPr>
            <a:xfrm>
              <a:off x="6322735" y="3162976"/>
              <a:ext cx="684115"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a:t>
              </a:r>
            </a:p>
          </p:txBody>
        </p:sp>
        <p:sp>
          <p:nvSpPr>
            <p:cNvPr id="39" name="Rounded Rectangle 38"/>
            <p:cNvSpPr/>
            <p:nvPr/>
          </p:nvSpPr>
          <p:spPr>
            <a:xfrm>
              <a:off x="5375084" y="3853456"/>
              <a:ext cx="684114"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err="1"/>
                <a:t>dev</a:t>
              </a:r>
              <a:endParaRPr lang="en-US" sz="1200" dirty="0"/>
            </a:p>
          </p:txBody>
        </p:sp>
        <p:sp>
          <p:nvSpPr>
            <p:cNvPr id="40" name="Rounded Rectangle 39"/>
            <p:cNvSpPr/>
            <p:nvPr/>
          </p:nvSpPr>
          <p:spPr>
            <a:xfrm>
              <a:off x="6322735" y="3853456"/>
              <a:ext cx="684115" cy="437495"/>
            </a:xfrm>
            <a:prstGeom prst="roundRect">
              <a:avLst/>
            </a:prstGeom>
            <a:ln/>
          </p:spPr>
          <p:style>
            <a:lnRef idx="2">
              <a:schemeClr val="accent1"/>
            </a:lnRef>
            <a:fillRef idx="1">
              <a:schemeClr val="lt1"/>
            </a:fillRef>
            <a:effectRef idx="0">
              <a:schemeClr val="accent1"/>
            </a:effectRef>
            <a:fontRef idx="minor">
              <a:schemeClr val="dk1"/>
            </a:fontRef>
          </p:style>
          <p:txBody>
            <a:bodyPr anchor="ctr"/>
            <a:lstStyle/>
            <a:p>
              <a:pPr algn="ctr" defTabSz="457187">
                <a:defRPr/>
              </a:pPr>
              <a:r>
                <a:rPr lang="en-US" sz="1200" dirty="0"/>
                <a:t>home</a:t>
              </a:r>
            </a:p>
          </p:txBody>
        </p:sp>
        <p:sp>
          <p:nvSpPr>
            <p:cNvPr id="41" name="Rounded Rectangle 40"/>
            <p:cNvSpPr/>
            <p:nvPr/>
          </p:nvSpPr>
          <p:spPr>
            <a:xfrm>
              <a:off x="4427432" y="3853456"/>
              <a:ext cx="684115"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bin</a:t>
              </a:r>
            </a:p>
          </p:txBody>
        </p:sp>
        <p:sp>
          <p:nvSpPr>
            <p:cNvPr id="42" name="Rounded Rectangle 41"/>
            <p:cNvSpPr/>
            <p:nvPr/>
          </p:nvSpPr>
          <p:spPr>
            <a:xfrm>
              <a:off x="7273998" y="3853456"/>
              <a:ext cx="684114"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err="1"/>
                <a:t>usr</a:t>
              </a:r>
              <a:endParaRPr lang="en-US" sz="1200" dirty="0"/>
            </a:p>
          </p:txBody>
        </p:sp>
        <p:sp>
          <p:nvSpPr>
            <p:cNvPr id="43" name="Rounded Rectangle 42"/>
            <p:cNvSpPr/>
            <p:nvPr/>
          </p:nvSpPr>
          <p:spPr>
            <a:xfrm>
              <a:off x="8221649" y="3853456"/>
              <a:ext cx="684115"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err="1"/>
                <a:t>tmp</a:t>
              </a:r>
              <a:endParaRPr lang="en-US" sz="1200" dirty="0"/>
            </a:p>
          </p:txBody>
        </p:sp>
        <p:sp>
          <p:nvSpPr>
            <p:cNvPr id="44" name="Rounded Rectangle 43"/>
            <p:cNvSpPr/>
            <p:nvPr/>
          </p:nvSpPr>
          <p:spPr>
            <a:xfrm>
              <a:off x="4894941" y="4536329"/>
              <a:ext cx="684114" cy="439396"/>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err="1"/>
                <a:t>lakers</a:t>
              </a:r>
              <a:endParaRPr lang="en-US" sz="1200" dirty="0"/>
            </a:p>
          </p:txBody>
        </p:sp>
        <p:sp>
          <p:nvSpPr>
            <p:cNvPr id="45" name="Rounded Rectangle 44"/>
            <p:cNvSpPr/>
            <p:nvPr/>
          </p:nvSpPr>
          <p:spPr>
            <a:xfrm>
              <a:off x="5842592" y="4536329"/>
              <a:ext cx="684115" cy="439396"/>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err="1"/>
                <a:t>celtics</a:t>
              </a:r>
              <a:endParaRPr lang="en-US" sz="1200" dirty="0"/>
            </a:p>
          </p:txBody>
        </p:sp>
        <p:sp>
          <p:nvSpPr>
            <p:cNvPr id="46" name="Rounded Rectangle 45"/>
            <p:cNvSpPr/>
            <p:nvPr/>
          </p:nvSpPr>
          <p:spPr>
            <a:xfrm>
              <a:off x="6793854" y="4536329"/>
              <a:ext cx="684114" cy="439396"/>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bulls</a:t>
              </a:r>
            </a:p>
          </p:txBody>
        </p:sp>
        <p:sp>
          <p:nvSpPr>
            <p:cNvPr id="47" name="Rounded Rectangle 46"/>
            <p:cNvSpPr/>
            <p:nvPr/>
          </p:nvSpPr>
          <p:spPr>
            <a:xfrm>
              <a:off x="7741505" y="4536329"/>
              <a:ext cx="684115" cy="439396"/>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lib</a:t>
              </a:r>
            </a:p>
          </p:txBody>
        </p:sp>
        <p:sp>
          <p:nvSpPr>
            <p:cNvPr id="48" name="Rounded Rectangle 47"/>
            <p:cNvSpPr/>
            <p:nvPr/>
          </p:nvSpPr>
          <p:spPr>
            <a:xfrm>
              <a:off x="5411185" y="5226809"/>
              <a:ext cx="684114"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music</a:t>
              </a:r>
            </a:p>
          </p:txBody>
        </p:sp>
        <p:sp>
          <p:nvSpPr>
            <p:cNvPr id="49" name="Rounded Rectangle 48"/>
            <p:cNvSpPr/>
            <p:nvPr/>
          </p:nvSpPr>
          <p:spPr>
            <a:xfrm>
              <a:off x="6358836" y="5226809"/>
              <a:ext cx="684115" cy="437495"/>
            </a:xfrm>
            <a:prstGeom prst="roundRect">
              <a:avLst/>
            </a:prstGeom>
            <a:solidFill>
              <a:schemeClr val="accent2">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doc</a:t>
              </a:r>
            </a:p>
          </p:txBody>
        </p:sp>
        <p:cxnSp>
          <p:nvCxnSpPr>
            <p:cNvPr id="50" name="Elbow Connector 49"/>
            <p:cNvCxnSpPr>
              <a:stCxn id="38" idx="2"/>
              <a:endCxn id="41" idx="0"/>
            </p:cNvCxnSpPr>
            <p:nvPr/>
          </p:nvCxnSpPr>
          <p:spPr>
            <a:xfrm rot="5400000">
              <a:off x="5589746" y="2779312"/>
              <a:ext cx="252985" cy="1895304"/>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38" idx="2"/>
              <a:endCxn id="39" idx="0"/>
            </p:cNvCxnSpPr>
            <p:nvPr/>
          </p:nvCxnSpPr>
          <p:spPr>
            <a:xfrm rot="5400000">
              <a:off x="6063571" y="3253138"/>
              <a:ext cx="252985" cy="947652"/>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8" idx="2"/>
              <a:endCxn id="42" idx="0"/>
            </p:cNvCxnSpPr>
            <p:nvPr/>
          </p:nvCxnSpPr>
          <p:spPr>
            <a:xfrm rot="16200000" flipH="1">
              <a:off x="7013931" y="3250431"/>
              <a:ext cx="252985" cy="95306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38" idx="2"/>
              <a:endCxn id="43" idx="0"/>
            </p:cNvCxnSpPr>
            <p:nvPr/>
          </p:nvCxnSpPr>
          <p:spPr>
            <a:xfrm rot="16200000" flipH="1">
              <a:off x="7486854" y="2777507"/>
              <a:ext cx="252985" cy="1898914"/>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38" idx="2"/>
              <a:endCxn id="40" idx="0"/>
            </p:cNvCxnSpPr>
            <p:nvPr/>
          </p:nvCxnSpPr>
          <p:spPr>
            <a:xfrm rot="5400000">
              <a:off x="6538349" y="3726303"/>
              <a:ext cx="251084" cy="1083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0" idx="2"/>
              <a:endCxn id="44" idx="0"/>
            </p:cNvCxnSpPr>
            <p:nvPr/>
          </p:nvCxnSpPr>
          <p:spPr>
            <a:xfrm rot="5400000">
              <a:off x="5827304" y="3699741"/>
              <a:ext cx="245378" cy="1427796"/>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40" idx="2"/>
              <a:endCxn id="46" idx="0"/>
            </p:cNvCxnSpPr>
            <p:nvPr/>
          </p:nvCxnSpPr>
          <p:spPr>
            <a:xfrm rot="16200000" flipH="1">
              <a:off x="6776761" y="4178080"/>
              <a:ext cx="245378" cy="471118"/>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40" idx="2"/>
              <a:endCxn id="45" idx="0"/>
            </p:cNvCxnSpPr>
            <p:nvPr/>
          </p:nvCxnSpPr>
          <p:spPr>
            <a:xfrm rot="5400000">
              <a:off x="6301130" y="4173568"/>
              <a:ext cx="245378" cy="480144"/>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42" idx="2"/>
              <a:endCxn id="47" idx="0"/>
            </p:cNvCxnSpPr>
            <p:nvPr/>
          </p:nvCxnSpPr>
          <p:spPr>
            <a:xfrm rot="16200000" flipH="1">
              <a:off x="7727121" y="4180788"/>
              <a:ext cx="245378" cy="46570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44" idx="2"/>
              <a:endCxn id="49" idx="0"/>
            </p:cNvCxnSpPr>
            <p:nvPr/>
          </p:nvCxnSpPr>
          <p:spPr>
            <a:xfrm rot="16200000" flipH="1">
              <a:off x="5843403" y="4368417"/>
              <a:ext cx="251084" cy="1465701"/>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44" idx="2"/>
              <a:endCxn id="48" idx="0"/>
            </p:cNvCxnSpPr>
            <p:nvPr/>
          </p:nvCxnSpPr>
          <p:spPr>
            <a:xfrm rot="16200000" flipH="1">
              <a:off x="5369578" y="4842242"/>
              <a:ext cx="251084" cy="51805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5842592" y="5907779"/>
              <a:ext cx="720216" cy="437495"/>
            </a:xfrm>
            <a:prstGeom prst="roundRect">
              <a:avLst/>
            </a:prstGeom>
            <a:solidFill>
              <a:srgbClr val="00B050"/>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game1</a:t>
              </a:r>
            </a:p>
          </p:txBody>
        </p:sp>
        <p:cxnSp>
          <p:nvCxnSpPr>
            <p:cNvPr id="62" name="Elbow Connector 61"/>
            <p:cNvCxnSpPr>
              <a:stCxn id="49" idx="2"/>
              <a:endCxn id="61" idx="0"/>
            </p:cNvCxnSpPr>
            <p:nvPr/>
          </p:nvCxnSpPr>
          <p:spPr>
            <a:xfrm rot="5400000">
              <a:off x="6330060" y="5536042"/>
              <a:ext cx="243475" cy="499999"/>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6912988" y="5907779"/>
              <a:ext cx="722020" cy="437495"/>
            </a:xfrm>
            <a:prstGeom prst="roundRect">
              <a:avLst/>
            </a:prstGeom>
            <a:solidFill>
              <a:srgbClr val="00B050"/>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game2</a:t>
              </a:r>
            </a:p>
          </p:txBody>
        </p:sp>
        <p:cxnSp>
          <p:nvCxnSpPr>
            <p:cNvPr id="64" name="Elbow Connector 63"/>
            <p:cNvCxnSpPr>
              <a:stCxn id="49" idx="2"/>
              <a:endCxn id="63" idx="0"/>
            </p:cNvCxnSpPr>
            <p:nvPr/>
          </p:nvCxnSpPr>
          <p:spPr>
            <a:xfrm rot="16200000" flipH="1">
              <a:off x="6866159" y="5499941"/>
              <a:ext cx="243475" cy="572202"/>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Rounded Rectangle 64"/>
            <p:cNvSpPr/>
            <p:nvPr/>
          </p:nvSpPr>
          <p:spPr>
            <a:xfrm>
              <a:off x="4346205" y="5226809"/>
              <a:ext cx="880865" cy="437495"/>
            </a:xfrm>
            <a:prstGeom prst="roundRect">
              <a:avLst/>
            </a:prstGeom>
            <a:solidFill>
              <a:srgbClr val="00B050"/>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187">
                <a:defRPr/>
              </a:pPr>
              <a:r>
                <a:rPr lang="en-US" sz="1200" dirty="0"/>
                <a:t>README</a:t>
              </a:r>
            </a:p>
          </p:txBody>
        </p:sp>
        <p:cxnSp>
          <p:nvCxnSpPr>
            <p:cNvPr id="66" name="Elbow Connector 65"/>
            <p:cNvCxnSpPr>
              <a:stCxn id="44" idx="2"/>
              <a:endCxn id="65" idx="0"/>
            </p:cNvCxnSpPr>
            <p:nvPr/>
          </p:nvCxnSpPr>
          <p:spPr>
            <a:xfrm rot="5400000">
              <a:off x="4885825" y="4876538"/>
              <a:ext cx="251084" cy="44945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7" name="Freeform 66"/>
          <p:cNvSpPr>
            <a:spLocks/>
          </p:cNvSpPr>
          <p:nvPr/>
        </p:nvSpPr>
        <p:spPr bwMode="auto">
          <a:xfrm>
            <a:off x="5883197" y="2074365"/>
            <a:ext cx="2850713" cy="2772279"/>
          </a:xfrm>
          <a:custGeom>
            <a:avLst/>
            <a:gdLst>
              <a:gd name="T0" fmla="*/ 1639847 w 1666479"/>
              <a:gd name="T1" fmla="*/ 0 h 1676742"/>
              <a:gd name="T2" fmla="*/ 1504221 w 1666479"/>
              <a:gd name="T3" fmla="*/ 591791 h 1676742"/>
              <a:gd name="T4" fmla="*/ 406879 w 1666479"/>
              <a:gd name="T5" fmla="*/ 1146595 h 1676742"/>
              <a:gd name="T6" fmla="*/ 0 w 1666479"/>
              <a:gd name="T7" fmla="*/ 1676742 h 1676742"/>
              <a:gd name="T8" fmla="*/ 0 w 1666479"/>
              <a:gd name="T9" fmla="*/ 1676742 h 1676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6479" h="1676742">
                <a:moveTo>
                  <a:pt x="1639847" y="0"/>
                </a:moveTo>
                <a:cubicBezTo>
                  <a:pt x="1674781" y="200346"/>
                  <a:pt x="1709716" y="400692"/>
                  <a:pt x="1504221" y="591791"/>
                </a:cubicBezTo>
                <a:cubicBezTo>
                  <a:pt x="1298726" y="782890"/>
                  <a:pt x="657583" y="965770"/>
                  <a:pt x="406879" y="1146595"/>
                </a:cubicBezTo>
                <a:cubicBezTo>
                  <a:pt x="156175" y="1327420"/>
                  <a:pt x="0" y="1676742"/>
                  <a:pt x="0" y="1676742"/>
                </a:cubicBezTo>
              </a:path>
            </a:pathLst>
          </a:custGeom>
          <a:noFill/>
          <a:ln w="76200" cap="flat" cmpd="sng">
            <a:solidFill>
              <a:srgbClr val="00B050"/>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72" name="Curved Connector 71"/>
          <p:cNvCxnSpPr>
            <a:cxnSpLocks/>
          </p:cNvCxnSpPr>
          <p:nvPr/>
        </p:nvCxnSpPr>
        <p:spPr>
          <a:xfrm>
            <a:off x="6625156" y="4214344"/>
            <a:ext cx="2772731" cy="1697506"/>
          </a:xfrm>
          <a:prstGeom prst="curvedConnector3">
            <a:avLst>
              <a:gd name="adj1" fmla="val 50000"/>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810D04BA-F44A-4A43-843F-50C32A120B5E}"/>
              </a:ext>
            </a:extLst>
          </p:cNvPr>
          <p:cNvSpPr>
            <a:spLocks noGrp="1"/>
          </p:cNvSpPr>
          <p:nvPr>
            <p:ph idx="1"/>
          </p:nvPr>
        </p:nvSpPr>
        <p:spPr>
          <a:xfrm>
            <a:off x="838200" y="1825625"/>
            <a:ext cx="3959784" cy="4351338"/>
          </a:xfrm>
        </p:spPr>
        <p:txBody>
          <a:bodyPr/>
          <a:lstStyle/>
          <a:p>
            <a:pPr marL="0" indent="0">
              <a:buNone/>
            </a:pPr>
            <a:r>
              <a:rPr lang="en-US" b="1" dirty="0"/>
              <a:t>Absolute Path (green)</a:t>
            </a:r>
          </a:p>
          <a:p>
            <a:r>
              <a:rPr lang="en-US" dirty="0"/>
              <a:t>/home/</a:t>
            </a:r>
            <a:r>
              <a:rPr lang="en-US" dirty="0" err="1"/>
              <a:t>laker</a:t>
            </a:r>
            <a:r>
              <a:rPr lang="en-US" dirty="0"/>
              <a:t>/README</a:t>
            </a:r>
          </a:p>
          <a:p>
            <a:endParaRPr lang="en-US" dirty="0"/>
          </a:p>
          <a:p>
            <a:pPr marL="0" indent="0">
              <a:buNone/>
            </a:pPr>
            <a:r>
              <a:rPr lang="en-US" b="1" dirty="0"/>
              <a:t>Relative Path (blue)</a:t>
            </a:r>
          </a:p>
          <a:p>
            <a:r>
              <a:rPr lang="en-US" dirty="0"/>
              <a:t>You </a:t>
            </a:r>
            <a:r>
              <a:rPr lang="en-US" dirty="0" err="1"/>
              <a:t>pwd</a:t>
            </a:r>
            <a:r>
              <a:rPr lang="en-US" dirty="0"/>
              <a:t>: /home/</a:t>
            </a:r>
            <a:r>
              <a:rPr lang="en-US" dirty="0" err="1"/>
              <a:t>laker</a:t>
            </a:r>
            <a:endParaRPr lang="en-US" dirty="0"/>
          </a:p>
          <a:p>
            <a:r>
              <a:rPr lang="en-US" dirty="0"/>
              <a:t>doc/game2</a:t>
            </a:r>
          </a:p>
        </p:txBody>
      </p:sp>
    </p:spTree>
    <p:extLst>
      <p:ext uri="{BB962C8B-B14F-4D97-AF65-F5344CB8AC3E}">
        <p14:creationId xmlns:p14="http://schemas.microsoft.com/office/powerpoint/2010/main" val="42004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left)">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Shell commands you should be familiar with</a:t>
            </a:r>
          </a:p>
        </p:txBody>
      </p:sp>
      <p:sp>
        <p:nvSpPr>
          <p:cNvPr id="3" name="Content Placeholder 2"/>
          <p:cNvSpPr>
            <a:spLocks noGrp="1"/>
          </p:cNvSpPr>
          <p:nvPr>
            <p:ph idx="1"/>
          </p:nvPr>
        </p:nvSpPr>
        <p:spPr>
          <a:xfrm>
            <a:off x="1200150" y="1958975"/>
            <a:ext cx="2419350" cy="4351338"/>
          </a:xfrm>
        </p:spPr>
        <p:txBody>
          <a:bodyPr>
            <a:normAutofit/>
          </a:bodyPr>
          <a:lstStyle/>
          <a:p>
            <a:r>
              <a:rPr lang="en-US" sz="3600" dirty="0" err="1"/>
              <a:t>pwd</a:t>
            </a:r>
            <a:endParaRPr lang="en-US" sz="3600" dirty="0"/>
          </a:p>
          <a:p>
            <a:r>
              <a:rPr lang="en-US" sz="3600" dirty="0"/>
              <a:t>cd</a:t>
            </a:r>
          </a:p>
          <a:p>
            <a:r>
              <a:rPr lang="en-US" sz="3600" dirty="0"/>
              <a:t>mv</a:t>
            </a:r>
          </a:p>
          <a:p>
            <a:r>
              <a:rPr lang="en-US" sz="3600" dirty="0" err="1"/>
              <a:t>cp</a:t>
            </a:r>
            <a:endParaRPr lang="en-US" sz="3600" dirty="0"/>
          </a:p>
          <a:p>
            <a:r>
              <a:rPr lang="en-US" sz="3600" dirty="0" err="1"/>
              <a:t>rm</a:t>
            </a:r>
            <a:endParaRPr lang="en-US" sz="3600" dirty="0"/>
          </a:p>
          <a:p>
            <a:r>
              <a:rPr lang="en-US" sz="3600" dirty="0" err="1"/>
              <a:t>mkdir</a:t>
            </a:r>
            <a:endParaRPr lang="en-US" sz="3600" dirty="0"/>
          </a:p>
          <a:p>
            <a:endParaRPr lang="en-US" sz="3600" dirty="0"/>
          </a:p>
          <a:p>
            <a:endParaRPr lang="en-US" sz="3600" dirty="0"/>
          </a:p>
        </p:txBody>
      </p:sp>
      <p:sp>
        <p:nvSpPr>
          <p:cNvPr id="4" name="Content Placeholder 2">
            <a:extLst>
              <a:ext uri="{FF2B5EF4-FFF2-40B4-BE49-F238E27FC236}">
                <a16:creationId xmlns:a16="http://schemas.microsoft.com/office/drawing/2014/main" id="{B2E30A5D-5B47-5A46-B77F-D193886DA510}"/>
              </a:ext>
            </a:extLst>
          </p:cNvPr>
          <p:cNvSpPr txBox="1">
            <a:spLocks/>
          </p:cNvSpPr>
          <p:nvPr/>
        </p:nvSpPr>
        <p:spPr>
          <a:xfrm>
            <a:off x="4705350" y="1936750"/>
            <a:ext cx="2419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ls</a:t>
            </a:r>
          </a:p>
          <a:p>
            <a:r>
              <a:rPr lang="en-US" sz="3600" dirty="0"/>
              <a:t>ln</a:t>
            </a:r>
          </a:p>
          <a:p>
            <a:r>
              <a:rPr lang="en-US" sz="3600" dirty="0"/>
              <a:t>touch</a:t>
            </a:r>
          </a:p>
          <a:p>
            <a:r>
              <a:rPr lang="en-US" sz="3600" dirty="0"/>
              <a:t>find</a:t>
            </a:r>
          </a:p>
          <a:p>
            <a:r>
              <a:rPr lang="en-US" sz="3600" dirty="0" err="1"/>
              <a:t>whatis</a:t>
            </a:r>
            <a:endParaRPr lang="en-US" sz="3600" dirty="0"/>
          </a:p>
          <a:p>
            <a:r>
              <a:rPr lang="en-US" sz="3600" dirty="0" err="1"/>
              <a:t>whereis</a:t>
            </a:r>
            <a:endParaRPr lang="en-US" sz="3600" dirty="0"/>
          </a:p>
          <a:p>
            <a:endParaRPr lang="en-US" sz="3600" dirty="0"/>
          </a:p>
        </p:txBody>
      </p:sp>
      <p:sp>
        <p:nvSpPr>
          <p:cNvPr id="5" name="Content Placeholder 2">
            <a:extLst>
              <a:ext uri="{FF2B5EF4-FFF2-40B4-BE49-F238E27FC236}">
                <a16:creationId xmlns:a16="http://schemas.microsoft.com/office/drawing/2014/main" id="{1AEB54F1-6939-0944-AE44-F4299E72A8FA}"/>
              </a:ext>
            </a:extLst>
          </p:cNvPr>
          <p:cNvSpPr txBox="1">
            <a:spLocks/>
          </p:cNvSpPr>
          <p:nvPr/>
        </p:nvSpPr>
        <p:spPr>
          <a:xfrm>
            <a:off x="8086727" y="1958975"/>
            <a:ext cx="2419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man </a:t>
            </a:r>
          </a:p>
          <a:p>
            <a:r>
              <a:rPr lang="en-US" sz="3600" dirty="0" err="1"/>
              <a:t>ps</a:t>
            </a:r>
            <a:endParaRPr lang="en-US" sz="3600" dirty="0"/>
          </a:p>
          <a:p>
            <a:r>
              <a:rPr lang="en-US" sz="3600" dirty="0"/>
              <a:t>kill</a:t>
            </a:r>
          </a:p>
          <a:p>
            <a:r>
              <a:rPr lang="en-US" sz="3600" dirty="0"/>
              <a:t>diff</a:t>
            </a:r>
          </a:p>
          <a:p>
            <a:r>
              <a:rPr lang="en-US" sz="3600" dirty="0" err="1"/>
              <a:t>wget</a:t>
            </a:r>
            <a:endParaRPr lang="en-US" sz="3600" dirty="0"/>
          </a:p>
          <a:p>
            <a:endParaRPr lang="en-US" sz="3600" dirty="0"/>
          </a:p>
          <a:p>
            <a:endParaRPr lang="en-US" sz="3600" dirty="0"/>
          </a:p>
        </p:txBody>
      </p:sp>
    </p:spTree>
    <p:extLst>
      <p:ext uri="{BB962C8B-B14F-4D97-AF65-F5344CB8AC3E}">
        <p14:creationId xmlns:p14="http://schemas.microsoft.com/office/powerpoint/2010/main" val="333809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stretch>
            <a:fillRect/>
          </a:stretch>
        </p:blipFill>
        <p:spPr>
          <a:xfrm>
            <a:off x="6825916" y="1752601"/>
            <a:ext cx="4147899" cy="5024439"/>
          </a:xfrm>
          <a:prstGeom prst="rect">
            <a:avLst/>
          </a:prstGeom>
        </p:spPr>
      </p:pic>
      <p:pic>
        <p:nvPicPr>
          <p:cNvPr id="5" name="Picture 4"/>
          <p:cNvPicPr>
            <a:picLocks noChangeAspect="1"/>
          </p:cNvPicPr>
          <p:nvPr/>
        </p:nvPicPr>
        <p:blipFill>
          <a:blip r:embed="rId4" cstate="print"/>
          <a:stretch>
            <a:fillRect/>
          </a:stretch>
        </p:blipFill>
        <p:spPr>
          <a:xfrm>
            <a:off x="1199148" y="1752601"/>
            <a:ext cx="4255561" cy="5024438"/>
          </a:xfrm>
          <a:prstGeom prst="rect">
            <a:avLst/>
          </a:prstGeom>
        </p:spPr>
      </p:pic>
      <p:sp>
        <p:nvSpPr>
          <p:cNvPr id="2" name="TextBox 1">
            <a:extLst>
              <a:ext uri="{FF2B5EF4-FFF2-40B4-BE49-F238E27FC236}">
                <a16:creationId xmlns:a16="http://schemas.microsoft.com/office/drawing/2014/main" id="{7D24DEFE-34BD-A148-AF2C-F4080937FFD1}"/>
              </a:ext>
            </a:extLst>
          </p:cNvPr>
          <p:cNvSpPr txBox="1"/>
          <p:nvPr/>
        </p:nvSpPr>
        <p:spPr>
          <a:xfrm>
            <a:off x="9514692" y="2696198"/>
            <a:ext cx="461473" cy="261610"/>
          </a:xfrm>
          <a:prstGeom prst="rect">
            <a:avLst/>
          </a:prstGeom>
          <a:solidFill>
            <a:schemeClr val="bg1"/>
          </a:solidFill>
        </p:spPr>
        <p:txBody>
          <a:bodyPr wrap="square" rtlCol="0">
            <a:spAutoFit/>
          </a:bodyPr>
          <a:lstStyle/>
          <a:p>
            <a:r>
              <a:rPr lang="en-US" sz="1050" dirty="0"/>
              <a:t>Hard</a:t>
            </a:r>
          </a:p>
        </p:txBody>
      </p:sp>
      <p:sp>
        <p:nvSpPr>
          <p:cNvPr id="6" name="Title 1">
            <a:extLst>
              <a:ext uri="{FF2B5EF4-FFF2-40B4-BE49-F238E27FC236}">
                <a16:creationId xmlns:a16="http://schemas.microsoft.com/office/drawing/2014/main" id="{54BFF544-9B28-234D-8C50-9D49BA093485}"/>
              </a:ext>
            </a:extLst>
          </p:cNvPr>
          <p:cNvSpPr>
            <a:spLocks noGrp="1"/>
          </p:cNvSpPr>
          <p:nvPr>
            <p:ph type="title"/>
          </p:nvPr>
        </p:nvSpPr>
        <p:spPr>
          <a:xfrm>
            <a:off x="838200" y="365125"/>
            <a:ext cx="10515600" cy="1325563"/>
          </a:xfrm>
        </p:spPr>
        <p:txBody>
          <a:bodyPr/>
          <a:lstStyle/>
          <a:p>
            <a:r>
              <a:rPr lang="en-US" b="1" dirty="0"/>
              <a:t>Soft Link </a:t>
            </a:r>
            <a:r>
              <a:rPr lang="en-US" b="1" dirty="0" err="1"/>
              <a:t>v.s</a:t>
            </a:r>
            <a:r>
              <a:rPr lang="en-US" b="1" dirty="0"/>
              <a:t>. Hard Link</a:t>
            </a:r>
          </a:p>
        </p:txBody>
      </p:sp>
    </p:spTree>
    <p:extLst>
      <p:ext uri="{BB962C8B-B14F-4D97-AF65-F5344CB8AC3E}">
        <p14:creationId xmlns:p14="http://schemas.microsoft.com/office/powerpoint/2010/main" val="74948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80" y="365125"/>
            <a:ext cx="10515600" cy="1325563"/>
          </a:xfrm>
        </p:spPr>
        <p:txBody>
          <a:bodyPr/>
          <a:lstStyle/>
          <a:p>
            <a:r>
              <a:rPr lang="en-US" b="1" dirty="0" err="1"/>
              <a:t>chmod</a:t>
            </a:r>
            <a:r>
              <a:rPr lang="en-US" b="1" dirty="0"/>
              <a:t> command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350" y="1356295"/>
            <a:ext cx="6724650" cy="2072705"/>
          </a:xfrm>
          <a:prstGeom prst="rect">
            <a:avLst/>
          </a:prstGeom>
        </p:spPr>
      </p:pic>
      <p:pic>
        <p:nvPicPr>
          <p:cNvPr id="6" name="Content Placeholder 5">
            <a:extLst>
              <a:ext uri="{FF2B5EF4-FFF2-40B4-BE49-F238E27FC236}">
                <a16:creationId xmlns:a16="http://schemas.microsoft.com/office/drawing/2014/main" id="{4553EA5B-D018-7841-8255-04327848B719}"/>
              </a:ext>
            </a:extLst>
          </p:cNvPr>
          <p:cNvPicPr>
            <a:picLocks noChangeAspect="1"/>
          </p:cNvPicPr>
          <p:nvPr/>
        </p:nvPicPr>
        <p:blipFill>
          <a:blip r:embed="rId3" cstate="print"/>
          <a:stretch>
            <a:fillRect/>
          </a:stretch>
        </p:blipFill>
        <p:spPr>
          <a:xfrm>
            <a:off x="0" y="1520385"/>
            <a:ext cx="5467350" cy="4129520"/>
          </a:xfrm>
          <a:prstGeom prst="rect">
            <a:avLst/>
          </a:prstGeom>
        </p:spPr>
      </p:pic>
    </p:spTree>
    <p:extLst>
      <p:ext uri="{BB962C8B-B14F-4D97-AF65-F5344CB8AC3E}">
        <p14:creationId xmlns:p14="http://schemas.microsoft.com/office/powerpoint/2010/main" val="87177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7651</TotalTime>
  <Words>3467</Words>
  <Application>Microsoft Macintosh PowerPoint</Application>
  <PresentationFormat>Widescreen</PresentationFormat>
  <Paragraphs>641</Paragraphs>
  <Slides>55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Arimo</vt:lpstr>
      <vt:lpstr>Arial</vt:lpstr>
      <vt:lpstr>Calibri</vt:lpstr>
      <vt:lpstr>Calibri Light</vt:lpstr>
      <vt:lpstr>Courier New</vt:lpstr>
      <vt:lpstr>Times New Roman</vt:lpstr>
      <vt:lpstr>Office Theme</vt:lpstr>
      <vt:lpstr>Software Construction Laboratory CS35L – Lab 1</vt:lpstr>
      <vt:lpstr>Session 10-1: Review</vt:lpstr>
      <vt:lpstr>Week 1: Linux and Shell</vt:lpstr>
      <vt:lpstr>GNU/Linux</vt:lpstr>
      <vt:lpstr>Files and Processes</vt:lpstr>
      <vt:lpstr>Absolute Path vs. Relative Path</vt:lpstr>
      <vt:lpstr>Shell commands you should be familiar with</vt:lpstr>
      <vt:lpstr>Soft Link v.s. Hard Link</vt:lpstr>
      <vt:lpstr>chmod command</vt:lpstr>
      <vt:lpstr>chmod with symbolic and numeric operators</vt:lpstr>
      <vt:lpstr>Week 2: Shell Script and Regular Expression</vt:lpstr>
      <vt:lpstr>Environment Variables</vt:lpstr>
      <vt:lpstr>locale command</vt:lpstr>
      <vt:lpstr>sort, comm, and tr</vt:lpstr>
      <vt:lpstr>Shell Scripts: First Line</vt:lpstr>
      <vt:lpstr>Variables in Shell Scripts</vt:lpstr>
      <vt:lpstr>Array in Shell Scripts</vt:lpstr>
      <vt:lpstr>Accessing Arguments in Shell Script</vt:lpstr>
      <vt:lpstr>Quotes in Shell Script: Three Types of Quotes</vt:lpstr>
      <vt:lpstr>If Statement</vt:lpstr>
      <vt:lpstr>Loop in Shell Script</vt:lpstr>
      <vt:lpstr>Standard Input and Output Streams</vt:lpstr>
      <vt:lpstr>Redirection and Pipelines</vt:lpstr>
      <vt:lpstr>Regular Expressions</vt:lpstr>
      <vt:lpstr>Regular Expressions</vt:lpstr>
      <vt:lpstr>Regular Expressions</vt:lpstr>
      <vt:lpstr>Examples</vt:lpstr>
      <vt:lpstr>Regular Expressions</vt:lpstr>
      <vt:lpstr>Matching Multiple Characters with One Expression</vt:lpstr>
      <vt:lpstr>4 Basic Concepts of Regular Expression</vt:lpstr>
      <vt:lpstr>POSIX Bracket Expressions</vt:lpstr>
      <vt:lpstr>Searching for Text</vt:lpstr>
      <vt:lpstr>sed command to replace text</vt:lpstr>
      <vt:lpstr>Review Your sameln Shell Script</vt:lpstr>
      <vt:lpstr>Week 3: Compilation, Makefile, Diff and Patch, Python</vt:lpstr>
      <vt:lpstr>Compilation Process</vt:lpstr>
      <vt:lpstr>Command-Line Compilation</vt:lpstr>
      <vt:lpstr>Makefile Example</vt:lpstr>
      <vt:lpstr>Diff command to generate a patch</vt:lpstr>
      <vt:lpstr>Unified Format in diff</vt:lpstr>
      <vt:lpstr>Applying the Patch to One File</vt:lpstr>
      <vt:lpstr>Applying the Patch to One Directory</vt:lpstr>
      <vt:lpstr>Python</vt:lpstr>
      <vt:lpstr>Review Your shuf.py </vt:lpstr>
      <vt:lpstr>Week 4: Debugging and C</vt:lpstr>
      <vt:lpstr>How to use GDB</vt:lpstr>
      <vt:lpstr>How to use GDB</vt:lpstr>
      <vt:lpstr>How to use breakpoints</vt:lpstr>
      <vt:lpstr>How to use breakpoints</vt:lpstr>
      <vt:lpstr>More commands when using GDB</vt:lpstr>
      <vt:lpstr>More commands when using GDB</vt:lpstr>
      <vt:lpstr>Brief Introduction to Process Memory</vt:lpstr>
      <vt:lpstr>Data types, pointers, struct</vt:lpstr>
      <vt:lpstr>Pointer Example</vt:lpstr>
      <vt:lpstr>Dynamic Memory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Laboratory CS35L – F18</dc:title>
  <dc:creator>Zhiyi Zhang</dc:creator>
  <cp:lastModifiedBy>Zhiyi Zhang</cp:lastModifiedBy>
  <cp:revision>1115</cp:revision>
  <dcterms:created xsi:type="dcterms:W3CDTF">2018-10-02T20:19:11Z</dcterms:created>
  <dcterms:modified xsi:type="dcterms:W3CDTF">2018-12-03T00:38:40Z</dcterms:modified>
</cp:coreProperties>
</file>