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300" r:id="rId2"/>
    <p:sldId id="302" r:id="rId3"/>
    <p:sldId id="304" r:id="rId4"/>
    <p:sldId id="305" r:id="rId5"/>
    <p:sldId id="306" r:id="rId6"/>
    <p:sldId id="307" r:id="rId7"/>
    <p:sldId id="308" r:id="rId8"/>
    <p:sldId id="327" r:id="rId9"/>
    <p:sldId id="312" r:id="rId10"/>
    <p:sldId id="313" r:id="rId11"/>
    <p:sldId id="315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8" r:id="rId22"/>
    <p:sldId id="337" r:id="rId23"/>
    <p:sldId id="339" r:id="rId24"/>
    <p:sldId id="340" r:id="rId25"/>
    <p:sldId id="309" r:id="rId26"/>
    <p:sldId id="310" r:id="rId27"/>
    <p:sldId id="341" r:id="rId28"/>
    <p:sldId id="342" r:id="rId29"/>
    <p:sldId id="343" r:id="rId30"/>
    <p:sldId id="314" r:id="rId31"/>
    <p:sldId id="316" r:id="rId32"/>
    <p:sldId id="348" r:id="rId33"/>
    <p:sldId id="344" r:id="rId34"/>
    <p:sldId id="345" r:id="rId35"/>
    <p:sldId id="346" r:id="rId36"/>
    <p:sldId id="347" r:id="rId37"/>
    <p:sldId id="311" r:id="rId38"/>
    <p:sldId id="318" r:id="rId39"/>
    <p:sldId id="319" r:id="rId40"/>
    <p:sldId id="349" r:id="rId41"/>
    <p:sldId id="321" r:id="rId42"/>
    <p:sldId id="324" r:id="rId43"/>
    <p:sldId id="350" r:id="rId44"/>
    <p:sldId id="320" r:id="rId45"/>
    <p:sldId id="351" r:id="rId46"/>
    <p:sldId id="352" r:id="rId47"/>
    <p:sldId id="353" r:id="rId48"/>
    <p:sldId id="354" r:id="rId49"/>
    <p:sldId id="355" r:id="rId50"/>
    <p:sldId id="259" r:id="rId51"/>
    <p:sldId id="264" r:id="rId52"/>
    <p:sldId id="265" r:id="rId53"/>
    <p:sldId id="267" r:id="rId54"/>
    <p:sldId id="356" r:id="rId55"/>
    <p:sldId id="357" r:id="rId56"/>
    <p:sldId id="358" r:id="rId57"/>
    <p:sldId id="359" r:id="rId58"/>
    <p:sldId id="360" r:id="rId59"/>
    <p:sldId id="361" r:id="rId60"/>
    <p:sldId id="317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22" r:id="rId70"/>
    <p:sldId id="37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05"/>
            <p14:sldId id="306"/>
            <p14:sldId id="307"/>
            <p14:sldId id="308"/>
            <p14:sldId id="327"/>
            <p14:sldId id="312"/>
            <p14:sldId id="313"/>
            <p14:sldId id="315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37"/>
            <p14:sldId id="339"/>
            <p14:sldId id="340"/>
            <p14:sldId id="309"/>
            <p14:sldId id="310"/>
            <p14:sldId id="341"/>
            <p14:sldId id="342"/>
            <p14:sldId id="343"/>
            <p14:sldId id="314"/>
            <p14:sldId id="316"/>
            <p14:sldId id="348"/>
            <p14:sldId id="344"/>
            <p14:sldId id="345"/>
            <p14:sldId id="346"/>
            <p14:sldId id="347"/>
            <p14:sldId id="311"/>
            <p14:sldId id="318"/>
            <p14:sldId id="319"/>
            <p14:sldId id="349"/>
            <p14:sldId id="321"/>
            <p14:sldId id="324"/>
            <p14:sldId id="350"/>
            <p14:sldId id="320"/>
            <p14:sldId id="351"/>
            <p14:sldId id="352"/>
            <p14:sldId id="353"/>
            <p14:sldId id="354"/>
            <p14:sldId id="355"/>
            <p14:sldId id="259"/>
            <p14:sldId id="264"/>
            <p14:sldId id="265"/>
            <p14:sldId id="267"/>
            <p14:sldId id="356"/>
            <p14:sldId id="357"/>
            <p14:sldId id="358"/>
            <p14:sldId id="359"/>
            <p14:sldId id="360"/>
            <p14:sldId id="361"/>
            <p14:sldId id="317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22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3"/>
    <p:restoredTop sz="89916"/>
  </p:normalViewPr>
  <p:slideViewPr>
    <p:cSldViewPr snapToGrid="0" snapToObjects="1">
      <p:cViewPr varScale="1">
        <p:scale>
          <a:sx n="71" d="100"/>
          <a:sy n="71" d="100"/>
        </p:scale>
        <p:origin x="848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integer factorization, discrete logarithm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Buffered I/O decreases the number of read/write system calls and the corresponding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attr</a:t>
            </a:r>
            <a:r>
              <a:rPr lang="en-US" dirty="0"/>
              <a:t> argument points to a </a:t>
            </a:r>
            <a:r>
              <a:rPr lang="en-US" dirty="0" err="1"/>
              <a:t>pthread_attr_t</a:t>
            </a:r>
            <a:r>
              <a:rPr lang="en-US" dirty="0"/>
              <a:t> structure whose contents are used at thread creation time to determine attributes for the new thread; this structure is initialized using </a:t>
            </a:r>
            <a:r>
              <a:rPr lang="en-US" dirty="0" err="1"/>
              <a:t>pthread_attr_init</a:t>
            </a:r>
            <a:r>
              <a:rPr lang="en-US" dirty="0"/>
              <a:t>(3) and related functions. If </a:t>
            </a:r>
            <a:r>
              <a:rPr lang="en-US" dirty="0" err="1"/>
              <a:t>attr</a:t>
            </a:r>
            <a:r>
              <a:rPr lang="en-US" dirty="0"/>
              <a:t> is NULL, then the thread is created with default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0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just one function is changed in a 100K line program, why recompile the whole program? Just recompile the one function and relink.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0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Even the slightest change in the message produces a different digest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4309-1D33-B947-B59C-59DD6411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5EE4-0B76-E942-83F8-025E4FE8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calls are expensive and can hurt performance</a:t>
            </a:r>
          </a:p>
          <a:p>
            <a:pPr marL="0" indent="0">
              <a:buNone/>
            </a:pPr>
            <a:r>
              <a:rPr lang="en-US" dirty="0"/>
              <a:t>The system must do many things</a:t>
            </a:r>
          </a:p>
          <a:p>
            <a:r>
              <a:rPr lang="en-US" dirty="0"/>
              <a:t>Process is interrupted &amp; computer saves its state</a:t>
            </a:r>
          </a:p>
          <a:p>
            <a:r>
              <a:rPr lang="en-US" dirty="0"/>
              <a:t>OS takes control of CPU &amp; verifies validity of operations</a:t>
            </a:r>
          </a:p>
          <a:p>
            <a:r>
              <a:rPr lang="en-US" dirty="0"/>
              <a:t>OS performs requested action</a:t>
            </a:r>
          </a:p>
          <a:p>
            <a:r>
              <a:rPr lang="en-US" dirty="0"/>
              <a:t>OS restores saved context, switches to user mode</a:t>
            </a:r>
          </a:p>
          <a:p>
            <a:r>
              <a:rPr lang="en-US" dirty="0"/>
              <a:t>OS gives control of the CPU back to user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A9B1-4755-4540-9CAF-C95983D4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0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FAA293-DE38-0140-9A94-AF10ADDE0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16102"/>
              </p:ext>
            </p:extLst>
          </p:nvPr>
        </p:nvGraphicFramePr>
        <p:xfrm>
          <a:off x="838200" y="1593413"/>
          <a:ext cx="9804846" cy="435133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902423">
                  <a:extLst>
                    <a:ext uri="{9D8B030D-6E8A-4147-A177-3AD203B41FA5}">
                      <a16:colId xmlns:a16="http://schemas.microsoft.com/office/drawing/2014/main" val="3715553713"/>
                    </a:ext>
                  </a:extLst>
                </a:gridCol>
                <a:gridCol w="4902423">
                  <a:extLst>
                    <a:ext uri="{9D8B030D-6E8A-4147-A177-3AD203B41FA5}">
                      <a16:colId xmlns:a16="http://schemas.microsoft.com/office/drawing/2014/main" val="3310241156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Process Control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fork(), exit(), wait()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241994396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File Manipulation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open(), read(), write(), close()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1329308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Device Manipulation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 err="1">
                          <a:effectLst/>
                        </a:rPr>
                        <a:t>ioctl</a:t>
                      </a:r>
                      <a:r>
                        <a:rPr lang="en-US" sz="2800" dirty="0">
                          <a:effectLst/>
                        </a:rPr>
                        <a:t>(), read(), write()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19569309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Information Maintenance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 err="1">
                          <a:effectLst/>
                        </a:rPr>
                        <a:t>getpid</a:t>
                      </a:r>
                      <a:r>
                        <a:rPr lang="en-US" sz="2800" dirty="0">
                          <a:effectLst/>
                        </a:rPr>
                        <a:t>(), alarm(), sleep()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101415294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Communication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pipe(), </a:t>
                      </a:r>
                      <a:r>
                        <a:rPr lang="en-US" sz="2800" dirty="0" err="1">
                          <a:effectLst/>
                        </a:rPr>
                        <a:t>shmget</a:t>
                      </a:r>
                      <a:r>
                        <a:rPr lang="en-US" sz="2800" dirty="0">
                          <a:effectLst/>
                        </a:rPr>
                        <a:t>(), </a:t>
                      </a:r>
                      <a:r>
                        <a:rPr lang="en-US" sz="2800" dirty="0" err="1">
                          <a:effectLst/>
                        </a:rPr>
                        <a:t>mmap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379254328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Protection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 err="1">
                          <a:effectLst/>
                        </a:rPr>
                        <a:t>chmod</a:t>
                      </a:r>
                      <a:r>
                        <a:rPr lang="en-US" sz="2800" dirty="0">
                          <a:effectLst/>
                        </a:rPr>
                        <a:t>(), </a:t>
                      </a:r>
                      <a:r>
                        <a:rPr lang="en-US" sz="2800" dirty="0" err="1">
                          <a:effectLst/>
                        </a:rPr>
                        <a:t>umask</a:t>
                      </a:r>
                      <a:r>
                        <a:rPr lang="en-US" sz="2800" dirty="0">
                          <a:effectLst/>
                        </a:rPr>
                        <a:t>(), </a:t>
                      </a:r>
                      <a:r>
                        <a:rPr lang="en-US" sz="2800" dirty="0" err="1">
                          <a:effectLst/>
                        </a:rPr>
                        <a:t>chown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243522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7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632E-BEF5-764F-B570-E4B74891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978"/>
            <a:ext cx="10515600" cy="1325563"/>
          </a:xfrm>
        </p:spPr>
        <p:txBody>
          <a:bodyPr/>
          <a:lstStyle/>
          <a:p>
            <a:r>
              <a:rPr lang="en-US" dirty="0"/>
              <a:t>How to Use System Calls?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9FB4BA-1593-3042-A865-0EE5D8F6B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549" y="2419892"/>
            <a:ext cx="7150100" cy="42291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344EE6-12E0-2C45-B87F-892FB217AF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 man to check the system calls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 err="1"/>
              <a:t>getpid</a:t>
            </a:r>
            <a:r>
              <a:rPr lang="en-US" dirty="0"/>
              <a:t>(), </a:t>
            </a:r>
            <a:r>
              <a:rPr lang="en-US" dirty="0" err="1"/>
              <a:t>getppid</a:t>
            </a:r>
            <a:r>
              <a:rPr lang="en-US" dirty="0"/>
              <a:t>()</a:t>
            </a:r>
          </a:p>
          <a:p>
            <a:r>
              <a:rPr lang="en-US" dirty="0"/>
              <a:t>read(), write(),</a:t>
            </a:r>
          </a:p>
          <a:p>
            <a:r>
              <a:rPr lang="en-US" dirty="0"/>
              <a:t>open(), close()</a:t>
            </a:r>
          </a:p>
          <a:p>
            <a:r>
              <a:rPr lang="en-US" dirty="0" err="1"/>
              <a:t>fstat</a:t>
            </a:r>
            <a:r>
              <a:rPr lang="en-US" dirty="0"/>
              <a:t>(),</a:t>
            </a:r>
          </a:p>
          <a:p>
            <a:r>
              <a:rPr lang="en-US" dirty="0"/>
              <a:t>dup()</a:t>
            </a:r>
          </a:p>
        </p:txBody>
      </p:sp>
    </p:spTree>
    <p:extLst>
      <p:ext uri="{BB962C8B-B14F-4D97-AF65-F5344CB8AC3E}">
        <p14:creationId xmlns:p14="http://schemas.microsoft.com/office/powerpoint/2010/main" val="152987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EDC6-8A23-AE45-A785-21A974BC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Through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9D68-55A2-1D48-817C-77CB9B172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21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that are a part of standard C library</a:t>
            </a:r>
          </a:p>
          <a:p>
            <a:r>
              <a:rPr lang="en-US" dirty="0"/>
              <a:t>To reduce system call overhead, use equivalent library functions</a:t>
            </a:r>
          </a:p>
          <a:p>
            <a:pPr lvl="1"/>
            <a:r>
              <a:rPr lang="en-US" dirty="0" err="1"/>
              <a:t>getchar</a:t>
            </a:r>
            <a:r>
              <a:rPr lang="en-US" dirty="0"/>
              <a:t>, </a:t>
            </a:r>
            <a:r>
              <a:rPr lang="en-US" dirty="0" err="1"/>
              <a:t>putchar</a:t>
            </a:r>
            <a:r>
              <a:rPr lang="en-US" dirty="0"/>
              <a:t> vs. read, write (for standard I/O)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 vs. open, close (for file I/O), etc.</a:t>
            </a:r>
          </a:p>
          <a:p>
            <a:r>
              <a:rPr lang="en-US" dirty="0"/>
              <a:t>How do these functions perform privileged operations?</a:t>
            </a:r>
          </a:p>
          <a:p>
            <a:pPr lvl="1"/>
            <a:r>
              <a:rPr lang="en-US" dirty="0"/>
              <a:t>They make system calls</a:t>
            </a:r>
          </a:p>
          <a:p>
            <a:r>
              <a:rPr lang="en-US" dirty="0"/>
              <a:t>So what’s the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57623-5A0D-654D-B7FF-0F4F0F0D3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9" b="90517" l="9756" r="89721">
                        <a14:foregroundMark x1="59408" y1="22845" x2="59408" y2="22845"/>
                        <a14:foregroundMark x1="60105" y1="20905" x2="69861" y2="27155"/>
                        <a14:foregroundMark x1="69861" y1="27155" x2="76307" y2="38362"/>
                        <a14:foregroundMark x1="76307" y1="38362" x2="77700" y2="52586"/>
                        <a14:foregroundMark x1="77700" y1="52586" x2="75087" y2="67026"/>
                        <a14:foregroundMark x1="75087" y1="67026" x2="63589" y2="75000"/>
                        <a14:foregroundMark x1="63589" y1="75000" x2="41812" y2="77586"/>
                        <a14:foregroundMark x1="41812" y1="77586" x2="32927" y2="71983"/>
                        <a14:foregroundMark x1="32927" y1="71983" x2="29094" y2="36422"/>
                        <a14:foregroundMark x1="29094" y1="36422" x2="32753" y2="22198"/>
                        <a14:foregroundMark x1="32753" y1="22198" x2="40941" y2="15733"/>
                        <a14:foregroundMark x1="40941" y1="15733" x2="52787" y2="17026"/>
                        <a14:foregroundMark x1="52787" y1="17026" x2="61847" y2="23276"/>
                        <a14:foregroundMark x1="61847" y1="23276" x2="61847" y2="24138"/>
                        <a14:foregroundMark x1="52962" y1="13362" x2="31533" y2="14224"/>
                        <a14:foregroundMark x1="31533" y1="14224" x2="16725" y2="47414"/>
                        <a14:foregroundMark x1="16725" y1="47414" x2="17596" y2="59267"/>
                        <a14:foregroundMark x1="17596" y1="59267" x2="22648" y2="71121"/>
                        <a14:foregroundMark x1="22648" y1="71121" x2="32404" y2="79741"/>
                        <a14:foregroundMark x1="32404" y1="79741" x2="41812" y2="84267"/>
                        <a14:foregroundMark x1="41812" y1="84267" x2="51916" y2="84267"/>
                        <a14:foregroundMark x1="51916" y1="84267" x2="63240" y2="81681"/>
                        <a14:foregroundMark x1="63240" y1="81681" x2="70557" y2="75216"/>
                        <a14:foregroundMark x1="56098" y1="9914" x2="42160" y2="11638"/>
                        <a14:foregroundMark x1="46690" y1="5819" x2="50000" y2="6681"/>
                        <a14:foregroundMark x1="18293" y1="26293" x2="18293" y2="26293"/>
                        <a14:foregroundMark x1="20906" y1="25000" x2="18641" y2="24138"/>
                        <a14:foregroundMark x1="20906" y1="23707" x2="20906" y2="23707"/>
                        <a14:foregroundMark x1="31359" y1="15302" x2="39199" y2="9483"/>
                        <a14:foregroundMark x1="43206" y1="8190" x2="52787" y2="6897"/>
                        <a14:foregroundMark x1="52787" y1="6897" x2="62718" y2="7759"/>
                        <a14:foregroundMark x1="62718" y1="7759" x2="67247" y2="12931"/>
                        <a14:foregroundMark x1="71951" y1="18319" x2="82056" y2="31681"/>
                        <a14:foregroundMark x1="83798" y1="45474" x2="85017" y2="57974"/>
                        <a14:foregroundMark x1="85017" y1="57974" x2="75261" y2="79741"/>
                        <a14:foregroundMark x1="75261" y1="79741" x2="58711" y2="95043"/>
                        <a14:foregroundMark x1="58711" y1="95043" x2="27352" y2="90517"/>
                        <a14:foregroundMark x1="27352" y1="90517" x2="18641" y2="81034"/>
                        <a14:foregroundMark x1="18641" y1="81034" x2="12892" y2="69397"/>
                        <a14:foregroundMark x1="12892" y1="69397" x2="16376" y2="26724"/>
                        <a14:foregroundMark x1="16376" y1="26724" x2="32404" y2="10776"/>
                        <a14:foregroundMark x1="32404" y1="10776" x2="51742" y2="5819"/>
                        <a14:foregroundMark x1="51742" y1="5819" x2="52091" y2="58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1106" y="1825979"/>
            <a:ext cx="5773271" cy="46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3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2525-DC17-1249-975D-D5C38C27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0157-D95B-BD49-8272-BEB074B8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41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Libraries wrap the system call and optimize the performance</a:t>
            </a:r>
          </a:p>
          <a:p>
            <a:r>
              <a:rPr lang="en-US" dirty="0"/>
              <a:t>Usually less system calls</a:t>
            </a:r>
          </a:p>
          <a:p>
            <a:r>
              <a:rPr lang="en-US" dirty="0"/>
              <a:t>Non-frequent switches from user mode to kernel mode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Therefore less overhead and better developing experiences.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3F702C3-819C-E84D-B722-267216A7AD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69" y="1376363"/>
            <a:ext cx="4495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9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24F6-A9E4-5843-9659-5FE12D57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Function Call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0D1A-6FC7-1D43-B6C1-3F4CCC71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err="1"/>
              <a:t>getchar</a:t>
            </a:r>
            <a:r>
              <a:rPr lang="en-US" sz="2800" dirty="0"/>
              <a:t>, </a:t>
            </a:r>
            <a:r>
              <a:rPr lang="en-US" sz="2800" dirty="0" err="1"/>
              <a:t>putchar</a:t>
            </a:r>
            <a:r>
              <a:rPr lang="en-US" sz="2800" dirty="0"/>
              <a:t> vs. read, write (for standard I/O)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err="1"/>
              <a:t>fopen</a:t>
            </a:r>
            <a:r>
              <a:rPr lang="en-US" sz="2800" dirty="0"/>
              <a:t>, </a:t>
            </a:r>
            <a:r>
              <a:rPr lang="en-US" sz="2800" dirty="0" err="1"/>
              <a:t>fclose</a:t>
            </a:r>
            <a:r>
              <a:rPr lang="en-US" sz="2800" dirty="0"/>
              <a:t> vs. open, close (for file I/O)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malloc vs. </a:t>
            </a:r>
            <a:r>
              <a:rPr lang="en-US" sz="2800" dirty="0" err="1"/>
              <a:t>brk</a:t>
            </a:r>
            <a:r>
              <a:rPr lang="en-US" sz="2800" dirty="0"/>
              <a:t> </a:t>
            </a:r>
            <a:r>
              <a:rPr lang="en-US" sz="2800" dirty="0" err="1"/>
              <a:t>sbrk</a:t>
            </a:r>
            <a:r>
              <a:rPr lang="en-US" sz="2800" dirty="0"/>
              <a:t> (for memory allocation)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927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8E9-CB93-E144-A736-558FB1D9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Why </a:t>
            </a:r>
            <a:r>
              <a:rPr lang="en-US" dirty="0" err="1"/>
              <a:t>fopen</a:t>
            </a:r>
            <a:r>
              <a:rPr lang="en-US" dirty="0"/>
              <a:t> Is Better Than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3C36-9945-7245-BA11-65668547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 provides you with </a:t>
            </a:r>
            <a:r>
              <a:rPr lang="en-US" b="1" dirty="0"/>
              <a:t>buffered I/O </a:t>
            </a:r>
            <a:r>
              <a:rPr lang="en-US" dirty="0"/>
              <a:t>while open is </a:t>
            </a:r>
            <a:r>
              <a:rPr lang="en-US" b="1" dirty="0"/>
              <a:t>unbuffered I/O</a:t>
            </a:r>
          </a:p>
          <a:p>
            <a:pPr lvl="1"/>
            <a:r>
              <a:rPr lang="en-US" dirty="0"/>
              <a:t>Every byte is read/written by the kernel through a system call in unbuffered I/O while buffered I/O collect as many bytes as possible (in a buffer) and read more than a single byte (into buffer) at a time and use one system call for a block of bytes </a:t>
            </a:r>
          </a:p>
          <a:p>
            <a:r>
              <a:rPr lang="en-US" dirty="0" err="1"/>
              <a:t>fopen</a:t>
            </a:r>
            <a:r>
              <a:rPr lang="en-US" dirty="0"/>
              <a:t> returns FILE struct which can also be used by other </a:t>
            </a:r>
            <a:r>
              <a:rPr lang="en-US" dirty="0" err="1"/>
              <a:t>stdio</a:t>
            </a:r>
            <a:r>
              <a:rPr lang="en-US" dirty="0"/>
              <a:t> functions like </a:t>
            </a:r>
            <a:r>
              <a:rPr lang="en-US" dirty="0" err="1"/>
              <a:t>fscanf</a:t>
            </a:r>
            <a:r>
              <a:rPr lang="en-US" dirty="0"/>
              <a:t>()</a:t>
            </a:r>
          </a:p>
          <a:p>
            <a:r>
              <a:rPr lang="en-US" dirty="0" err="1"/>
              <a:t>fopen</a:t>
            </a:r>
            <a:r>
              <a:rPr lang="en-US" dirty="0"/>
              <a:t> can work across platforms (</a:t>
            </a:r>
            <a:r>
              <a:rPr lang="en-US" dirty="0" err="1"/>
              <a:t>fopen</a:t>
            </a:r>
            <a:r>
              <a:rPr lang="en-US" dirty="0"/>
              <a:t> can work on platforms that does not use open, e.g., some old versions of C)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561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EDB0-2AC7-4D43-A30E-C7881DF6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with single/multiple CPUs</a:t>
            </a:r>
          </a:p>
        </p:txBody>
      </p:sp>
      <p:pic>
        <p:nvPicPr>
          <p:cNvPr id="4" name="Shape 133">
            <a:extLst>
              <a:ext uri="{FF2B5EF4-FFF2-40B4-BE49-F238E27FC236}">
                <a16:creationId xmlns:a16="http://schemas.microsoft.com/office/drawing/2014/main" id="{1D599BD9-BB08-F34B-A767-7013259DD2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2322" y="1996068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34">
            <a:extLst>
              <a:ext uri="{FF2B5EF4-FFF2-40B4-BE49-F238E27FC236}">
                <a16:creationId xmlns:a16="http://schemas.microsoft.com/office/drawing/2014/main" id="{80BAE830-7210-C84E-AE70-65EBBD94AE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172" y="4358268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73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63F5-6285-5241-926F-8984D01D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Layout: Single-Threaded Program </a:t>
            </a:r>
          </a:p>
        </p:txBody>
      </p:sp>
      <p:pic>
        <p:nvPicPr>
          <p:cNvPr id="4" name="Shape 140">
            <a:extLst>
              <a:ext uri="{FF2B5EF4-FFF2-40B4-BE49-F238E27FC236}">
                <a16:creationId xmlns:a16="http://schemas.microsoft.com/office/drawing/2014/main" id="{5FF4D7E1-CCE6-C545-9881-8AB09749FB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723" y="3429000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1">
            <a:extLst>
              <a:ext uri="{FF2B5EF4-FFF2-40B4-BE49-F238E27FC236}">
                <a16:creationId xmlns:a16="http://schemas.microsoft.com/office/drawing/2014/main" id="{4F9DB6B1-7968-D24F-B144-4AF66F8153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5986" y="1690688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91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10-2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5: CPU Mode, System Call </a:t>
            </a:r>
          </a:p>
          <a:p>
            <a:r>
              <a:rPr lang="en-US" dirty="0"/>
              <a:t>Week 6: Multithreading</a:t>
            </a:r>
          </a:p>
          <a:p>
            <a:r>
              <a:rPr lang="en-US" dirty="0"/>
              <a:t>Week 7: Linking</a:t>
            </a:r>
          </a:p>
          <a:p>
            <a:r>
              <a:rPr lang="en-US" dirty="0"/>
              <a:t>Week 8: Security, SSH</a:t>
            </a:r>
          </a:p>
          <a:p>
            <a:r>
              <a:rPr lang="en-US" dirty="0"/>
              <a:t>Week 9: Git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6951-E810-CF44-9CF5-A44C753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Layout: Multithreaded Program </a:t>
            </a:r>
          </a:p>
        </p:txBody>
      </p:sp>
      <p:pic>
        <p:nvPicPr>
          <p:cNvPr id="4" name="Shape 147">
            <a:extLst>
              <a:ext uri="{FF2B5EF4-FFF2-40B4-BE49-F238E27FC236}">
                <a16:creationId xmlns:a16="http://schemas.microsoft.com/office/drawing/2014/main" id="{1E2AF638-C15A-CE4E-B750-15BC467F2B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6499" y="3405898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8">
            <a:extLst>
              <a:ext uri="{FF2B5EF4-FFF2-40B4-BE49-F238E27FC236}">
                <a16:creationId xmlns:a16="http://schemas.microsoft.com/office/drawing/2014/main" id="{C3C69548-EA52-A34C-B336-F7BDB0880A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5116" y="1690688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68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28E5-DAB3-F24F-9E6D-EC52950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41F3-64C5-7940-B203-F8B6A192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8127" cy="4351338"/>
          </a:xfrm>
        </p:spPr>
        <p:txBody>
          <a:bodyPr/>
          <a:lstStyle/>
          <a:p>
            <a:r>
              <a:rPr lang="en-US" dirty="0"/>
              <a:t>A thread is a single sequence stream within in a process.</a:t>
            </a:r>
          </a:p>
          <a:p>
            <a:r>
              <a:rPr lang="en-US" dirty="0"/>
              <a:t>A thread share the code section, data section, and heap space with other threads.</a:t>
            </a:r>
          </a:p>
          <a:p>
            <a:r>
              <a:rPr lang="en-US" dirty="0"/>
              <a:t>A thread has its own stack space, register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F4BFC-9050-4742-B7D3-58A29A3C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27" y="1825626"/>
            <a:ext cx="705567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2AFF-3562-5B48-9AE3-17EF5E64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7"/>
            <a:ext cx="10515600" cy="1325563"/>
          </a:xfrm>
        </p:spPr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F863-7ACA-0A45-B78B-1CEC6044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750"/>
            <a:ext cx="10515600" cy="553243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Threads share all of the process's memory except for their stacks. Therefore, data sharing requires no extra work (no system calls,</a:t>
            </a:r>
            <a:r>
              <a:rPr lang="en-US" sz="3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pipes,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/>
              <a:t>Shared memory makes multithreaded programming </a:t>
            </a:r>
          </a:p>
          <a:p>
            <a:r>
              <a:rPr lang="en-US" b="1" dirty="0"/>
              <a:t>Powerful</a:t>
            </a:r>
            <a:r>
              <a:rPr lang="en-US" dirty="0"/>
              <a:t>: can easily access data and share it among threads</a:t>
            </a:r>
          </a:p>
          <a:p>
            <a:r>
              <a:rPr lang="en-US" b="1" dirty="0"/>
              <a:t>More efficient</a:t>
            </a:r>
            <a:r>
              <a:rPr lang="en-US" dirty="0"/>
              <a:t>: No need for system calls when sharing data and thread creation and destruction are less expensive than process creation and destruction</a:t>
            </a:r>
          </a:p>
          <a:p>
            <a:r>
              <a:rPr lang="en-US" b="1" dirty="0"/>
              <a:t>Non-trivial</a:t>
            </a:r>
            <a:r>
              <a:rPr lang="en-US" dirty="0"/>
              <a:t>: Have to prevent several threads from accessing and changing the same shared data at the same time (synchronization)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6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5D3-20FF-AA45-AC69-0E83C80A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your c program with </a:t>
            </a:r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C261-EDF4-0440-A84F-AA42341E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2388" cy="4351338"/>
          </a:xfrm>
        </p:spPr>
        <p:txBody>
          <a:bodyPr/>
          <a:lstStyle/>
          <a:p>
            <a:r>
              <a:rPr lang="en-US" dirty="0"/>
              <a:t>Link your program with </a:t>
            </a:r>
            <a:r>
              <a:rPr lang="en-US" dirty="0" err="1"/>
              <a:t>pthread</a:t>
            </a:r>
            <a:r>
              <a:rPr lang="en-US" dirty="0"/>
              <a:t> library: -</a:t>
            </a:r>
            <a:r>
              <a:rPr lang="en-US" dirty="0" err="1"/>
              <a:t>lpthread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[</a:t>
            </a:r>
            <a:r>
              <a:rPr lang="en-US" dirty="0" err="1"/>
              <a:t>source_files</a:t>
            </a:r>
            <a:r>
              <a:rPr lang="en-US" dirty="0"/>
              <a:t>] -</a:t>
            </a:r>
            <a:r>
              <a:rPr lang="en-US" dirty="0" err="1"/>
              <a:t>lpthread</a:t>
            </a:r>
            <a:r>
              <a:rPr lang="en-US" dirty="0"/>
              <a:t> -o [</a:t>
            </a:r>
            <a:r>
              <a:rPr lang="en-US" dirty="0" err="1"/>
              <a:t>output_name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 with a very simple example.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854B7-E1F9-6141-9EF3-6FFAA8F5607C}"/>
              </a:ext>
            </a:extLst>
          </p:cNvPr>
          <p:cNvSpPr/>
          <p:nvPr/>
        </p:nvSpPr>
        <p:spPr>
          <a:xfrm>
            <a:off x="5342967" y="1484759"/>
            <a:ext cx="67414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pthread.h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unistd.h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threadfun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(void* a)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sleep(1);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("Printing from Thread.\n");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return NULL;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fontAlgn="base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main(void)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("Before Thread\n");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NULL,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threadfun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NULL);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NULL);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("After Thread\n");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return 0;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040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DC99-3E7D-C545-A7D7-6E51DFBC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Programming in C: </a:t>
            </a:r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54C2-8BB1-A443-9D44-0DCAAC86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5 basic </a:t>
            </a:r>
            <a:r>
              <a:rPr lang="en-US" dirty="0" err="1"/>
              <a:t>pthread</a:t>
            </a:r>
            <a:r>
              <a:rPr lang="en-US" dirty="0"/>
              <a:t> functions: </a:t>
            </a:r>
          </a:p>
          <a:p>
            <a:r>
              <a:rPr lang="en-US" b="1" dirty="0" err="1"/>
              <a:t>pthread_create</a:t>
            </a:r>
            <a:r>
              <a:rPr lang="en-US" dirty="0"/>
              <a:t>: creates a new thread within a process </a:t>
            </a:r>
          </a:p>
          <a:p>
            <a:r>
              <a:rPr lang="en-US" b="1" dirty="0" err="1"/>
              <a:t>pthread_join</a:t>
            </a:r>
            <a:r>
              <a:rPr lang="en-US" dirty="0"/>
              <a:t>: waits for another thread to terminate </a:t>
            </a:r>
          </a:p>
          <a:p>
            <a:r>
              <a:rPr lang="en-US" b="1" dirty="0" err="1"/>
              <a:t>pthread_equal</a:t>
            </a:r>
            <a:r>
              <a:rPr lang="en-US" dirty="0"/>
              <a:t>: compares thread ids to see if they refer to the same thread </a:t>
            </a:r>
          </a:p>
          <a:p>
            <a:r>
              <a:rPr lang="en-US" b="1" dirty="0" err="1"/>
              <a:t>pthread_self</a:t>
            </a:r>
            <a:r>
              <a:rPr lang="en-US" dirty="0"/>
              <a:t>: returns the id of the calling thread </a:t>
            </a:r>
          </a:p>
          <a:p>
            <a:r>
              <a:rPr lang="en-US" b="1" dirty="0" err="1"/>
              <a:t>pthread_exit</a:t>
            </a:r>
            <a:r>
              <a:rPr lang="en-US" dirty="0"/>
              <a:t>: terminates the currently running thread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1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8EE-51D5-9E40-8204-F5640BDB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C181-D4A2-CF48-AC0B-F41E77EC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thread and makes it executable</a:t>
            </a:r>
          </a:p>
          <a:p>
            <a:r>
              <a:rPr lang="en-US" dirty="0"/>
              <a:t>Can be called any number of times from anywhere within your code</a:t>
            </a:r>
          </a:p>
          <a:p>
            <a:r>
              <a:rPr lang="en-US" dirty="0"/>
              <a:t>Return value:</a:t>
            </a:r>
          </a:p>
          <a:p>
            <a:pPr lvl="1"/>
            <a:r>
              <a:rPr lang="en-US" dirty="0"/>
              <a:t>Success: zero</a:t>
            </a:r>
          </a:p>
          <a:p>
            <a:pPr lvl="1"/>
            <a:r>
              <a:rPr lang="en-US" dirty="0"/>
              <a:t>Failure: error number</a:t>
            </a:r>
          </a:p>
          <a:p>
            <a:pPr marL="0" indent="0">
              <a:buNone/>
            </a:pPr>
            <a:r>
              <a:rPr lang="en-US" b="1" dirty="0"/>
              <a:t>Reference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b="1" i="1" dirty="0"/>
              <a:t>thread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b="1" i="1" dirty="0" err="1"/>
              <a:t>attr</a:t>
            </a:r>
            <a:r>
              <a:rPr lang="en-US" dirty="0"/>
              <a:t>,        </a:t>
            </a:r>
          </a:p>
          <a:p>
            <a:pPr marL="0" indent="0">
              <a:buNone/>
            </a:pPr>
            <a:r>
              <a:rPr lang="en-US" dirty="0"/>
              <a:t>                                    void *(*</a:t>
            </a:r>
            <a:r>
              <a:rPr lang="en-US" b="1" i="1" dirty="0" err="1"/>
              <a:t>start_routine</a:t>
            </a:r>
            <a:r>
              <a:rPr lang="en-US" dirty="0"/>
              <a:t>) (void *), void *</a:t>
            </a:r>
            <a:r>
              <a:rPr lang="en-US" b="1" i="1" dirty="0" err="1"/>
              <a:t>arg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562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91FE-9407-3E4F-81EE-9964AB5D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</a:t>
            </a:r>
            <a:r>
              <a:rPr lang="en-US" dirty="0" err="1"/>
              <a:t>pthread_create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8D2F-E9D5-EC43-B40C-05909C3C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thread</a:t>
            </a:r>
            <a:r>
              <a:rPr lang="en-US" dirty="0"/>
              <a:t>: unique identifier for newly created thread</a:t>
            </a:r>
          </a:p>
          <a:p>
            <a:pPr lvl="0"/>
            <a:r>
              <a:rPr lang="en-US" b="1" dirty="0" err="1"/>
              <a:t>attr</a:t>
            </a:r>
            <a:r>
              <a:rPr lang="en-US" dirty="0"/>
              <a:t>: object that holds thread attributes (priority, stack size, etc.)</a:t>
            </a:r>
          </a:p>
          <a:p>
            <a:pPr lvl="1"/>
            <a:r>
              <a:rPr lang="en-US" dirty="0"/>
              <a:t>Pass in NULL for default attributes</a:t>
            </a:r>
          </a:p>
          <a:p>
            <a:pPr lvl="0"/>
            <a:r>
              <a:rPr lang="en-US" b="1" i="1" dirty="0" err="1"/>
              <a:t>start_routine</a:t>
            </a:r>
            <a:r>
              <a:rPr lang="en-US" b="1" i="1" dirty="0"/>
              <a:t> </a:t>
            </a:r>
            <a:r>
              <a:rPr lang="en-US" dirty="0"/>
              <a:t>: function that thread will execute once it is created</a:t>
            </a:r>
          </a:p>
          <a:p>
            <a:pPr lvl="0"/>
            <a:r>
              <a:rPr lang="en-US" b="1" dirty="0" err="1"/>
              <a:t>arg</a:t>
            </a:r>
            <a:r>
              <a:rPr lang="en-US" dirty="0"/>
              <a:t>: a single argument that may be passed to </a:t>
            </a:r>
            <a:r>
              <a:rPr lang="en-US" b="1" i="1" dirty="0" err="1"/>
              <a:t>start_routine</a:t>
            </a:r>
            <a:r>
              <a:rPr lang="en-US" b="1" i="1" dirty="0"/>
              <a:t> </a:t>
            </a:r>
            <a:endParaRPr lang="en-US" dirty="0"/>
          </a:p>
          <a:p>
            <a:pPr lvl="1"/>
            <a:r>
              <a:rPr lang="en-US" dirty="0"/>
              <a:t>Pass in NULL if no arguments</a:t>
            </a:r>
          </a:p>
        </p:txBody>
      </p:sp>
    </p:spTree>
    <p:extLst>
      <p:ext uri="{BB962C8B-B14F-4D97-AF65-F5344CB8AC3E}">
        <p14:creationId xmlns:p14="http://schemas.microsoft.com/office/powerpoint/2010/main" val="240943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052B-C47C-644C-BF92-35E257A8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 err="1"/>
              <a:t>pthread_join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FC4C-7F07-0F46-8437-9C60463A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88"/>
            <a:ext cx="10515600" cy="5167312"/>
          </a:xfrm>
        </p:spPr>
        <p:txBody>
          <a:bodyPr>
            <a:normAutofit/>
          </a:bodyPr>
          <a:lstStyle/>
          <a:p>
            <a:r>
              <a:rPr lang="en-US" dirty="0"/>
              <a:t>Makes main thread wait for the completion of all its spawned threads’ tasks</a:t>
            </a:r>
          </a:p>
          <a:p>
            <a:r>
              <a:rPr lang="en-US" dirty="0"/>
              <a:t>Without join, the originating thread would exit as soon as it completes its job</a:t>
            </a:r>
          </a:p>
          <a:p>
            <a:pPr lvl="1"/>
            <a:r>
              <a:rPr lang="en-US" dirty="0"/>
              <a:t>A spawned thread can get aborted even if it is in the middle of its processing</a:t>
            </a:r>
          </a:p>
          <a:p>
            <a:r>
              <a:rPr lang="en-US" dirty="0"/>
              <a:t>Return value:</a:t>
            </a:r>
          </a:p>
          <a:p>
            <a:pPr lvl="1"/>
            <a:r>
              <a:rPr lang="en-US" dirty="0"/>
              <a:t>Success: zero</a:t>
            </a:r>
          </a:p>
          <a:p>
            <a:pPr lvl="1"/>
            <a:r>
              <a:rPr lang="en-US" dirty="0"/>
              <a:t>Failure: error number</a:t>
            </a:r>
          </a:p>
          <a:p>
            <a:pPr marL="0" indent="0">
              <a:buNone/>
            </a:pPr>
            <a:r>
              <a:rPr lang="en-US" b="1" dirty="0"/>
              <a:t>Reference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pthread_join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pthread_t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tid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void **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status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4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91FE-9407-3E4F-81EE-9964AB5D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</a:t>
            </a:r>
            <a:r>
              <a:rPr lang="en-US" dirty="0" err="1"/>
              <a:t>pthread_join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8D2F-E9D5-EC43-B40C-05909C3C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tid</a:t>
            </a:r>
            <a:r>
              <a:rPr lang="en-US" dirty="0"/>
              <a:t>: thread ID of thread to wait on</a:t>
            </a:r>
          </a:p>
          <a:p>
            <a:pPr lvl="0"/>
            <a:r>
              <a:rPr lang="en-US" b="1" dirty="0"/>
              <a:t>status</a:t>
            </a:r>
            <a:r>
              <a:rPr lang="en-US" dirty="0"/>
              <a:t>: the exit status of the target thread is stored in the location pointed to by *status</a:t>
            </a:r>
          </a:p>
          <a:p>
            <a:pPr lvl="1"/>
            <a:r>
              <a:rPr lang="en-US" dirty="0"/>
              <a:t>Pass in NULL if no status is needed</a:t>
            </a:r>
          </a:p>
        </p:txBody>
      </p:sp>
    </p:spTree>
    <p:extLst>
      <p:ext uri="{BB962C8B-B14F-4D97-AF65-F5344CB8AC3E}">
        <p14:creationId xmlns:p14="http://schemas.microsoft.com/office/powerpoint/2010/main" val="12840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CE00-48A4-D241-B198-D668690B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5874-9638-ED41-B199-98699AA9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pthread_self</a:t>
            </a:r>
            <a:r>
              <a:rPr lang="en-US" dirty="0"/>
              <a:t>() function returns the ID of the calling thread.</a:t>
            </a:r>
          </a:p>
          <a:p>
            <a:r>
              <a:rPr lang="en-US" dirty="0"/>
              <a:t>This is the same value that is returned in *thread in the </a:t>
            </a:r>
            <a:r>
              <a:rPr lang="en-US" b="1" dirty="0" err="1"/>
              <a:t>pthread_create</a:t>
            </a:r>
            <a:r>
              <a:rPr lang="en-US" b="1" dirty="0"/>
              <a:t> </a:t>
            </a:r>
            <a:r>
              <a:rPr lang="en-US" dirty="0"/>
              <a:t>call that created this thread.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pthread_self</a:t>
            </a:r>
            <a:r>
              <a:rPr lang="en-US" dirty="0"/>
              <a:t>(void);</a:t>
            </a:r>
          </a:p>
        </p:txBody>
      </p:sp>
    </p:spTree>
    <p:extLst>
      <p:ext uri="{BB962C8B-B14F-4D97-AF65-F5344CB8AC3E}">
        <p14:creationId xmlns:p14="http://schemas.microsoft.com/office/powerpoint/2010/main" val="84805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4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A42B-4794-E441-AFE7-6204253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pthread_equal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2134-2DBF-4043-9826-81975B26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pthread_equal</a:t>
            </a:r>
            <a:r>
              <a:rPr lang="en-US" dirty="0"/>
              <a:t>() function compares two thread identifiers. </a:t>
            </a:r>
          </a:p>
          <a:p>
            <a:r>
              <a:rPr lang="en-US" dirty="0"/>
              <a:t>If the two thread IDs are equal, </a:t>
            </a:r>
            <a:r>
              <a:rPr lang="en-US" dirty="0" err="1"/>
              <a:t>pthread_equal</a:t>
            </a:r>
            <a:r>
              <a:rPr lang="en-US" dirty="0"/>
              <a:t>() returns a nonzero value; otherwise, it returns 0.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pthread_equal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b="1" dirty="0"/>
              <a:t>t1</a:t>
            </a:r>
            <a:r>
              <a:rPr lang="en-US" dirty="0"/>
              <a:t>,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b="1" dirty="0"/>
              <a:t>t2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42578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5202-05E5-034B-900A-23EBD128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pthread_exit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F2CD-9A49-1241-8C18-4832A1410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pthread_exit</a:t>
            </a:r>
            <a:r>
              <a:rPr lang="en-US" dirty="0"/>
              <a:t>() function terminates the calling thread and returns a value that is available to another thread that calls </a:t>
            </a:r>
            <a:r>
              <a:rPr lang="en-US" dirty="0" err="1"/>
              <a:t>pthread_join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retval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3515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3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6DA4-4161-4442-A181-C7EC283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2588-9BFB-1248-B557-BEBA5BD9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Carried out only once to produce an executable file</a:t>
            </a:r>
          </a:p>
          <a:p>
            <a:r>
              <a:rPr lang="en-US" sz="3200" dirty="0"/>
              <a:t>If static libraries are called, the linker will copy all the modules referenced by the program to the executable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Static libraries are typically denoted by the </a:t>
            </a:r>
            <a:r>
              <a:rPr lang="en-US" sz="3200" b="1" dirty="0"/>
              <a:t>.a </a:t>
            </a:r>
            <a:r>
              <a:rPr lang="en-US" sz="3200" dirty="0"/>
              <a:t>file extension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279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57C-D416-6F44-9E9E-9E4CF10A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BE0A5-B67E-7E4C-A788-A73A4A8AAFAC}"/>
              </a:ext>
            </a:extLst>
          </p:cNvPr>
          <p:cNvGrpSpPr/>
          <p:nvPr/>
        </p:nvGrpSpPr>
        <p:grpSpPr>
          <a:xfrm>
            <a:off x="838200" y="2201140"/>
            <a:ext cx="10934699" cy="3242830"/>
            <a:chOff x="838200" y="2201140"/>
            <a:chExt cx="10934699" cy="3242830"/>
          </a:xfrm>
        </p:grpSpPr>
        <p:sp>
          <p:nvSpPr>
            <p:cNvPr id="6" name="Shape 91">
              <a:extLst>
                <a:ext uri="{FF2B5EF4-FFF2-40B4-BE49-F238E27FC236}">
                  <a16:creationId xmlns:a16="http://schemas.microsoft.com/office/drawing/2014/main" id="{3A7D8E4E-96C9-FC47-99AA-DDBCEE67ECBA}"/>
                </a:ext>
              </a:extLst>
            </p:cNvPr>
            <p:cNvSpPr/>
            <p:nvPr/>
          </p:nvSpPr>
          <p:spPr>
            <a:xfrm>
              <a:off x="838200" y="220114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7" name="Shape 92">
              <a:extLst>
                <a:ext uri="{FF2B5EF4-FFF2-40B4-BE49-F238E27FC236}">
                  <a16:creationId xmlns:a16="http://schemas.microsoft.com/office/drawing/2014/main" id="{03811C11-A69A-214B-88F2-7EF185FBBAC9}"/>
                </a:ext>
              </a:extLst>
            </p:cNvPr>
            <p:cNvSpPr/>
            <p:nvPr/>
          </p:nvSpPr>
          <p:spPr>
            <a:xfrm>
              <a:off x="2857053" y="2201140"/>
              <a:ext cx="1928217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sp>
          <p:nvSpPr>
            <p:cNvPr id="8" name="Shape 93">
              <a:extLst>
                <a:ext uri="{FF2B5EF4-FFF2-40B4-BE49-F238E27FC236}">
                  <a16:creationId xmlns:a16="http://schemas.microsoft.com/office/drawing/2014/main" id="{55799B60-6425-2846-B27A-EE21225B7F52}"/>
                </a:ext>
              </a:extLst>
            </p:cNvPr>
            <p:cNvSpPr/>
            <p:nvPr/>
          </p:nvSpPr>
          <p:spPr>
            <a:xfrm>
              <a:off x="5689697" y="220114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9" name="Shape 95">
              <a:extLst>
                <a:ext uri="{FF2B5EF4-FFF2-40B4-BE49-F238E27FC236}">
                  <a16:creationId xmlns:a16="http://schemas.microsoft.com/office/drawing/2014/main" id="{EE3CB635-ABED-2547-BF95-391801683812}"/>
                </a:ext>
              </a:extLst>
            </p:cNvPr>
            <p:cNvSpPr/>
            <p:nvPr/>
          </p:nvSpPr>
          <p:spPr>
            <a:xfrm>
              <a:off x="7708550" y="3220748"/>
              <a:ext cx="1393032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linker</a:t>
              </a:r>
            </a:p>
          </p:txBody>
        </p:sp>
        <p:sp>
          <p:nvSpPr>
            <p:cNvPr id="10" name="Shape 96">
              <a:extLst>
                <a:ext uri="{FF2B5EF4-FFF2-40B4-BE49-F238E27FC236}">
                  <a16:creationId xmlns:a16="http://schemas.microsoft.com/office/drawing/2014/main" id="{09146EF3-F64C-654A-81E8-FDEDB063F721}"/>
                </a:ext>
              </a:extLst>
            </p:cNvPr>
            <p:cNvSpPr/>
            <p:nvPr/>
          </p:nvSpPr>
          <p:spPr>
            <a:xfrm>
              <a:off x="10006010" y="3263178"/>
              <a:ext cx="1766889" cy="933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executable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</a:p>
          </p:txBody>
        </p:sp>
        <p:cxnSp>
          <p:nvCxnSpPr>
            <p:cNvPr id="11" name="Shape 97">
              <a:extLst>
                <a:ext uri="{FF2B5EF4-FFF2-40B4-BE49-F238E27FC236}">
                  <a16:creationId xmlns:a16="http://schemas.microsoft.com/office/drawing/2014/main" id="{FDB64440-BEBC-474F-8854-4BAFF2D50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52626" y="271029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Shape 98">
              <a:extLst>
                <a:ext uri="{FF2B5EF4-FFF2-40B4-BE49-F238E27FC236}">
                  <a16:creationId xmlns:a16="http://schemas.microsoft.com/office/drawing/2014/main" id="{A5F5768D-4921-B443-95F6-7B8B482C989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270" y="271029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" name="Shape 99">
              <a:extLst>
                <a:ext uri="{FF2B5EF4-FFF2-40B4-BE49-F238E27FC236}">
                  <a16:creationId xmlns:a16="http://schemas.microsoft.com/office/drawing/2014/main" id="{4326DC66-581D-7E48-8057-7BBBE326DAD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6804123" y="2710295"/>
              <a:ext cx="904427" cy="101960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Shape 100">
              <a:extLst>
                <a:ext uri="{FF2B5EF4-FFF2-40B4-BE49-F238E27FC236}">
                  <a16:creationId xmlns:a16="http://schemas.microsoft.com/office/drawing/2014/main" id="{731ED9B8-A0E9-BD45-AF3F-E852A2D8658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582" y="3729903"/>
              <a:ext cx="904428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7" name="Shape 93">
              <a:extLst>
                <a:ext uri="{FF2B5EF4-FFF2-40B4-BE49-F238E27FC236}">
                  <a16:creationId xmlns:a16="http://schemas.microsoft.com/office/drawing/2014/main" id="{693B9446-D45B-4149-A966-784C2B86CB8D}"/>
                </a:ext>
              </a:extLst>
            </p:cNvPr>
            <p:cNvSpPr/>
            <p:nvPr/>
          </p:nvSpPr>
          <p:spPr>
            <a:xfrm>
              <a:off x="4308573" y="4425660"/>
              <a:ext cx="2495550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bject </a:t>
              </a:r>
              <a:r>
                <a:rPr lang="en-US" sz="2400" b="1" dirty="0"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ode from static library</a:t>
              </a:r>
            </a:p>
          </p:txBody>
        </p:sp>
        <p:cxnSp>
          <p:nvCxnSpPr>
            <p:cNvPr id="18" name="Shape 99">
              <a:extLst>
                <a:ext uri="{FF2B5EF4-FFF2-40B4-BE49-F238E27FC236}">
                  <a16:creationId xmlns:a16="http://schemas.microsoft.com/office/drawing/2014/main" id="{09BE426B-AC06-FA45-957C-AD9069E901DC}"/>
                </a:ext>
              </a:extLst>
            </p:cNvPr>
            <p:cNvCxnSpPr>
              <a:cxnSpLocks/>
              <a:stCxn id="17" idx="3"/>
              <a:endCxn id="9" idx="2"/>
            </p:cNvCxnSpPr>
            <p:nvPr/>
          </p:nvCxnSpPr>
          <p:spPr>
            <a:xfrm flipV="1">
              <a:off x="6804123" y="3729903"/>
              <a:ext cx="904427" cy="120491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Shape 125">
            <a:extLst>
              <a:ext uri="{FF2B5EF4-FFF2-40B4-BE49-F238E27FC236}">
                <a16:creationId xmlns:a16="http://schemas.microsoft.com/office/drawing/2014/main" id="{6589ECB7-0C68-544F-A33D-DEE4AD22C2D3}"/>
              </a:ext>
            </a:extLst>
          </p:cNvPr>
          <p:cNvSpPr txBox="1"/>
          <p:nvPr/>
        </p:nvSpPr>
        <p:spPr>
          <a:xfrm>
            <a:off x="3448050" y="5734192"/>
            <a:ext cx="5653532" cy="915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previously compiled collection of standard program functions</a:t>
            </a:r>
          </a:p>
        </p:txBody>
      </p:sp>
    </p:spTree>
    <p:extLst>
      <p:ext uri="{BB962C8B-B14F-4D97-AF65-F5344CB8AC3E}">
        <p14:creationId xmlns:p14="http://schemas.microsoft.com/office/powerpoint/2010/main" val="310444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3B0A-A066-A047-8A30-959B4995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9FA-69A3-4B49-BDCB-96EBF52C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375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Allows a process to add, remove, replace or relocate object modules during its execution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dirty="0"/>
              <a:t>If shared libraries are called: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/>
              <a:t>Only copy a little reference information when the executable file is created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/>
              <a:t>Complete the linking during loading time or running time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3200" dirty="0"/>
              <a:t>Dynamic libraries are typically denoted by the </a:t>
            </a:r>
            <a:r>
              <a:rPr lang="en-US" sz="3200" b="1" dirty="0"/>
              <a:t>.so </a:t>
            </a:r>
            <a:r>
              <a:rPr lang="en-US" sz="3200" dirty="0"/>
              <a:t>file extension (.</a:t>
            </a:r>
            <a:r>
              <a:rPr lang="en-US" sz="3200" dirty="0" err="1"/>
              <a:t>dll</a:t>
            </a:r>
            <a:r>
              <a:rPr lang="en-US" sz="3200" dirty="0"/>
              <a:t> on Windows)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sz="3200" dirty="0"/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390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57C-D416-6F44-9E9E-9E4CF10A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BE0A5-B67E-7E4C-A788-A73A4A8AAFAC}"/>
              </a:ext>
            </a:extLst>
          </p:cNvPr>
          <p:cNvGrpSpPr/>
          <p:nvPr/>
        </p:nvGrpSpPr>
        <p:grpSpPr>
          <a:xfrm>
            <a:off x="838200" y="2201140"/>
            <a:ext cx="10934699" cy="3242829"/>
            <a:chOff x="838200" y="2201140"/>
            <a:chExt cx="10934699" cy="3242829"/>
          </a:xfrm>
        </p:grpSpPr>
        <p:sp>
          <p:nvSpPr>
            <p:cNvPr id="6" name="Shape 91">
              <a:extLst>
                <a:ext uri="{FF2B5EF4-FFF2-40B4-BE49-F238E27FC236}">
                  <a16:creationId xmlns:a16="http://schemas.microsoft.com/office/drawing/2014/main" id="{3A7D8E4E-96C9-FC47-99AA-DDBCEE67ECBA}"/>
                </a:ext>
              </a:extLst>
            </p:cNvPr>
            <p:cNvSpPr/>
            <p:nvPr/>
          </p:nvSpPr>
          <p:spPr>
            <a:xfrm>
              <a:off x="838200" y="220114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7" name="Shape 92">
              <a:extLst>
                <a:ext uri="{FF2B5EF4-FFF2-40B4-BE49-F238E27FC236}">
                  <a16:creationId xmlns:a16="http://schemas.microsoft.com/office/drawing/2014/main" id="{03811C11-A69A-214B-88F2-7EF185FBBAC9}"/>
                </a:ext>
              </a:extLst>
            </p:cNvPr>
            <p:cNvSpPr/>
            <p:nvPr/>
          </p:nvSpPr>
          <p:spPr>
            <a:xfrm>
              <a:off x="2857053" y="2201140"/>
              <a:ext cx="1928217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sp>
          <p:nvSpPr>
            <p:cNvPr id="8" name="Shape 93">
              <a:extLst>
                <a:ext uri="{FF2B5EF4-FFF2-40B4-BE49-F238E27FC236}">
                  <a16:creationId xmlns:a16="http://schemas.microsoft.com/office/drawing/2014/main" id="{55799B60-6425-2846-B27A-EE21225B7F52}"/>
                </a:ext>
              </a:extLst>
            </p:cNvPr>
            <p:cNvSpPr/>
            <p:nvPr/>
          </p:nvSpPr>
          <p:spPr>
            <a:xfrm>
              <a:off x="5689697" y="220114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9" name="Shape 95">
              <a:extLst>
                <a:ext uri="{FF2B5EF4-FFF2-40B4-BE49-F238E27FC236}">
                  <a16:creationId xmlns:a16="http://schemas.microsoft.com/office/drawing/2014/main" id="{EE3CB635-ABED-2547-BF95-391801683812}"/>
                </a:ext>
              </a:extLst>
            </p:cNvPr>
            <p:cNvSpPr/>
            <p:nvPr/>
          </p:nvSpPr>
          <p:spPr>
            <a:xfrm>
              <a:off x="7708550" y="3220748"/>
              <a:ext cx="1393032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linker</a:t>
              </a:r>
            </a:p>
          </p:txBody>
        </p:sp>
        <p:sp>
          <p:nvSpPr>
            <p:cNvPr id="10" name="Shape 96">
              <a:extLst>
                <a:ext uri="{FF2B5EF4-FFF2-40B4-BE49-F238E27FC236}">
                  <a16:creationId xmlns:a16="http://schemas.microsoft.com/office/drawing/2014/main" id="{09146EF3-F64C-654A-81E8-FDEDB063F721}"/>
                </a:ext>
              </a:extLst>
            </p:cNvPr>
            <p:cNvSpPr/>
            <p:nvPr/>
          </p:nvSpPr>
          <p:spPr>
            <a:xfrm>
              <a:off x="10006010" y="3263178"/>
              <a:ext cx="1766889" cy="933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executable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</a:p>
          </p:txBody>
        </p:sp>
        <p:cxnSp>
          <p:nvCxnSpPr>
            <p:cNvPr id="11" name="Shape 97">
              <a:extLst>
                <a:ext uri="{FF2B5EF4-FFF2-40B4-BE49-F238E27FC236}">
                  <a16:creationId xmlns:a16="http://schemas.microsoft.com/office/drawing/2014/main" id="{FDB64440-BEBC-474F-8854-4BAFF2D50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52626" y="271029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Shape 98">
              <a:extLst>
                <a:ext uri="{FF2B5EF4-FFF2-40B4-BE49-F238E27FC236}">
                  <a16:creationId xmlns:a16="http://schemas.microsoft.com/office/drawing/2014/main" id="{A5F5768D-4921-B443-95F6-7B8B482C989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270" y="271029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" name="Shape 99">
              <a:extLst>
                <a:ext uri="{FF2B5EF4-FFF2-40B4-BE49-F238E27FC236}">
                  <a16:creationId xmlns:a16="http://schemas.microsoft.com/office/drawing/2014/main" id="{4326DC66-581D-7E48-8057-7BBBE326DAD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6804123" y="2710295"/>
              <a:ext cx="904427" cy="101960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Shape 100">
              <a:extLst>
                <a:ext uri="{FF2B5EF4-FFF2-40B4-BE49-F238E27FC236}">
                  <a16:creationId xmlns:a16="http://schemas.microsoft.com/office/drawing/2014/main" id="{731ED9B8-A0E9-BD45-AF3F-E852A2D8658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582" y="3729903"/>
              <a:ext cx="904428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7" name="Shape 93">
              <a:extLst>
                <a:ext uri="{FF2B5EF4-FFF2-40B4-BE49-F238E27FC236}">
                  <a16:creationId xmlns:a16="http://schemas.microsoft.com/office/drawing/2014/main" id="{693B9446-D45B-4149-A966-784C2B86CB8D}"/>
                </a:ext>
              </a:extLst>
            </p:cNvPr>
            <p:cNvSpPr/>
            <p:nvPr/>
          </p:nvSpPr>
          <p:spPr>
            <a:xfrm>
              <a:off x="2857054" y="4424360"/>
              <a:ext cx="3947070" cy="101960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reference info (e.g., function names) from dynamic library</a:t>
              </a:r>
            </a:p>
          </p:txBody>
        </p:sp>
        <p:cxnSp>
          <p:nvCxnSpPr>
            <p:cNvPr id="18" name="Shape 99">
              <a:extLst>
                <a:ext uri="{FF2B5EF4-FFF2-40B4-BE49-F238E27FC236}">
                  <a16:creationId xmlns:a16="http://schemas.microsoft.com/office/drawing/2014/main" id="{09BE426B-AC06-FA45-957C-AD9069E901DC}"/>
                </a:ext>
              </a:extLst>
            </p:cNvPr>
            <p:cNvCxnSpPr>
              <a:cxnSpLocks/>
              <a:stCxn id="17" idx="3"/>
              <a:endCxn id="9" idx="2"/>
            </p:cNvCxnSpPr>
            <p:nvPr/>
          </p:nvCxnSpPr>
          <p:spPr>
            <a:xfrm flipV="1">
              <a:off x="6804124" y="3729903"/>
              <a:ext cx="904426" cy="120426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Shape 125">
            <a:extLst>
              <a:ext uri="{FF2B5EF4-FFF2-40B4-BE49-F238E27FC236}">
                <a16:creationId xmlns:a16="http://schemas.microsoft.com/office/drawing/2014/main" id="{6589ECB7-0C68-544F-A33D-DEE4AD22C2D3}"/>
              </a:ext>
            </a:extLst>
          </p:cNvPr>
          <p:cNvSpPr txBox="1"/>
          <p:nvPr/>
        </p:nvSpPr>
        <p:spPr>
          <a:xfrm>
            <a:off x="2055018" y="5576889"/>
            <a:ext cx="5653532" cy="5615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800" dirty="0">
                <a:solidFill>
                  <a:schemeClr val="dk1"/>
                </a:solidFill>
                <a:cs typeface="Calibri"/>
                <a:sym typeface="Calibri"/>
              </a:rPr>
              <a:t>Doesn’t require the code to be copied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156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D3BD-FB65-114F-82DB-05F995B1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Static and 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1D79-7BDE-D941-BF45-5CC355EA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825625"/>
            <a:ext cx="377190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Static Linking</a:t>
            </a:r>
          </a:p>
          <a:p>
            <a:pPr marL="0" indent="0">
              <a:buNone/>
            </a:pPr>
            <a:r>
              <a:rPr lang="en-US" b="1" dirty="0"/>
              <a:t>Cons:</a:t>
            </a:r>
          </a:p>
          <a:p>
            <a:r>
              <a:rPr lang="en-US" dirty="0"/>
              <a:t> Executable file is large in size </a:t>
            </a:r>
          </a:p>
          <a:p>
            <a:pPr marL="0" indent="0">
              <a:buNone/>
            </a:pPr>
            <a:r>
              <a:rPr lang="en-US" b="1" dirty="0"/>
              <a:t>Pros: </a:t>
            </a:r>
          </a:p>
          <a:p>
            <a:r>
              <a:rPr lang="en-US" dirty="0"/>
              <a:t>Complete and self-contained.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304F42-82C6-1340-87BD-E069186D96A9}"/>
              </a:ext>
            </a:extLst>
          </p:cNvPr>
          <p:cNvSpPr txBox="1">
            <a:spLocks/>
          </p:cNvSpPr>
          <p:nvPr/>
        </p:nvSpPr>
        <p:spPr>
          <a:xfrm>
            <a:off x="5086351" y="1825625"/>
            <a:ext cx="7010399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Dynamic Linking</a:t>
            </a:r>
          </a:p>
          <a:p>
            <a:pPr marL="0" indent="0">
              <a:buNone/>
            </a:pPr>
            <a:r>
              <a:rPr lang="en-US" b="1" dirty="0"/>
              <a:t>Cons: </a:t>
            </a:r>
          </a:p>
          <a:p>
            <a:r>
              <a:rPr lang="en-US" dirty="0"/>
              <a:t>Not self-sufficient</a:t>
            </a:r>
          </a:p>
          <a:p>
            <a:r>
              <a:rPr lang="en-US" dirty="0"/>
              <a:t>Broken when library becomes incompatible</a:t>
            </a:r>
          </a:p>
          <a:p>
            <a:pPr marL="0" indent="0">
              <a:buNone/>
            </a:pPr>
            <a:r>
              <a:rPr lang="en-US" b="1" dirty="0"/>
              <a:t>Pros: </a:t>
            </a:r>
          </a:p>
          <a:p>
            <a:r>
              <a:rPr lang="en-US" dirty="0"/>
              <a:t>The size of executable file is smaller.</a:t>
            </a:r>
          </a:p>
          <a:p>
            <a:r>
              <a:rPr lang="en-US" dirty="0"/>
              <a:t>No need to re-compile executable file if we update library functions</a:t>
            </a:r>
          </a:p>
          <a:p>
            <a:r>
              <a:rPr lang="en-US" dirty="0"/>
              <a:t>More efficient mem use when several programs share the lib functions</a:t>
            </a:r>
          </a:p>
        </p:txBody>
      </p:sp>
    </p:spTree>
    <p:extLst>
      <p:ext uri="{BB962C8B-B14F-4D97-AF65-F5344CB8AC3E}">
        <p14:creationId xmlns:p14="http://schemas.microsoft.com/office/powerpoint/2010/main" val="4215019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FC2F-6788-5F4E-9983-23309B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Creating Static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7BAF-4C15-E443-B703-0EBD6891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C file or C files that contains functions in your library</a:t>
            </a:r>
          </a:p>
          <a:p>
            <a:r>
              <a:rPr lang="en-US" sz="3200" dirty="0"/>
              <a:t>Create a header file or headers for the library</a:t>
            </a:r>
          </a:p>
          <a:p>
            <a:r>
              <a:rPr lang="en-US" sz="3200" dirty="0"/>
              <a:t>Compile library files (-c to get object files)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-c [your source files] -o [object file(s)]</a:t>
            </a:r>
          </a:p>
          <a:p>
            <a:r>
              <a:rPr lang="en-US" sz="3200" dirty="0"/>
              <a:t>Create static library. This step is to bundle multiple object files in one static library.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ar</a:t>
            </a:r>
            <a:r>
              <a:rPr lang="en-US" sz="2800" dirty="0">
                <a:highlight>
                  <a:srgbClr val="C0C0C0"/>
                </a:highlight>
              </a:rPr>
              <a:t> </a:t>
            </a:r>
            <a:r>
              <a:rPr lang="en-US" sz="2800" dirty="0" err="1">
                <a:highlight>
                  <a:srgbClr val="C0C0C0"/>
                </a:highlight>
              </a:rPr>
              <a:t>rcs</a:t>
            </a:r>
            <a:r>
              <a:rPr lang="en-US" sz="2800" dirty="0">
                <a:highlight>
                  <a:srgbClr val="C0C0C0"/>
                </a:highlight>
              </a:rPr>
              <a:t> [your lib name] [object file(s)]</a:t>
            </a:r>
          </a:p>
        </p:txBody>
      </p:sp>
    </p:spTree>
    <p:extLst>
      <p:ext uri="{BB962C8B-B14F-4D97-AF65-F5344CB8AC3E}">
        <p14:creationId xmlns:p14="http://schemas.microsoft.com/office/powerpoint/2010/main" val="3775011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73A0-0B49-5B42-B21E-E45B3D01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8C0D-FA75-4649-8F06-ECB4EC8A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c file containing a main function</a:t>
            </a:r>
          </a:p>
          <a:p>
            <a:r>
              <a:rPr lang="en-US" sz="3200" dirty="0"/>
              <a:t>Compile the source file with </a:t>
            </a:r>
          </a:p>
          <a:p>
            <a:pPr lvl="1"/>
            <a:r>
              <a:rPr lang="en-US" sz="2800" dirty="0"/>
              <a:t>-L[search path] to add the searching path for you static library</a:t>
            </a:r>
          </a:p>
          <a:p>
            <a:pPr lvl="1"/>
            <a:r>
              <a:rPr lang="en-US" sz="2800" dirty="0"/>
              <a:t>-l[library name] to add the static library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-o [executable file] [your source file] -L[path] -l[lib name]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7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815A-4E62-2449-9208-C02A3DC7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Processor/Operating/CPU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7956-B4E6-1545-9549-1CE1B78B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Operating systems place restrictions on the type and scope of operations that can be performed by certain processes</a:t>
            </a:r>
          </a:p>
          <a:p>
            <a:r>
              <a:rPr lang="en-US" dirty="0"/>
              <a:t>only highly trusted kernel code is allowed to execute in the unrestricted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A4089-56BF-9140-9A8D-F95CDBF5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22" y="3429000"/>
            <a:ext cx="7749990" cy="3333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030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FC2F-6788-5F4E-9983-23309B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Flags For Creating Dynamic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7BAF-4C15-E443-B703-0EBD6891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cs typeface="Courier New"/>
              </a:rPr>
              <a:t>-</a:t>
            </a:r>
            <a:r>
              <a:rPr lang="en-US" b="1" dirty="0" err="1">
                <a:cs typeface="Courier New"/>
              </a:rPr>
              <a:t>fPIC</a:t>
            </a:r>
            <a:r>
              <a:rPr lang="en-US" b="1" dirty="0">
                <a:cs typeface="Courier New"/>
              </a:rPr>
              <a:t>: 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This</a:t>
            </a:r>
            <a:r>
              <a:rPr lang="en-US" dirty="0"/>
              <a:t> flag stands for “Position Independent Code” generation, a requirement for shared libraries. Because it’s impossible to know where the shared library code will be, this flag allows the code to be located at any virtual address at runtime.</a:t>
            </a:r>
          </a:p>
          <a:p>
            <a:r>
              <a:rPr lang="en-US" b="1" dirty="0"/>
              <a:t>-shared:</a:t>
            </a:r>
          </a:p>
          <a:p>
            <a:pPr marL="0" indent="0">
              <a:buNone/>
            </a:pP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flag creates the shared library (shared libraries have the prefix </a:t>
            </a:r>
            <a:r>
              <a:rPr lang="en-US" i="1" dirty="0"/>
              <a:t>lib </a:t>
            </a:r>
            <a:r>
              <a:rPr lang="en-US" dirty="0"/>
              <a:t>and suffix </a:t>
            </a:r>
            <a:r>
              <a:rPr lang="en-US" i="1" dirty="0"/>
              <a:t>.so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438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47B8-D967-9848-8757-CFEC0BFF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Creating Shared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D96C-BA62-F840-A910-A28B7953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Create a C file or C files that contains functions in your library</a:t>
            </a:r>
          </a:p>
          <a:p>
            <a:r>
              <a:rPr lang="en-US" sz="3200" dirty="0"/>
              <a:t>Create a header file or headers for the library</a:t>
            </a:r>
          </a:p>
          <a:p>
            <a:r>
              <a:rPr lang="en-US" sz="3200" dirty="0"/>
              <a:t>Compiling with Position Independent Code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-c -</a:t>
            </a:r>
            <a:r>
              <a:rPr lang="en-US" sz="2800" dirty="0" err="1">
                <a:highlight>
                  <a:srgbClr val="C0C0C0"/>
                </a:highlight>
              </a:rPr>
              <a:t>fPIC</a:t>
            </a:r>
            <a:r>
              <a:rPr lang="en-US" sz="2800" dirty="0">
                <a:highlight>
                  <a:srgbClr val="C0C0C0"/>
                </a:highlight>
              </a:rPr>
              <a:t> [your source files] -o [object file(s)]</a:t>
            </a:r>
            <a:endParaRPr lang="en-US" sz="2800" dirty="0"/>
          </a:p>
          <a:p>
            <a:r>
              <a:rPr lang="en-US" sz="3200" dirty="0"/>
              <a:t>Create dynamic library. 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-shared -o [your lib name] [object file(s)]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6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73A0-0B49-5B42-B21E-E45B3D01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US" dirty="0"/>
              <a:t>Using Shared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8C0D-FA75-4649-8F06-ECB4EC8A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435101"/>
            <a:ext cx="11601450" cy="5267324"/>
          </a:xfrm>
        </p:spPr>
        <p:txBody>
          <a:bodyPr>
            <a:normAutofit/>
          </a:bodyPr>
          <a:lstStyle/>
          <a:p>
            <a:r>
              <a:rPr lang="en-US" sz="3200" dirty="0"/>
              <a:t>Create a c file containing a main function</a:t>
            </a:r>
          </a:p>
          <a:p>
            <a:r>
              <a:rPr lang="en-US" sz="3200" dirty="0"/>
              <a:t>Compile the source file with </a:t>
            </a:r>
          </a:p>
          <a:p>
            <a:pPr lvl="1"/>
            <a:r>
              <a:rPr lang="en-US" sz="2800" dirty="0"/>
              <a:t>-L[search path] to add the searching path for you static library</a:t>
            </a:r>
          </a:p>
          <a:p>
            <a:pPr lvl="1"/>
            <a:r>
              <a:rPr lang="en-US" sz="2800" dirty="0"/>
              <a:t>-l[library name] to add the dynamic library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-o [executable file] [your source file] -L[path] -l[lib name]</a:t>
            </a:r>
          </a:p>
          <a:p>
            <a:r>
              <a:rPr lang="en-US" sz="3200" dirty="0"/>
              <a:t>This will cause problem when you run the executable file</a:t>
            </a:r>
          </a:p>
          <a:p>
            <a:pPr lvl="1"/>
            <a:r>
              <a:rPr lang="en-US" sz="2800" dirty="0"/>
              <a:t>Where to load the shared library?</a:t>
            </a:r>
          </a:p>
          <a:p>
            <a:pPr lvl="1"/>
            <a:r>
              <a:rPr lang="en-US" sz="2800" dirty="0"/>
              <a:t>Use </a:t>
            </a:r>
            <a:r>
              <a:rPr lang="en-US" sz="2800" b="1" dirty="0">
                <a:highlight>
                  <a:srgbClr val="C0C0C0"/>
                </a:highlight>
              </a:rPr>
              <a:t>-</a:t>
            </a:r>
            <a:r>
              <a:rPr lang="en-US" sz="2800" b="1" dirty="0" err="1">
                <a:highlight>
                  <a:srgbClr val="C0C0C0"/>
                </a:highlight>
              </a:rPr>
              <a:t>Wl</a:t>
            </a:r>
            <a:r>
              <a:rPr lang="en-US" sz="2800" b="1" dirty="0">
                <a:highlight>
                  <a:srgbClr val="C0C0C0"/>
                </a:highlight>
              </a:rPr>
              <a:t>,-</a:t>
            </a:r>
            <a:r>
              <a:rPr lang="en-US" sz="2800" b="1" dirty="0" err="1">
                <a:highlight>
                  <a:srgbClr val="C0C0C0"/>
                </a:highlight>
              </a:rPr>
              <a:t>rpath</a:t>
            </a:r>
            <a:r>
              <a:rPr lang="en-US" sz="2800" b="1" dirty="0">
                <a:highlight>
                  <a:srgbClr val="C0C0C0"/>
                </a:highlight>
              </a:rPr>
              <a:t>=[path]</a:t>
            </a:r>
            <a:r>
              <a:rPr lang="en-US" sz="2800" b="1" dirty="0"/>
              <a:t> </a:t>
            </a:r>
            <a:r>
              <a:rPr lang="en-US" sz="2800" dirty="0"/>
              <a:t>flag:</a:t>
            </a:r>
            <a:r>
              <a:rPr lang="en-US" sz="2800" b="1" dirty="0"/>
              <a:t> </a:t>
            </a:r>
            <a:r>
              <a:rPr lang="en-US" sz="2800" dirty="0"/>
              <a:t>-</a:t>
            </a:r>
            <a:r>
              <a:rPr lang="en-US" sz="2800" dirty="0" err="1"/>
              <a:t>Wl</a:t>
            </a:r>
            <a:r>
              <a:rPr lang="en-US" sz="2800" dirty="0"/>
              <a:t> passes options to linker. -</a:t>
            </a:r>
            <a:r>
              <a:rPr lang="en-US" sz="2800" dirty="0" err="1"/>
              <a:t>rpath</a:t>
            </a:r>
            <a:r>
              <a:rPr lang="en-US" sz="2800" dirty="0"/>
              <a:t> at runtime finds .so from this path.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-o [executable file] [your source file] -L[path] -l[lib name] -</a:t>
            </a:r>
            <a:r>
              <a:rPr lang="en-US" sz="2800" dirty="0" err="1">
                <a:highlight>
                  <a:srgbClr val="C0C0C0"/>
                </a:highlight>
              </a:rPr>
              <a:t>Wl</a:t>
            </a:r>
            <a:r>
              <a:rPr lang="en-US" sz="2800" dirty="0">
                <a:highlight>
                  <a:srgbClr val="C0C0C0"/>
                </a:highlight>
              </a:rPr>
              <a:t>,-</a:t>
            </a:r>
            <a:r>
              <a:rPr lang="en-US" sz="2800" dirty="0" err="1">
                <a:highlight>
                  <a:srgbClr val="C0C0C0"/>
                </a:highlight>
              </a:rPr>
              <a:t>rpath</a:t>
            </a:r>
            <a:r>
              <a:rPr lang="en-US" sz="2800" dirty="0">
                <a:highlight>
                  <a:srgbClr val="C0C0C0"/>
                </a:highlight>
              </a:rPr>
              <a:t>=[path]</a:t>
            </a:r>
          </a:p>
        </p:txBody>
      </p:sp>
    </p:spTree>
    <p:extLst>
      <p:ext uri="{BB962C8B-B14F-4D97-AF65-F5344CB8AC3E}">
        <p14:creationId xmlns:p14="http://schemas.microsoft.com/office/powerpoint/2010/main" val="1197996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7666-850A-5343-8DBF-D3EF327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D7AD-ED7E-4B4C-A496-1C942B2B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Dynamic loading is a mechanism by which a computer program can, at run time, load a library (or other binary) into memory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How to use?</a:t>
            </a:r>
          </a:p>
          <a:p>
            <a:r>
              <a:rPr lang="en-US" sz="3200" dirty="0"/>
              <a:t>Adding header file: </a:t>
            </a:r>
            <a:r>
              <a:rPr lang="en-US" sz="3200" dirty="0">
                <a:highlight>
                  <a:srgbClr val="C0C0C0"/>
                </a:highlight>
              </a:rPr>
              <a:t>#include &lt;</a:t>
            </a:r>
            <a:r>
              <a:rPr lang="en-US" sz="3200" dirty="0" err="1">
                <a:highlight>
                  <a:srgbClr val="C0C0C0"/>
                </a:highlight>
              </a:rPr>
              <a:t>dlfcn.h</a:t>
            </a:r>
            <a:r>
              <a:rPr lang="en-US" sz="3200" dirty="0">
                <a:highlight>
                  <a:srgbClr val="C0C0C0"/>
                </a:highlight>
              </a:rPr>
              <a:t>&gt;</a:t>
            </a:r>
          </a:p>
          <a:p>
            <a:r>
              <a:rPr lang="en-US" sz="3200" dirty="0"/>
              <a:t>When compiling your program: add </a:t>
            </a:r>
            <a:r>
              <a:rPr lang="en-US" sz="3200" dirty="0" err="1"/>
              <a:t>gcc</a:t>
            </a:r>
            <a:r>
              <a:rPr lang="en-US" sz="3200" dirty="0"/>
              <a:t> flag: </a:t>
            </a:r>
            <a:r>
              <a:rPr lang="en-US" sz="3200" dirty="0">
                <a:highlight>
                  <a:srgbClr val="C0C0C0"/>
                </a:highlight>
              </a:rPr>
              <a:t>-</a:t>
            </a:r>
            <a:r>
              <a:rPr lang="en-US" sz="3200" dirty="0" err="1">
                <a:highlight>
                  <a:srgbClr val="C0C0C0"/>
                </a:highlight>
              </a:rPr>
              <a:t>ldl</a:t>
            </a:r>
            <a:endParaRPr lang="en-US" sz="3200" dirty="0">
              <a:highlight>
                <a:srgbClr val="C0C0C0"/>
              </a:highlight>
            </a:endParaRPr>
          </a:p>
          <a:p>
            <a:r>
              <a:rPr lang="en-US" sz="3200" dirty="0"/>
              <a:t>In you program using dl APIs </a:t>
            </a:r>
          </a:p>
        </p:txBody>
      </p:sp>
    </p:spTree>
    <p:extLst>
      <p:ext uri="{BB962C8B-B14F-4D97-AF65-F5344CB8AC3E}">
        <p14:creationId xmlns:p14="http://schemas.microsoft.com/office/powerpoint/2010/main" val="3034968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496A-6B8F-7741-B09D-FC1369C5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APIs</a:t>
            </a:r>
          </a:p>
        </p:txBody>
      </p:sp>
      <p:pic>
        <p:nvPicPr>
          <p:cNvPr id="4" name="Shape 154">
            <a:extLst>
              <a:ext uri="{FF2B5EF4-FFF2-40B4-BE49-F238E27FC236}">
                <a16:creationId xmlns:a16="http://schemas.microsoft.com/office/drawing/2014/main" id="{C6B7A36C-8A79-4A42-98B6-87BEE5C809C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363" t="-663" r="-1085" b="-4454"/>
          <a:stretch/>
        </p:blipFill>
        <p:spPr>
          <a:xfrm>
            <a:off x="521443" y="2107056"/>
            <a:ext cx="11149114" cy="4385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205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CFF5-0695-DC4D-AFD4-192F324B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1687-91BE-5E4B-B378-F070F212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Opening Dynamic Library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highlight>
                  <a:srgbClr val="C0C0C0"/>
                </a:highlight>
              </a:rPr>
              <a:t>void* </a:t>
            </a:r>
            <a:r>
              <a:rPr lang="en-US" dirty="0" err="1">
                <a:highlight>
                  <a:srgbClr val="C0C0C0"/>
                </a:highlight>
              </a:rPr>
              <a:t>sdl_library</a:t>
            </a:r>
            <a:r>
              <a:rPr lang="en-US" dirty="0">
                <a:highlight>
                  <a:srgbClr val="C0C0C0"/>
                </a:highlight>
              </a:rPr>
              <a:t> = </a:t>
            </a:r>
            <a:r>
              <a:rPr lang="en-US" dirty="0" err="1">
                <a:highlight>
                  <a:srgbClr val="C0C0C0"/>
                </a:highlight>
              </a:rPr>
              <a:t>dlopen</a:t>
            </a:r>
            <a:r>
              <a:rPr lang="en-US" dirty="0">
                <a:highlight>
                  <a:srgbClr val="C0C0C0"/>
                </a:highlight>
              </a:rPr>
              <a:t>("</a:t>
            </a:r>
            <a:r>
              <a:rPr lang="en-US" dirty="0" err="1">
                <a:highlight>
                  <a:srgbClr val="C0C0C0"/>
                </a:highlight>
              </a:rPr>
              <a:t>libSDL.so</a:t>
            </a:r>
            <a:r>
              <a:rPr lang="en-US" dirty="0">
                <a:highlight>
                  <a:srgbClr val="C0C0C0"/>
                </a:highlight>
              </a:rPr>
              <a:t>", RTLD_LAZY); </a:t>
            </a:r>
          </a:p>
          <a:p>
            <a:pPr marL="457200" lvl="1" indent="0">
              <a:buNone/>
            </a:pPr>
            <a:r>
              <a:rPr lang="en-US" b="1" dirty="0">
                <a:highlight>
                  <a:srgbClr val="C0C0C0"/>
                </a:highlight>
              </a:rPr>
              <a:t>if</a:t>
            </a:r>
            <a:r>
              <a:rPr lang="en-US" dirty="0">
                <a:highlight>
                  <a:srgbClr val="C0C0C0"/>
                </a:highlight>
              </a:rPr>
              <a:t> (</a:t>
            </a:r>
            <a:r>
              <a:rPr lang="en-US" dirty="0" err="1">
                <a:highlight>
                  <a:srgbClr val="C0C0C0"/>
                </a:highlight>
              </a:rPr>
              <a:t>sdl_library</a:t>
            </a:r>
            <a:r>
              <a:rPr lang="en-US" dirty="0">
                <a:highlight>
                  <a:srgbClr val="C0C0C0"/>
                </a:highlight>
              </a:rPr>
              <a:t> == NULL) { </a:t>
            </a:r>
            <a:r>
              <a:rPr lang="en-US" i="1" dirty="0">
                <a:highlight>
                  <a:srgbClr val="C0C0C0"/>
                </a:highlight>
              </a:rPr>
              <a:t>// report error ...</a:t>
            </a:r>
            <a:r>
              <a:rPr lang="en-US" dirty="0">
                <a:highlight>
                  <a:srgbClr val="C0C0C0"/>
                </a:highlight>
              </a:rPr>
              <a:t> } </a:t>
            </a:r>
          </a:p>
          <a:p>
            <a:pPr marL="457200" lvl="1" indent="0">
              <a:buNone/>
            </a:pPr>
            <a:r>
              <a:rPr lang="en-US" b="1" dirty="0">
                <a:highlight>
                  <a:srgbClr val="C0C0C0"/>
                </a:highlight>
              </a:rPr>
              <a:t>else</a:t>
            </a:r>
            <a:r>
              <a:rPr lang="en-US" dirty="0">
                <a:highlight>
                  <a:srgbClr val="C0C0C0"/>
                </a:highlight>
              </a:rPr>
              <a:t> { </a:t>
            </a:r>
            <a:r>
              <a:rPr lang="en-US" i="1" dirty="0">
                <a:highlight>
                  <a:srgbClr val="C0C0C0"/>
                </a:highlight>
              </a:rPr>
              <a:t>// use the result in a call to </a:t>
            </a:r>
            <a:r>
              <a:rPr lang="en-US" i="1" dirty="0" err="1">
                <a:highlight>
                  <a:srgbClr val="C0C0C0"/>
                </a:highlight>
              </a:rPr>
              <a:t>dlsym</a:t>
            </a:r>
            <a:r>
              <a:rPr lang="en-US" dirty="0">
                <a:highlight>
                  <a:srgbClr val="C0C0C0"/>
                </a:highlight>
              </a:rPr>
              <a:t> }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Extracting Content from Dynamic Library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void* initializer = </a:t>
            </a:r>
            <a:r>
              <a:rPr lang="en-US" dirty="0" err="1">
                <a:highlight>
                  <a:srgbClr val="C0C0C0"/>
                </a:highlight>
              </a:rPr>
              <a:t>dlsym</a:t>
            </a:r>
            <a:r>
              <a:rPr lang="en-US" dirty="0">
                <a:highlight>
                  <a:srgbClr val="C0C0C0"/>
                </a:highlight>
              </a:rPr>
              <a:t>(sdl_library,"</a:t>
            </a:r>
            <a:r>
              <a:rPr lang="en-US" dirty="0" err="1">
                <a:highlight>
                  <a:srgbClr val="C0C0C0"/>
                </a:highlight>
              </a:rPr>
              <a:t>SDL_Init</a:t>
            </a:r>
            <a:r>
              <a:rPr lang="en-US" dirty="0">
                <a:highlight>
                  <a:srgbClr val="C0C0C0"/>
                </a:highlight>
              </a:rPr>
              <a:t>"); </a:t>
            </a:r>
          </a:p>
          <a:p>
            <a:pPr marL="457200" lvl="1" indent="0">
              <a:buNone/>
            </a:pPr>
            <a:r>
              <a:rPr lang="en-US" b="1" dirty="0">
                <a:highlight>
                  <a:srgbClr val="C0C0C0"/>
                </a:highlight>
              </a:rPr>
              <a:t>if</a:t>
            </a:r>
            <a:r>
              <a:rPr lang="en-US" dirty="0">
                <a:highlight>
                  <a:srgbClr val="C0C0C0"/>
                </a:highlight>
              </a:rPr>
              <a:t> (initializer == NULL) { </a:t>
            </a:r>
            <a:r>
              <a:rPr lang="en-US" i="1" dirty="0">
                <a:highlight>
                  <a:srgbClr val="C0C0C0"/>
                </a:highlight>
              </a:rPr>
              <a:t>// report error ...</a:t>
            </a:r>
            <a:r>
              <a:rPr lang="en-US" dirty="0">
                <a:highlight>
                  <a:srgbClr val="C0C0C0"/>
                </a:highlight>
              </a:rPr>
              <a:t> } </a:t>
            </a:r>
          </a:p>
          <a:p>
            <a:pPr marL="457200" lvl="1" indent="0">
              <a:buNone/>
            </a:pPr>
            <a:r>
              <a:rPr lang="en-US" b="1" dirty="0">
                <a:highlight>
                  <a:srgbClr val="C0C0C0"/>
                </a:highlight>
              </a:rPr>
              <a:t>else</a:t>
            </a:r>
            <a:r>
              <a:rPr lang="en-US" dirty="0">
                <a:highlight>
                  <a:srgbClr val="C0C0C0"/>
                </a:highlight>
              </a:rPr>
              <a:t> { </a:t>
            </a:r>
            <a:r>
              <a:rPr lang="en-US" i="1" dirty="0">
                <a:highlight>
                  <a:srgbClr val="C0C0C0"/>
                </a:highlight>
              </a:rPr>
              <a:t>// cast initializer to its proper type and use</a:t>
            </a:r>
            <a:r>
              <a:rPr lang="en-US" dirty="0">
                <a:highlight>
                  <a:srgbClr val="C0C0C0"/>
                </a:highlight>
              </a:rPr>
              <a:t> }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Unloading Dynamic Library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dlclose</a:t>
            </a:r>
            <a:r>
              <a:rPr lang="en-US" dirty="0">
                <a:highlight>
                  <a:srgbClr val="C0C0C0"/>
                </a:highlight>
              </a:rPr>
              <a:t>(</a:t>
            </a:r>
            <a:r>
              <a:rPr lang="en-US" dirty="0" err="1">
                <a:highlight>
                  <a:srgbClr val="C0C0C0"/>
                </a:highlight>
              </a:rPr>
              <a:t>sdl_library</a:t>
            </a:r>
            <a:r>
              <a:rPr lang="en-US" dirty="0">
                <a:highlight>
                  <a:srgbClr val="C0C0C0"/>
                </a:highligh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548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5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141E-7457-E04F-88CF-D1CEC70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9042-0ED5-2B46-8A6B-53561E90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Symmetric Key Encryption</a:t>
            </a:r>
          </a:p>
          <a:p>
            <a:r>
              <a:rPr lang="en-US" dirty="0" err="1"/>
              <a:t>a.k.a</a:t>
            </a:r>
            <a:r>
              <a:rPr lang="en-US" dirty="0"/>
              <a:t> shared secret/key</a:t>
            </a:r>
          </a:p>
          <a:p>
            <a:r>
              <a:rPr lang="en-US" dirty="0"/>
              <a:t>Key used to encrypt is the same as key used to decrypt</a:t>
            </a:r>
          </a:p>
          <a:p>
            <a:pPr marL="0" indent="0">
              <a:buNone/>
            </a:pPr>
            <a:r>
              <a:rPr lang="en-US" b="1" dirty="0"/>
              <a:t>Asymmetric Key Encryption: Public/Private</a:t>
            </a:r>
          </a:p>
          <a:p>
            <a:r>
              <a:rPr lang="en-US" dirty="0"/>
              <a:t>2 different (but related) keys: public and private </a:t>
            </a:r>
          </a:p>
          <a:p>
            <a:pPr lvl="1"/>
            <a:r>
              <a:rPr lang="en-US" dirty="0"/>
              <a:t>Only creator knows the relation. Private key cannot be derived from public key</a:t>
            </a:r>
          </a:p>
          <a:p>
            <a:r>
              <a:rPr lang="en-US" dirty="0"/>
              <a:t>Data encrypted with public key can only be decrypted by private key and vice versa</a:t>
            </a:r>
          </a:p>
          <a:p>
            <a:r>
              <a:rPr lang="en-US" dirty="0"/>
              <a:t>Public key can be seen by anyone but never publish private key!!!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32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E4C6-F1AA-6F43-BEC9-4C647693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Symmetric-key </a:t>
            </a:r>
            <a:r>
              <a:rPr lang="en-US" dirty="0" err="1"/>
              <a:t>Encrption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9785-0AD0-6743-815E-4D967159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secret key used for encryption and decryption</a:t>
            </a:r>
          </a:p>
          <a:p>
            <a:r>
              <a:rPr lang="en-US" dirty="0"/>
              <a:t>Typical example: Caesar’s cipher, Data Encryption Standard (DES),  Advanced Encryption Standard (AES)</a:t>
            </a:r>
          </a:p>
          <a:p>
            <a:r>
              <a:rPr lang="en-US" dirty="0"/>
              <a:t>Caesar's cipher</a:t>
            </a:r>
          </a:p>
          <a:p>
            <a:pPr lvl="1"/>
            <a:r>
              <a:rPr lang="en-US" spc="5" dirty="0">
                <a:latin typeface="Arial"/>
                <a:cs typeface="Arial"/>
              </a:rPr>
              <a:t>M</a:t>
            </a:r>
            <a:r>
              <a:rPr lang="en-US" spc="9" dirty="0">
                <a:latin typeface="Arial"/>
                <a:cs typeface="Arial"/>
              </a:rPr>
              <a:t>ap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9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he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a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9" dirty="0">
                <a:latin typeface="Arial"/>
                <a:cs typeface="Arial"/>
              </a:rPr>
              <a:t>pha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 t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a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ft</a:t>
            </a:r>
            <a:r>
              <a:rPr lang="en-US" spc="9" dirty="0">
                <a:latin typeface="Arial"/>
                <a:cs typeface="Arial"/>
              </a:rPr>
              <a:t>ed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ve</a:t>
            </a:r>
            <a:r>
              <a:rPr lang="en-US" spc="-9" dirty="0">
                <a:latin typeface="Arial"/>
                <a:cs typeface="Arial"/>
              </a:rPr>
              <a:t>r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9" dirty="0">
                <a:latin typeface="Arial"/>
                <a:cs typeface="Arial"/>
              </a:rPr>
              <a:t>on</a:t>
            </a:r>
          </a:p>
          <a:p>
            <a:pPr lvl="1"/>
            <a:r>
              <a:rPr lang="en-US" spc="9" dirty="0">
                <a:latin typeface="Arial"/>
                <a:cs typeface="Arial"/>
              </a:rPr>
              <a:t>K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9" dirty="0">
                <a:latin typeface="Arial"/>
                <a:cs typeface="Arial"/>
              </a:rPr>
              <a:t>y</a:t>
            </a:r>
            <a:r>
              <a:rPr lang="en-US" spc="5" dirty="0">
                <a:latin typeface="Arial"/>
                <a:cs typeface="Arial"/>
              </a:rPr>
              <a:t> i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3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spc="9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14" dirty="0">
                <a:latin typeface="Arial"/>
                <a:cs typeface="Arial"/>
              </a:rPr>
              <a:t>m</a:t>
            </a:r>
            <a:r>
              <a:rPr lang="en-US" spc="9" dirty="0">
                <a:latin typeface="Arial"/>
                <a:cs typeface="Arial"/>
              </a:rPr>
              <a:t>be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9" dirty="0">
                <a:latin typeface="Arial"/>
                <a:cs typeface="Arial"/>
              </a:rPr>
              <a:t>h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ft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f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he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5" dirty="0">
                <a:latin typeface="Arial"/>
                <a:cs typeface="Arial"/>
              </a:rPr>
              <a:t>l</a:t>
            </a:r>
            <a:r>
              <a:rPr lang="en-US" spc="9" dirty="0">
                <a:latin typeface="Arial"/>
                <a:cs typeface="Arial"/>
              </a:rPr>
              <a:t>pha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5" dirty="0">
                <a:latin typeface="Arial"/>
                <a:cs typeface="Arial"/>
              </a:rPr>
              <a:t>)</a:t>
            </a:r>
            <a:r>
              <a:rPr lang="en-US" spc="9" dirty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/>
              <a:t>Key distribution </a:t>
            </a:r>
            <a:r>
              <a:rPr lang="en-US" dirty="0"/>
              <a:t>is a problem</a:t>
            </a:r>
          </a:p>
          <a:p>
            <a:pPr lvl="1"/>
            <a:r>
              <a:rPr lang="en-US" spc="9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9" dirty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key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has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de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9" dirty="0">
                <a:latin typeface="Arial"/>
                <a:cs typeface="Arial"/>
              </a:rPr>
              <a:t>ve</a:t>
            </a:r>
            <a:r>
              <a:rPr lang="en-US" dirty="0">
                <a:latin typeface="Arial"/>
                <a:cs typeface="Arial"/>
              </a:rPr>
              <a:t>re</a:t>
            </a:r>
            <a:r>
              <a:rPr lang="en-US" spc="9" dirty="0">
                <a:latin typeface="Arial"/>
                <a:cs typeface="Arial"/>
              </a:rPr>
              <a:t>d</a:t>
            </a:r>
            <a:r>
              <a:rPr lang="en-US" spc="5" dirty="0">
                <a:latin typeface="Arial"/>
                <a:cs typeface="Arial"/>
              </a:rPr>
              <a:t> i</a:t>
            </a:r>
            <a:r>
              <a:rPr lang="en-US" spc="9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a</a:t>
            </a:r>
            <a:r>
              <a:rPr lang="en-US" spc="5" dirty="0">
                <a:latin typeface="Arial"/>
                <a:cs typeface="Arial"/>
              </a:rPr>
              <a:t> s</a:t>
            </a:r>
            <a:r>
              <a:rPr lang="en-US" spc="9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way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9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he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ci</a:t>
            </a:r>
            <a:r>
              <a:rPr lang="en-US" spc="9" dirty="0">
                <a:latin typeface="Arial"/>
                <a:cs typeface="Arial"/>
              </a:rPr>
              <a:t>p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5" dirty="0">
                <a:latin typeface="Arial"/>
                <a:cs typeface="Arial"/>
              </a:rPr>
              <a:t>t</a:t>
            </a:r>
          </a:p>
          <a:p>
            <a:pPr lvl="1"/>
            <a:r>
              <a:rPr lang="en-US" spc="5" dirty="0">
                <a:latin typeface="Arial"/>
                <a:cs typeface="Arial"/>
              </a:rPr>
              <a:t>Diffie Hellman</a:t>
            </a:r>
            <a:endParaRPr lang="en-US" dirty="0"/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B633AB98-4813-9C49-867D-FB154D5D5EAD}"/>
              </a:ext>
            </a:extLst>
          </p:cNvPr>
          <p:cNvSpPr/>
          <p:nvPr/>
        </p:nvSpPr>
        <p:spPr>
          <a:xfrm>
            <a:off x="7751671" y="3075666"/>
            <a:ext cx="3955221" cy="166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088189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0C2B-E3AA-DB49-BCE0-A0C0AE09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 dirty="0"/>
              <a:t>Public-key Encryption (Asymmetric)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7562-C7B2-4A4C-A768-38D328C74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614487"/>
            <a:ext cx="9353551" cy="4786313"/>
          </a:xfrm>
        </p:spPr>
        <p:txBody>
          <a:bodyPr>
            <a:normAutofit/>
          </a:bodyPr>
          <a:lstStyle/>
          <a:p>
            <a:r>
              <a:rPr lang="en-US" dirty="0"/>
              <a:t>Uses a pair of keys for encryption</a:t>
            </a:r>
          </a:p>
          <a:p>
            <a:pPr lvl="1"/>
            <a:r>
              <a:rPr lang="en-US" b="1" dirty="0"/>
              <a:t>Public key </a:t>
            </a:r>
            <a:r>
              <a:rPr lang="en-US" dirty="0"/>
              <a:t>– Published and known to everyone</a:t>
            </a:r>
          </a:p>
          <a:p>
            <a:pPr lvl="1"/>
            <a:r>
              <a:rPr lang="en-US" b="1" dirty="0"/>
              <a:t>Private key </a:t>
            </a:r>
            <a:r>
              <a:rPr lang="en-US" dirty="0"/>
              <a:t>– Secret key known only to the owner</a:t>
            </a:r>
          </a:p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Use public key to encrypt messages</a:t>
            </a:r>
          </a:p>
          <a:p>
            <a:pPr lvl="1"/>
            <a:r>
              <a:rPr lang="en-US" dirty="0"/>
              <a:t>Anyone can encrypt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en-US" dirty="0"/>
              <a:t>Use private key to decrypt message</a:t>
            </a:r>
          </a:p>
          <a:p>
            <a:r>
              <a:rPr lang="en-US" dirty="0"/>
              <a:t>Example: RSA, ABE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949402F3-EAD4-C647-928A-82195FDAFC89}"/>
              </a:ext>
            </a:extLst>
          </p:cNvPr>
          <p:cNvSpPr/>
          <p:nvPr/>
        </p:nvSpPr>
        <p:spPr>
          <a:xfrm>
            <a:off x="6096000" y="2805904"/>
            <a:ext cx="6096000" cy="4064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0271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3101-0E77-B94F-90EE-D922DA6F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</a:t>
            </a:r>
            <a:r>
              <a:rPr lang="en-US" dirty="0" err="1"/>
              <a:t>v.s</a:t>
            </a:r>
            <a:r>
              <a:rPr lang="en-US" dirty="0"/>
              <a:t>. 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C414-D4DF-414D-929F-E1DECAA4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Mode (mode bit = 1)</a:t>
            </a:r>
          </a:p>
          <a:p>
            <a:r>
              <a:rPr lang="en-US" dirty="0"/>
              <a:t>restricted access to system resources</a:t>
            </a:r>
          </a:p>
          <a:p>
            <a:r>
              <a:rPr lang="en-US" dirty="0"/>
              <a:t>CPU restricted to unprivileged instructions and a specified area of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Kernel Mode (mode bit = 0)</a:t>
            </a:r>
          </a:p>
          <a:p>
            <a:r>
              <a:rPr lang="en-US" dirty="0"/>
              <a:t>unrestricted access</a:t>
            </a:r>
          </a:p>
          <a:p>
            <a:r>
              <a:rPr lang="en-US" dirty="0"/>
              <a:t>CPU is </a:t>
            </a:r>
            <a:r>
              <a:rPr lang="en-US" b="1" dirty="0"/>
              <a:t>unrestricted</a:t>
            </a:r>
            <a:r>
              <a:rPr lang="en-US" dirty="0"/>
              <a:t>, can use all instructions, access all areas of memory and take over the CPU anytime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75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An electronic stamp or seal</a:t>
            </a:r>
          </a:p>
          <a:p>
            <a:pPr lvl="1"/>
            <a:r>
              <a:rPr lang="en-US" dirty="0"/>
              <a:t>Almost exactly like a written signature, except more guarantees!</a:t>
            </a:r>
          </a:p>
          <a:p>
            <a:r>
              <a:rPr lang="en-US" dirty="0"/>
              <a:t>Is appended to a message</a:t>
            </a:r>
          </a:p>
          <a:p>
            <a:pPr lvl="1"/>
            <a:r>
              <a:rPr lang="en-US" dirty="0"/>
              <a:t>Or sent separately (detached signature) </a:t>
            </a:r>
          </a:p>
          <a:p>
            <a:r>
              <a:rPr lang="en-US" dirty="0"/>
              <a:t>Ensures data integrity and authenticity</a:t>
            </a:r>
          </a:p>
          <a:p>
            <a:pPr lvl="1"/>
            <a:r>
              <a:rPr lang="en-US" dirty="0"/>
              <a:t>Data was not changed during transmission</a:t>
            </a:r>
          </a:p>
          <a:p>
            <a:pPr lvl="1"/>
            <a:r>
              <a:rPr lang="en-US" dirty="0"/>
              <a:t>Data was truly signed by the private key</a:t>
            </a:r>
          </a:p>
        </p:txBody>
      </p:sp>
    </p:spTree>
    <p:extLst>
      <p:ext uri="{BB962C8B-B14F-4D97-AF65-F5344CB8AC3E}">
        <p14:creationId xmlns:p14="http://schemas.microsoft.com/office/powerpoint/2010/main" val="129243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Generating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15650" cy="486092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Generate a Message Digest</a:t>
            </a:r>
          </a:p>
          <a:p>
            <a:pPr lvl="1"/>
            <a:r>
              <a:rPr lang="en-US" sz="2800" dirty="0"/>
              <a:t>The message digest is generated using a set of hashing algorithms</a:t>
            </a:r>
          </a:p>
          <a:p>
            <a:pPr lvl="1"/>
            <a:r>
              <a:rPr lang="en-US" sz="2800" dirty="0"/>
              <a:t>A message digest is a 'summary' of the message we are going to transmit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Create a Digital Signature</a:t>
            </a:r>
          </a:p>
          <a:p>
            <a:pPr lvl="1"/>
            <a:r>
              <a:rPr lang="en-US" sz="2800" dirty="0"/>
              <a:t>The message digest is encrypted using the sender's </a:t>
            </a:r>
            <a:r>
              <a:rPr lang="en-US" sz="2800" i="1" dirty="0"/>
              <a:t>private</a:t>
            </a:r>
            <a:r>
              <a:rPr lang="en-US" sz="2800" dirty="0"/>
              <a:t> key. The resulting encrypted message digest is the </a:t>
            </a:r>
            <a:r>
              <a:rPr lang="en-US" sz="2800" i="1" dirty="0"/>
              <a:t>digital signature</a:t>
            </a:r>
            <a:endParaRPr lang="en-US" sz="2800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Attach digital signature to message and send to 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Verifying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135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Recover the Message Digest</a:t>
            </a:r>
          </a:p>
          <a:p>
            <a:pPr lvl="1"/>
            <a:r>
              <a:rPr lang="en-US" sz="2800" dirty="0"/>
              <a:t>Decrypt the digital signature using the sender’s public key to obtain the message digest generated by the sender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Generate the Message Digest by the receiver itself</a:t>
            </a:r>
          </a:p>
          <a:p>
            <a:pPr lvl="1"/>
            <a:r>
              <a:rPr lang="en-US" sz="2800" dirty="0"/>
              <a:t>Use the same message digest algorithm used by the sender to generate a message digest of the received message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Compare digests (the one sent by the sender as a digital signature, and the one generated by the receiver)</a:t>
            </a:r>
          </a:p>
          <a:p>
            <a:pPr lvl="1"/>
            <a:r>
              <a:rPr lang="en-US" sz="2800" dirty="0"/>
              <a:t>If they are not exactly the same =&gt; the message has been tampered with by a third party</a:t>
            </a:r>
          </a:p>
        </p:txBody>
      </p:sp>
    </p:spTree>
    <p:extLst>
      <p:ext uri="{BB962C8B-B14F-4D97-AF65-F5344CB8AC3E}">
        <p14:creationId xmlns:p14="http://schemas.microsoft.com/office/powerpoint/2010/main" val="376254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1453" y="951706"/>
            <a:ext cx="9890547" cy="603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E4156CF-BF35-DB43-A4B6-20AD280B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732017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BD77-AFCC-CF4E-836A-3304E873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6EBA-E574-D74A-92F6-DDEFE7A8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confirms that the message came from the stated sender (its authenticity) and has not been changed (its integrity)</a:t>
            </a:r>
          </a:p>
          <a:p>
            <a:r>
              <a:rPr lang="en-US" dirty="0"/>
              <a:t>A strawman solution</a:t>
            </a:r>
          </a:p>
          <a:p>
            <a:pPr lvl="1"/>
            <a:r>
              <a:rPr lang="en-US" dirty="0"/>
              <a:t>Hash(Message)</a:t>
            </a:r>
          </a:p>
          <a:p>
            <a:r>
              <a:rPr lang="en-US" dirty="0"/>
              <a:t>keyed-hash message authentication code (HMAC)</a:t>
            </a:r>
          </a:p>
          <a:p>
            <a:pPr lvl="1"/>
            <a:r>
              <a:rPr lang="en-US" dirty="0"/>
              <a:t>A specific type of message authentication code (MAC) involving a cryptographic hash function and a secret cryptographic key</a:t>
            </a:r>
          </a:p>
          <a:p>
            <a:pPr lvl="1"/>
            <a:r>
              <a:rPr lang="en-US" dirty="0"/>
              <a:t>Two parties use the shared key to generate HMAC</a:t>
            </a:r>
          </a:p>
          <a:p>
            <a:pPr lvl="1"/>
            <a:r>
              <a:rPr lang="en-US" dirty="0"/>
              <a:t>HMAC is generated over the message and the key</a:t>
            </a:r>
          </a:p>
        </p:txBody>
      </p:sp>
    </p:spTree>
    <p:extLst>
      <p:ext uri="{BB962C8B-B14F-4D97-AF65-F5344CB8AC3E}">
        <p14:creationId xmlns:p14="http://schemas.microsoft.com/office/powerpoint/2010/main" val="3789769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5E8D-4743-BE4F-880A-2F9769F1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SSH?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927B-54E1-2046-B15A-5CC8BB57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ecure </a:t>
            </a:r>
            <a:r>
              <a:rPr lang="en-US" b="1" dirty="0"/>
              <a:t>Sh</a:t>
            </a:r>
            <a:r>
              <a:rPr lang="en-US" dirty="0"/>
              <a:t>ell</a:t>
            </a:r>
          </a:p>
          <a:p>
            <a:r>
              <a:rPr lang="en-US" dirty="0"/>
              <a:t>Used to remotely access shell</a:t>
            </a:r>
          </a:p>
          <a:p>
            <a:r>
              <a:rPr lang="en-US" dirty="0"/>
              <a:t>Successor of telnet </a:t>
            </a:r>
          </a:p>
          <a:p>
            <a:r>
              <a:rPr lang="en-US" dirty="0"/>
              <a:t>Encrypted and better authenticated session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BB1A8-AB8C-6F4C-9E88-88E18207E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4" y="135373"/>
            <a:ext cx="3901036" cy="3110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B834E-A2B6-284A-A17F-8AA6531125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97" y="3565538"/>
            <a:ext cx="3799453" cy="3080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49FB9-4790-514B-86F1-61D9CF61251F}"/>
              </a:ext>
            </a:extLst>
          </p:cNvPr>
          <p:cNvSpPr txBox="1"/>
          <p:nvPr/>
        </p:nvSpPr>
        <p:spPr>
          <a:xfrm rot="20586661">
            <a:off x="8303126" y="4786666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879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AA7E-A22A-8B4F-A413-0BEE0010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SSH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34A2-F3F9-194D-BB70-BFAFBFCB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TCP protocol (IP address + port number)</a:t>
            </a:r>
          </a:p>
          <a:p>
            <a:pPr lvl="1"/>
            <a:r>
              <a:rPr lang="en-US" dirty="0"/>
              <a:t>Enroll CS118 if you are not familiar with TCP/IP network</a:t>
            </a:r>
          </a:p>
          <a:p>
            <a:r>
              <a:rPr lang="en-US" dirty="0"/>
              <a:t>Public Key Signature to provide host authentication</a:t>
            </a:r>
          </a:p>
          <a:p>
            <a:r>
              <a:rPr lang="en-US" dirty="0"/>
              <a:t>Symmetric Key Encryption to ensure message confidentiality</a:t>
            </a:r>
          </a:p>
          <a:p>
            <a:r>
              <a:rPr lang="en-US" dirty="0"/>
              <a:t>Message Authentication Code (MAC) to ensure integrity</a:t>
            </a:r>
          </a:p>
          <a:p>
            <a:r>
              <a:rPr lang="en-US" dirty="0"/>
              <a:t>Password or Public Key Signature to provide user authentication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46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6F2D-E726-BA47-8015-B4D89B24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FBA2-F86C-AA44-924A-63979124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>
            <a:normAutofit/>
          </a:bodyPr>
          <a:lstStyle/>
          <a:p>
            <a:r>
              <a:rPr lang="en-US" sz="3200" dirty="0"/>
              <a:t>Client </a:t>
            </a:r>
            <a:r>
              <a:rPr lang="en-US" sz="3200" dirty="0" err="1"/>
              <a:t>ssh’s</a:t>
            </a:r>
            <a:r>
              <a:rPr lang="en-US" sz="3200" dirty="0"/>
              <a:t> to remote server</a:t>
            </a:r>
          </a:p>
          <a:p>
            <a:pPr lvl="1"/>
            <a:r>
              <a:rPr lang="en-US" sz="2800" dirty="0" err="1"/>
              <a:t>ssh</a:t>
            </a:r>
            <a:r>
              <a:rPr lang="en-US" sz="2800" dirty="0"/>
              <a:t> connects and logs into the specified destination</a:t>
            </a:r>
            <a:endParaRPr lang="en-US" sz="2800" dirty="0">
              <a:highlight>
                <a:srgbClr val="C0C0C0"/>
              </a:highlight>
            </a:endParaRPr>
          </a:p>
          <a:p>
            <a:pPr lvl="1"/>
            <a:r>
              <a:rPr lang="en-US" sz="2800" dirty="0"/>
              <a:t>Format: </a:t>
            </a:r>
            <a:r>
              <a:rPr lang="en-US" sz="2800" dirty="0" err="1">
                <a:highlight>
                  <a:srgbClr val="C0C0C0"/>
                </a:highlight>
              </a:rPr>
              <a:t>ssh</a:t>
            </a:r>
            <a:r>
              <a:rPr lang="en-US" sz="2800" dirty="0">
                <a:highlight>
                  <a:srgbClr val="C0C0C0"/>
                </a:highlight>
              </a:rPr>
              <a:t> [options] [username@]hostname</a:t>
            </a:r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ssh</a:t>
            </a:r>
            <a:r>
              <a:rPr lang="en-US" sz="2800" dirty="0">
                <a:highlight>
                  <a:srgbClr val="C0C0C0"/>
                </a:highlight>
              </a:rPr>
              <a:t> 192.168.1.2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ssh</a:t>
            </a:r>
            <a:r>
              <a:rPr lang="en-US" sz="2800" dirty="0">
                <a:highlight>
                  <a:srgbClr val="C0C0C0"/>
                </a:highlight>
              </a:rPr>
              <a:t> root@192.168.1.2</a:t>
            </a:r>
          </a:p>
          <a:p>
            <a:pPr lvl="1"/>
            <a:r>
              <a:rPr lang="en-US" sz="2800" dirty="0" err="1">
                <a:solidFill>
                  <a:prstClr val="black"/>
                </a:solidFill>
                <a:highlight>
                  <a:srgbClr val="C0C0C0"/>
                </a:highlight>
              </a:rPr>
              <a:t>ssh</a:t>
            </a:r>
            <a:r>
              <a:rPr lang="en-US" sz="2800" dirty="0">
                <a:solidFill>
                  <a:prstClr val="black"/>
                </a:solidFill>
                <a:highlight>
                  <a:srgbClr val="C0C0C0"/>
                </a:highlight>
              </a:rPr>
              <a:t> zhiyi@lnxsrv09.seas.ucla.edu</a:t>
            </a:r>
          </a:p>
          <a:p>
            <a:pPr lvl="1"/>
            <a:r>
              <a:rPr lang="en-US" sz="2800" dirty="0" err="1">
                <a:solidFill>
                  <a:prstClr val="black"/>
                </a:solidFill>
                <a:highlight>
                  <a:srgbClr val="C0C0C0"/>
                </a:highlight>
              </a:rPr>
              <a:t>ssh</a:t>
            </a:r>
            <a:r>
              <a:rPr lang="en-US" sz="2800" dirty="0">
                <a:solidFill>
                  <a:prstClr val="black"/>
                </a:solidFill>
                <a:highlight>
                  <a:srgbClr val="C0C0C0"/>
                </a:highlight>
              </a:rPr>
              <a:t> -p 8022 </a:t>
            </a:r>
            <a:r>
              <a:rPr lang="en-US" sz="2800" dirty="0">
                <a:highlight>
                  <a:srgbClr val="C0C0C0"/>
                </a:highlight>
              </a:rPr>
              <a:t>192.168.1.2</a:t>
            </a:r>
            <a:endParaRPr lang="en-US" sz="2800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lvl="2"/>
            <a:r>
              <a:rPr lang="en-US" sz="2400" dirty="0"/>
              <a:t>Use the port 8022 instead of the default 22</a:t>
            </a:r>
          </a:p>
        </p:txBody>
      </p:sp>
    </p:spTree>
    <p:extLst>
      <p:ext uri="{BB962C8B-B14F-4D97-AF65-F5344CB8AC3E}">
        <p14:creationId xmlns:p14="http://schemas.microsoft.com/office/powerpoint/2010/main" val="1460307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DE1F-D631-BA4A-9EEF-E2226E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First-Time SSH and Host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D4AC-3287-5847-AA08-894FEDD3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1220450" cy="4995861"/>
          </a:xfrm>
        </p:spPr>
        <p:txBody>
          <a:bodyPr>
            <a:normAutofit/>
          </a:bodyPr>
          <a:lstStyle/>
          <a:p>
            <a:r>
              <a:rPr lang="en-US" sz="3200" dirty="0"/>
              <a:t>If </a:t>
            </a:r>
            <a:r>
              <a:rPr lang="en-US" sz="3200" dirty="0" err="1"/>
              <a:t>ssh</a:t>
            </a:r>
            <a:r>
              <a:rPr lang="en-US" sz="3200" dirty="0"/>
              <a:t> for the first time, the </a:t>
            </a:r>
            <a:r>
              <a:rPr lang="en-US" sz="3200" b="1" dirty="0"/>
              <a:t>host validation </a:t>
            </a:r>
            <a:r>
              <a:rPr lang="en-US" sz="3200" dirty="0"/>
              <a:t>process will be triggered</a:t>
            </a:r>
          </a:p>
          <a:p>
            <a:pPr lvl="1"/>
            <a:r>
              <a:rPr lang="en-US" sz="2800" dirty="0"/>
              <a:t>TOFU: Trust on First Time Use. </a:t>
            </a:r>
          </a:p>
          <a:p>
            <a:pPr lvl="1"/>
            <a:r>
              <a:rPr lang="en-US" sz="2800" dirty="0"/>
              <a:t>SSH shows hostname, IP address and fingerprint of the server’s public key, so you can be sure you're talking to the correct host</a:t>
            </a:r>
          </a:p>
          <a:p>
            <a:pPr lvl="2"/>
            <a:r>
              <a:rPr lang="en-US" sz="2400" dirty="0"/>
              <a:t>The authenticity of host '</a:t>
            </a:r>
            <a:r>
              <a:rPr lang="en-US" sz="2400" dirty="0" err="1"/>
              <a:t>somehost</a:t>
            </a:r>
            <a:r>
              <a:rPr lang="en-US" sz="2400" dirty="0"/>
              <a:t> (1.2.3.4)' can't be established. </a:t>
            </a:r>
            <a:br>
              <a:rPr lang="en-US" sz="2400" dirty="0"/>
            </a:br>
            <a:r>
              <a:rPr lang="en-US" sz="2400" dirty="0"/>
              <a:t>RSA key fingerprint is </a:t>
            </a:r>
            <a:r>
              <a:rPr lang="en-US" sz="2400" dirty="0" err="1"/>
              <a:t>blablabla</a:t>
            </a:r>
            <a:r>
              <a:rPr lang="en-US" sz="2400" dirty="0"/>
              <a:t>. Are you sure you want to continue connecting (yes/no)?</a:t>
            </a:r>
          </a:p>
          <a:p>
            <a:r>
              <a:rPr lang="en-US" sz="3200" dirty="0"/>
              <a:t>After accepting, the host public key is saved in </a:t>
            </a:r>
            <a:r>
              <a:rPr lang="en-US" sz="3200" dirty="0">
                <a:highlight>
                  <a:srgbClr val="C0C0C0"/>
                </a:highlight>
              </a:rPr>
              <a:t>~/.</a:t>
            </a:r>
            <a:r>
              <a:rPr lang="en-US" sz="3200" dirty="0" err="1">
                <a:highlight>
                  <a:srgbClr val="C0C0C0"/>
                </a:highlight>
              </a:rPr>
              <a:t>ssh</a:t>
            </a:r>
            <a:r>
              <a:rPr lang="en-US" sz="3200" dirty="0">
                <a:highlight>
                  <a:srgbClr val="C0C0C0"/>
                </a:highlight>
              </a:rPr>
              <a:t>/</a:t>
            </a:r>
            <a:r>
              <a:rPr lang="en-US" sz="3200" dirty="0" err="1">
                <a:highlight>
                  <a:srgbClr val="C0C0C0"/>
                </a:highlight>
              </a:rPr>
              <a:t>known_hosts</a:t>
            </a:r>
            <a:endParaRPr lang="en-US" sz="3200" dirty="0">
              <a:highlight>
                <a:srgbClr val="C0C0C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94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626C-6241-DE4B-A053-A3A8B07A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C5B7-4A5E-574A-BBCE-64919D4C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time client connects to server </a:t>
            </a:r>
          </a:p>
          <a:p>
            <a:pPr lvl="1"/>
            <a:r>
              <a:rPr lang="en-US" dirty="0"/>
              <a:t>Check host’s signature using the public saved</a:t>
            </a:r>
          </a:p>
          <a:p>
            <a:r>
              <a:rPr lang="en-US" dirty="0"/>
              <a:t>Man In The Middle (MITM) Attack?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6AD1-5B68-1048-80E2-55C8D4784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144466"/>
            <a:ext cx="7315200" cy="36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E795-F604-E34E-914C-7656E5B6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Dual-mode Operation?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1E9F9A-38CB-3847-80AF-20EE2085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resources are shared among processes and the OS must ensure</a:t>
            </a:r>
          </a:p>
          <a:p>
            <a:r>
              <a:rPr lang="en-US" b="1" dirty="0"/>
              <a:t>Protection: </a:t>
            </a:r>
            <a:r>
              <a:rPr lang="en-US" dirty="0"/>
              <a:t>an incorrect/malicious program cannot cause damage to other processes or the system as a whole</a:t>
            </a:r>
          </a:p>
          <a:p>
            <a:pPr lvl="1"/>
            <a:r>
              <a:rPr lang="en-US" dirty="0"/>
              <a:t>Prevent processes from accessing illegal memory and modifying kernel code and data structures</a:t>
            </a:r>
          </a:p>
          <a:p>
            <a:pPr lvl="1"/>
            <a:r>
              <a:rPr lang="en-US" dirty="0"/>
              <a:t>Prevent processes from performing illegal I/O operations</a:t>
            </a:r>
            <a:endParaRPr lang="en-US" b="1" dirty="0"/>
          </a:p>
          <a:p>
            <a:r>
              <a:rPr lang="en-US" b="1" dirty="0"/>
              <a:t>Fairness: </a:t>
            </a:r>
            <a:r>
              <a:rPr lang="en-US" dirty="0"/>
              <a:t>Make sure processes have a fair use of devices and the CPU</a:t>
            </a:r>
          </a:p>
          <a:p>
            <a:pPr lvl="1"/>
            <a:r>
              <a:rPr lang="en-US" dirty="0"/>
              <a:t>Prevent a process from using the CPU for too long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17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97EB-0F17-8F43-95F1-15F927F2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Encryption and 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C649-5A77-CE42-B65E-CEF11FB36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US" dirty="0"/>
              <a:t>Client and server agree on a </a:t>
            </a:r>
            <a:r>
              <a:rPr lang="en-US" b="1" dirty="0"/>
              <a:t>symmetric encryption key </a:t>
            </a:r>
            <a:r>
              <a:rPr lang="en-US" dirty="0"/>
              <a:t>(session key)</a:t>
            </a:r>
          </a:p>
          <a:p>
            <a:pPr lvl="1"/>
            <a:r>
              <a:rPr lang="en-US" dirty="0"/>
              <a:t>Diffie-Hellman</a:t>
            </a:r>
          </a:p>
          <a:p>
            <a:r>
              <a:rPr lang="en-US" dirty="0"/>
              <a:t>All messages sent between client and server</a:t>
            </a:r>
          </a:p>
          <a:p>
            <a:pPr lvl="1"/>
            <a:r>
              <a:rPr lang="en-US" dirty="0"/>
              <a:t>MAC (message authentication code) calculated</a:t>
            </a:r>
          </a:p>
          <a:p>
            <a:pPr lvl="1"/>
            <a:r>
              <a:rPr lang="en-US" dirty="0"/>
              <a:t>encrypted at the sender with session key</a:t>
            </a:r>
          </a:p>
          <a:p>
            <a:pPr lvl="1"/>
            <a:r>
              <a:rPr lang="en-US" dirty="0"/>
              <a:t>decrypted at the receiver with session key</a:t>
            </a:r>
          </a:p>
          <a:p>
            <a:pPr lvl="1"/>
            <a:r>
              <a:rPr lang="en-US" dirty="0"/>
              <a:t>MAC (message authentication code) verified</a:t>
            </a:r>
          </a:p>
          <a:p>
            <a:r>
              <a:rPr lang="en-US" dirty="0"/>
              <a:t>Anybody who doesn't know the session key doesn't know any of the contents of those messages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385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3518-2900-DE41-8BFD-177AF53B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D03D-E09E-1841-95E6-0DAF6FD5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Password-based authentication</a:t>
            </a:r>
          </a:p>
          <a:p>
            <a:r>
              <a:rPr lang="en-US" dirty="0"/>
              <a:t>Prompt for password on remote server</a:t>
            </a:r>
          </a:p>
          <a:p>
            <a:r>
              <a:rPr lang="en-US" dirty="0"/>
              <a:t>If username specified exists and remote password for it is correct then the system lets you in</a:t>
            </a:r>
          </a:p>
          <a:p>
            <a:pPr marL="0" indent="0">
              <a:buNone/>
            </a:pPr>
            <a:r>
              <a:rPr lang="en-US" b="1" dirty="0"/>
              <a:t>Key-based authentication</a:t>
            </a:r>
          </a:p>
          <a:p>
            <a:r>
              <a:rPr lang="en-US" dirty="0"/>
              <a:t>The Client side generates a digital signature using the client’s private key</a:t>
            </a:r>
          </a:p>
          <a:p>
            <a:r>
              <a:rPr lang="en-US" dirty="0"/>
              <a:t>The Server side verifies the signature using client’s public key</a:t>
            </a:r>
          </a:p>
          <a:p>
            <a:r>
              <a:rPr lang="en-US" dirty="0"/>
              <a:t>Client’s key must be known to the Server in advance</a:t>
            </a:r>
          </a:p>
        </p:txBody>
      </p:sp>
    </p:spTree>
    <p:extLst>
      <p:ext uri="{BB962C8B-B14F-4D97-AF65-F5344CB8AC3E}">
        <p14:creationId xmlns:p14="http://schemas.microsoft.com/office/powerpoint/2010/main" val="3733064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87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8B31-AB46-B24F-B43A-69B545C5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26BF-6BF8-2344-880D-727D45AA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5" y="1599648"/>
            <a:ext cx="9717158" cy="4893227"/>
          </a:xfrm>
        </p:spPr>
        <p:txBody>
          <a:bodyPr>
            <a:normAutofit/>
          </a:bodyPr>
          <a:lstStyle/>
          <a:p>
            <a:r>
              <a:rPr lang="en-US" dirty="0"/>
              <a:t>Head</a:t>
            </a:r>
          </a:p>
          <a:p>
            <a:pPr lvl="1"/>
            <a:r>
              <a:rPr lang="en-US" dirty="0"/>
              <a:t>Refers to a commit object</a:t>
            </a:r>
          </a:p>
          <a:p>
            <a:pPr lvl="1"/>
            <a:r>
              <a:rPr lang="en-US" dirty="0"/>
              <a:t>There can be more than one heads in a repo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Refers to the current active head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Refers to a head and its entire set of ancestor commits</a:t>
            </a:r>
          </a:p>
          <a:p>
            <a:r>
              <a:rPr lang="en-US" dirty="0"/>
              <a:t>Master Branch</a:t>
            </a:r>
          </a:p>
          <a:p>
            <a:pPr lvl="1"/>
            <a:r>
              <a:rPr lang="en-US" dirty="0"/>
              <a:t>Default branch</a:t>
            </a:r>
          </a:p>
          <a:p>
            <a:r>
              <a:rPr lang="en-US" dirty="0"/>
              <a:t>Detached HEAD</a:t>
            </a:r>
          </a:p>
          <a:p>
            <a:pPr lvl="1"/>
            <a:r>
              <a:rPr lang="en-US" dirty="0"/>
              <a:t>If a commit is not pointed to by a branch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73422F6-A4C9-7949-A30A-F8450E312AA3}"/>
              </a:ext>
            </a:extLst>
          </p:cNvPr>
          <p:cNvSpPr/>
          <p:nvPr/>
        </p:nvSpPr>
        <p:spPr>
          <a:xfrm>
            <a:off x="7509735" y="1213057"/>
            <a:ext cx="4682265" cy="2833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8682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D30C-DA6A-7646-B7D1-FC74BBF6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 Git Repo and Add a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4F06-84DD-6549-837C-EAFBD448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5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git </a:t>
            </a:r>
            <a:r>
              <a:rPr lang="en-US" b="1" dirty="0" err="1"/>
              <a:t>init</a:t>
            </a:r>
            <a:endParaRPr lang="en-US" b="1" dirty="0"/>
          </a:p>
          <a:p>
            <a:r>
              <a:rPr lang="en-US" dirty="0"/>
              <a:t>Creates an empty git repo</a:t>
            </a:r>
          </a:p>
          <a:p>
            <a:r>
              <a:rPr lang="en-US" dirty="0"/>
              <a:t>Creates a .git sub directory in the current </a:t>
            </a:r>
            <a:r>
              <a:rPr lang="en-US" dirty="0" err="1"/>
              <a:t>dir</a:t>
            </a:r>
            <a:r>
              <a:rPr lang="en-US" dirty="0"/>
              <a:t> and contains all the information of the this repo</a:t>
            </a:r>
          </a:p>
          <a:p>
            <a:pPr marL="0" indent="0">
              <a:buNone/>
            </a:pPr>
            <a:r>
              <a:rPr lang="en-US" b="1" dirty="0"/>
              <a:t>git add .</a:t>
            </a:r>
          </a:p>
          <a:p>
            <a:r>
              <a:rPr lang="en-US" dirty="0"/>
              <a:t>Stage your changes</a:t>
            </a:r>
          </a:p>
          <a:p>
            <a:r>
              <a:rPr lang="en-US" dirty="0"/>
              <a:t>A must before a commit</a:t>
            </a:r>
          </a:p>
          <a:p>
            <a:pPr marL="0" indent="0">
              <a:buNone/>
            </a:pPr>
            <a:r>
              <a:rPr lang="en-US" b="1" dirty="0"/>
              <a:t>git commit</a:t>
            </a:r>
          </a:p>
          <a:p>
            <a:r>
              <a:rPr lang="en-US" dirty="0"/>
              <a:t>Commit your staged changes to the repo and create a git commit</a:t>
            </a:r>
          </a:p>
          <a:p>
            <a:r>
              <a:rPr lang="en-US" dirty="0"/>
              <a:t>Commit message to let yourself/others to know the purpose and other information of your change</a:t>
            </a:r>
          </a:p>
        </p:txBody>
      </p:sp>
    </p:spTree>
    <p:extLst>
      <p:ext uri="{BB962C8B-B14F-4D97-AF65-F5344CB8AC3E}">
        <p14:creationId xmlns:p14="http://schemas.microsoft.com/office/powerpoint/2010/main" val="3710752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EFD2-D5B1-8A44-8CBB-4AE3053A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Commit on a Branch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5CD247-EC02-B24D-9FFD-9F7CD415D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81" y="3238500"/>
            <a:ext cx="1914792" cy="226726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33B32BB-8643-6A4D-9D04-944743ADC2F2}"/>
              </a:ext>
            </a:extLst>
          </p:cNvPr>
          <p:cNvGrpSpPr/>
          <p:nvPr/>
        </p:nvGrpSpPr>
        <p:grpSpPr>
          <a:xfrm>
            <a:off x="4574024" y="3238500"/>
            <a:ext cx="2618847" cy="2267266"/>
            <a:chOff x="2562753" y="2667000"/>
            <a:chExt cx="2618847" cy="22672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7DCBAB-1481-9A47-8842-E0D72713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39" y="2667000"/>
              <a:ext cx="1867161" cy="2267266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2797DC-04C5-A242-9249-65EBC7B3767F}"/>
                </a:ext>
              </a:extLst>
            </p:cNvPr>
            <p:cNvCxnSpPr/>
            <p:nvPr/>
          </p:nvCxnSpPr>
          <p:spPr>
            <a:xfrm flipH="1">
              <a:off x="2562753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43D54C-29D2-864F-B249-1702C0FC6A43}"/>
              </a:ext>
            </a:extLst>
          </p:cNvPr>
          <p:cNvGrpSpPr/>
          <p:nvPr/>
        </p:nvGrpSpPr>
        <p:grpSpPr>
          <a:xfrm>
            <a:off x="7274512" y="3162289"/>
            <a:ext cx="2619624" cy="2343477"/>
            <a:chOff x="5181600" y="2590789"/>
            <a:chExt cx="2619624" cy="234347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572726E-FB10-8A4F-9D90-62EB02D65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590789"/>
              <a:ext cx="1781424" cy="2343477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10B9A6-F358-334D-8D19-C755E3906D5A}"/>
                </a:ext>
              </a:extLst>
            </p:cNvPr>
            <p:cNvCxnSpPr/>
            <p:nvPr/>
          </p:nvCxnSpPr>
          <p:spPr>
            <a:xfrm flipH="1">
              <a:off x="5181600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DD18F6-3855-0945-936E-F51F4F5FB5D4}"/>
              </a:ext>
            </a:extLst>
          </p:cNvPr>
          <p:cNvGrpSpPr/>
          <p:nvPr/>
        </p:nvGrpSpPr>
        <p:grpSpPr>
          <a:xfrm>
            <a:off x="2751133" y="2171700"/>
            <a:ext cx="1447800" cy="1143000"/>
            <a:chOff x="914400" y="1676400"/>
            <a:chExt cx="1447800" cy="11430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2920DB-6C55-3840-B116-3932EDB0F474}"/>
                </a:ext>
              </a:extLst>
            </p:cNvPr>
            <p:cNvSpPr/>
            <p:nvPr/>
          </p:nvSpPr>
          <p:spPr>
            <a:xfrm>
              <a:off x="914400" y="1676400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master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6E71DA-8593-E04F-842D-14B834A036FE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1638300" y="23622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5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2289 -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9 -0.00255 L 0.45104 -0.00255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B280-F83A-DA44-977B-5EB278DA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Repo From an Existing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6F3F-08E3-5247-AF14-CD437D51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Obtain a repo from a web-based hosting service, e.g., GitHub.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 clone</a:t>
            </a:r>
          </a:p>
          <a:p>
            <a:r>
              <a:rPr lang="en-US" dirty="0"/>
              <a:t>Create a copy of an existing repository</a:t>
            </a:r>
          </a:p>
        </p:txBody>
      </p:sp>
    </p:spTree>
    <p:extLst>
      <p:ext uri="{BB962C8B-B14F-4D97-AF65-F5344CB8AC3E}">
        <p14:creationId xmlns:p14="http://schemas.microsoft.com/office/powerpoint/2010/main" val="17654611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EE7C-010C-0543-B5E9-34F2A39F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Your Local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C5D6-5E5B-AD45-A7E3-74CAFC44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status</a:t>
            </a:r>
          </a:p>
          <a:p>
            <a:r>
              <a:rPr lang="en-US" dirty="0"/>
              <a:t>Show your modified files</a:t>
            </a:r>
          </a:p>
          <a:p>
            <a:r>
              <a:rPr lang="en-US" dirty="0"/>
              <a:t>Whether your changes have been staged or not</a:t>
            </a:r>
          </a:p>
          <a:p>
            <a:pPr marL="0" indent="0">
              <a:buNone/>
            </a:pPr>
            <a:r>
              <a:rPr lang="en-US" b="1" dirty="0"/>
              <a:t>git diff</a:t>
            </a:r>
          </a:p>
          <a:p>
            <a:r>
              <a:rPr lang="en-US" dirty="0"/>
              <a:t>Show changes we made compared to the current commit and staged files</a:t>
            </a:r>
          </a:p>
          <a:p>
            <a:pPr marL="0" indent="0">
              <a:buNone/>
            </a:pPr>
            <a:r>
              <a:rPr lang="en-US" b="1" dirty="0"/>
              <a:t>git diff HEAD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Show changes we made compared to the HEAD commit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7363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0D65-9032-0540-9855-F037D64A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Version with Branch and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F539-769D-6245-96FF-5D9559E3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checkout</a:t>
            </a:r>
          </a:p>
          <a:p>
            <a:r>
              <a:rPr lang="en-US" dirty="0"/>
              <a:t>Jump to the specified commit or branch or tag</a:t>
            </a:r>
          </a:p>
          <a:p>
            <a:r>
              <a:rPr lang="en-US" dirty="0"/>
              <a:t>Can also be used to reset the changes</a:t>
            </a:r>
          </a:p>
          <a:p>
            <a:pPr marL="0" indent="0">
              <a:buNone/>
            </a:pPr>
            <a:r>
              <a:rPr lang="en-US" b="1" dirty="0"/>
              <a:t>git branch, git checkout -b</a:t>
            </a:r>
          </a:p>
          <a:p>
            <a:r>
              <a:rPr lang="en-US" dirty="0"/>
              <a:t>Create a new branch on the current commit or specified commit</a:t>
            </a:r>
          </a:p>
          <a:p>
            <a:pPr marL="0" indent="0">
              <a:buNone/>
            </a:pPr>
            <a:r>
              <a:rPr lang="en-US" b="1" dirty="0"/>
              <a:t>git tag</a:t>
            </a:r>
          </a:p>
          <a:p>
            <a:r>
              <a:rPr lang="en-US" dirty="0"/>
              <a:t>Create a tag to the current commit</a:t>
            </a:r>
          </a:p>
        </p:txBody>
      </p:sp>
    </p:spTree>
    <p:extLst>
      <p:ext uri="{BB962C8B-B14F-4D97-AF65-F5344CB8AC3E}">
        <p14:creationId xmlns:p14="http://schemas.microsoft.com/office/powerpoint/2010/main" val="27544094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D31C-3832-7F41-8E58-EFF4DF00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Checkout to another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00C6-1F58-034D-BF5C-D807A012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checkout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7D545-694B-FA45-9B60-A2E76C0D1D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1" y="2879452"/>
            <a:ext cx="6496957" cy="3258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906D8-57B6-DD41-B04E-31FEDF730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061" y="1631950"/>
            <a:ext cx="1533739" cy="1305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9AC016-3CE2-A145-BF1F-44B7709EE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06502" y="5073452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E795-F604-E34E-914C-7656E5B6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Kernel Code is Trusted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1E9F9A-38CB-3847-80AF-20EE2085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60" y="1690688"/>
            <a:ext cx="6172200" cy="5014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Core of OS software executing in kernel/supervisor state</a:t>
            </a:r>
          </a:p>
          <a:p>
            <a:pPr marL="0" indent="0">
              <a:buNone/>
            </a:pPr>
            <a:r>
              <a:rPr lang="en-US" dirty="0"/>
              <a:t>Trusted software:</a:t>
            </a:r>
          </a:p>
          <a:p>
            <a:r>
              <a:rPr lang="en-US" dirty="0"/>
              <a:t>Software who manages hardware resources  (CPU, Memory and I/O)</a:t>
            </a:r>
          </a:p>
          <a:p>
            <a:r>
              <a:rPr lang="en-US" dirty="0"/>
              <a:t>Software who implements protection mechanisms that could not be  changed through actions of untrusted software in user space</a:t>
            </a:r>
          </a:p>
          <a:p>
            <a:pPr marL="0" indent="0">
              <a:buNone/>
            </a:pPr>
            <a:r>
              <a:rPr lang="en-US" b="1" dirty="0"/>
              <a:t>System call </a:t>
            </a:r>
            <a:r>
              <a:rPr lang="en-US" dirty="0"/>
              <a:t>interface is a safe way to expose privileged functionality and services of the processor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288B1DAC-67F1-CF4E-8D85-C3594A23B7B8}"/>
              </a:ext>
            </a:extLst>
          </p:cNvPr>
          <p:cNvSpPr/>
          <p:nvPr/>
        </p:nvSpPr>
        <p:spPr>
          <a:xfrm>
            <a:off x="6741460" y="2187388"/>
            <a:ext cx="5152240" cy="369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7533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CF1B-010A-8C4D-858C-C242D0BA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D574-E0F8-A64F-A50D-5F388E95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Needed when you want to integrate the changes from multiple branches</a:t>
            </a:r>
          </a:p>
          <a:p>
            <a:pPr marL="0" indent="0">
              <a:buNone/>
            </a:pPr>
            <a:r>
              <a:rPr lang="en-US" dirty="0"/>
              <a:t>Two main ways</a:t>
            </a:r>
          </a:p>
          <a:p>
            <a:r>
              <a:rPr lang="en-US" b="1" dirty="0"/>
              <a:t>Merge</a:t>
            </a:r>
          </a:p>
          <a:p>
            <a:pPr lvl="1"/>
            <a:r>
              <a:rPr lang="en-US" dirty="0"/>
              <a:t>simple and straightforward</a:t>
            </a:r>
          </a:p>
          <a:p>
            <a:pPr lvl="1"/>
            <a:r>
              <a:rPr lang="en-US" dirty="0"/>
              <a:t>merge two branches into one</a:t>
            </a:r>
          </a:p>
          <a:p>
            <a:r>
              <a:rPr lang="en-US" b="1" dirty="0"/>
              <a:t>Rebase</a:t>
            </a:r>
            <a:r>
              <a:rPr lang="en-US" dirty="0"/>
              <a:t> (recommended)</a:t>
            </a:r>
          </a:p>
          <a:p>
            <a:pPr lvl="1"/>
            <a:r>
              <a:rPr lang="en-US" dirty="0"/>
              <a:t>much cleaner</a:t>
            </a:r>
          </a:p>
          <a:p>
            <a:pPr lvl="1"/>
            <a:r>
              <a:rPr lang="en-US" dirty="0"/>
              <a:t>apply one branch’s changes onto the other branch</a:t>
            </a:r>
          </a:p>
          <a:p>
            <a:pPr marL="0" indent="0">
              <a:buNone/>
            </a:pPr>
            <a:r>
              <a:rPr lang="en-US" dirty="0"/>
              <a:t>Some other ways, e.g., cherry-pick</a:t>
            </a:r>
          </a:p>
        </p:txBody>
      </p:sp>
    </p:spTree>
    <p:extLst>
      <p:ext uri="{BB962C8B-B14F-4D97-AF65-F5344CB8AC3E}">
        <p14:creationId xmlns:p14="http://schemas.microsoft.com/office/powerpoint/2010/main" val="196352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248E-2668-EB47-B264-96FB92AB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 Mode Processes Use Kernel 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1382-7C95-044E-B00C-4DD5FFD5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executes privileged operations on behalf of untrusted user processes</a:t>
            </a:r>
          </a:p>
          <a:p>
            <a:r>
              <a:rPr lang="en-US" dirty="0"/>
              <a:t>The way is using </a:t>
            </a:r>
            <a:r>
              <a:rPr lang="en-US" b="1" dirty="0"/>
              <a:t>system calls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6D1BF-A83E-7D4A-983E-35E0F503E1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52" y="2709347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5354-1811-154E-A366-CE8C9426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/>
          <a:lstStyle/>
          <a:p>
            <a:r>
              <a:rPr lang="en-US" dirty="0"/>
              <a:t>When System Calls Are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9992-2C38-8A47-A8C2-60F4A2B3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system call is made, the program being executed is interrupted and control is passed to the kernel</a:t>
            </a:r>
          </a:p>
          <a:p>
            <a:r>
              <a:rPr lang="en-US" dirty="0"/>
              <a:t>If operation is valid, the kernel performs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FCF9B-0B0C-1343-A675-A308C1F9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1" y="3208112"/>
            <a:ext cx="8930059" cy="36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3232</Words>
  <Application>Microsoft Macintosh PowerPoint</Application>
  <PresentationFormat>Widescreen</PresentationFormat>
  <Paragraphs>474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Office Theme</vt:lpstr>
      <vt:lpstr>Software Construction Laboratory CS35L – Lab 1</vt:lpstr>
      <vt:lpstr>Session 10-2</vt:lpstr>
      <vt:lpstr>Week 5</vt:lpstr>
      <vt:lpstr>Processor/Operating/CPU Modes</vt:lpstr>
      <vt:lpstr>User Mode v.s. Kernel Mode</vt:lpstr>
      <vt:lpstr>Why Dual-mode Operation?</vt:lpstr>
      <vt:lpstr>Only Kernel Code is Trusted</vt:lpstr>
      <vt:lpstr>How User Mode Processes Use Kernel Space?</vt:lpstr>
      <vt:lpstr>When System Calls Are Made</vt:lpstr>
      <vt:lpstr>System Call Overhead</vt:lpstr>
      <vt:lpstr>Examples</vt:lpstr>
      <vt:lpstr>How to Use System Calls?</vt:lpstr>
      <vt:lpstr>System Call Through Library Functions</vt:lpstr>
      <vt:lpstr>Why Bother?</vt:lpstr>
      <vt:lpstr>Library Function Call Examples</vt:lpstr>
      <vt:lpstr>Case Study: Why fopen Is Better Than open</vt:lpstr>
      <vt:lpstr>Week 6</vt:lpstr>
      <vt:lpstr>Multithreading with single/multiple CPUs</vt:lpstr>
      <vt:lpstr>Memory Layout: Single-Threaded Program </vt:lpstr>
      <vt:lpstr>Memory Layout: Multithreaded Program </vt:lpstr>
      <vt:lpstr>thread</vt:lpstr>
      <vt:lpstr>Multithreading</vt:lpstr>
      <vt:lpstr>Compile your c program with pthread</vt:lpstr>
      <vt:lpstr>Multithreaded Programming in C: pthread</vt:lpstr>
      <vt:lpstr>pthread_create</vt:lpstr>
      <vt:lpstr>Parameters of pthread_create </vt:lpstr>
      <vt:lpstr>pthread_join</vt:lpstr>
      <vt:lpstr>Parameters of pthread_join </vt:lpstr>
      <vt:lpstr>pthread_self</vt:lpstr>
      <vt:lpstr>pthread_equal</vt:lpstr>
      <vt:lpstr>pthread_exit</vt:lpstr>
      <vt:lpstr>Week 7</vt:lpstr>
      <vt:lpstr>Static Linking</vt:lpstr>
      <vt:lpstr>Static Linking</vt:lpstr>
      <vt:lpstr>Dynamic Linking</vt:lpstr>
      <vt:lpstr>Dynamic Linking</vt:lpstr>
      <vt:lpstr>Summary: Static and Dynamic Linking</vt:lpstr>
      <vt:lpstr>Commands for Creating Static Library</vt:lpstr>
      <vt:lpstr>Using Static Library</vt:lpstr>
      <vt:lpstr>GCC Flags For Creating Dynamic Library </vt:lpstr>
      <vt:lpstr>Commands for Creating Shared Library</vt:lpstr>
      <vt:lpstr>Using Shared Library</vt:lpstr>
      <vt:lpstr>Dynamic Loading</vt:lpstr>
      <vt:lpstr>Dynamic Loading APIs</vt:lpstr>
      <vt:lpstr>Using LD APIs</vt:lpstr>
      <vt:lpstr>Week 8</vt:lpstr>
      <vt:lpstr>Encryption Types</vt:lpstr>
      <vt:lpstr>Symmetric-key Encrption</vt:lpstr>
      <vt:lpstr>Public-key Encryption (Asymmetric)</vt:lpstr>
      <vt:lpstr>Digital Signature</vt:lpstr>
      <vt:lpstr>Steps for Generating a Digital Signature</vt:lpstr>
      <vt:lpstr>Steps for Verifying a Digital Signature</vt:lpstr>
      <vt:lpstr>Digital Signature</vt:lpstr>
      <vt:lpstr>Message Authentication Code</vt:lpstr>
      <vt:lpstr>What is SSH?</vt:lpstr>
      <vt:lpstr>How does SSH work?</vt:lpstr>
      <vt:lpstr>SSH Command</vt:lpstr>
      <vt:lpstr>First-Time SSH and Host Validation</vt:lpstr>
      <vt:lpstr>Host Validation</vt:lpstr>
      <vt:lpstr>Session Encryption and Data Integrity</vt:lpstr>
      <vt:lpstr>User Authentication</vt:lpstr>
      <vt:lpstr>Week 9</vt:lpstr>
      <vt:lpstr>Terminologies in Git</vt:lpstr>
      <vt:lpstr>Initialize a Git Repo and Add a Commit</vt:lpstr>
      <vt:lpstr>When Commit on a Branch</vt:lpstr>
      <vt:lpstr>Get Repo From an Existing Repo</vt:lpstr>
      <vt:lpstr>Be Aware of Your Local Changes</vt:lpstr>
      <vt:lpstr>Controlling Version with Branch and Tags</vt:lpstr>
      <vt:lpstr>When Checkout to another Branch</vt:lpstr>
      <vt:lpstr>Integrating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680</cp:revision>
  <dcterms:created xsi:type="dcterms:W3CDTF">2018-10-02T20:19:11Z</dcterms:created>
  <dcterms:modified xsi:type="dcterms:W3CDTF">2018-12-04T21:11:41Z</dcterms:modified>
</cp:coreProperties>
</file>