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300" r:id="rId2"/>
    <p:sldId id="302" r:id="rId3"/>
    <p:sldId id="318" r:id="rId4"/>
    <p:sldId id="333" r:id="rId5"/>
    <p:sldId id="305" r:id="rId6"/>
    <p:sldId id="304" r:id="rId7"/>
    <p:sldId id="306" r:id="rId8"/>
    <p:sldId id="307" r:id="rId9"/>
    <p:sldId id="308" r:id="rId10"/>
    <p:sldId id="334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9" r:id="rId21"/>
    <p:sldId id="320" r:id="rId22"/>
    <p:sldId id="321" r:id="rId23"/>
    <p:sldId id="322" r:id="rId24"/>
    <p:sldId id="323" r:id="rId25"/>
    <p:sldId id="335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B576B9-0268-C545-8666-6AADD9FAFDA0}">
          <p14:sldIdLst>
            <p14:sldId id="300"/>
            <p14:sldId id="302"/>
            <p14:sldId id="318"/>
            <p14:sldId id="333"/>
            <p14:sldId id="305"/>
            <p14:sldId id="304"/>
            <p14:sldId id="306"/>
            <p14:sldId id="307"/>
            <p14:sldId id="308"/>
          </p14:sldIdLst>
        </p14:section>
        <p14:section name="Shell Scripts" id="{D86AA32E-4467-2944-8E06-1B99450C3655}">
          <p14:sldIdLst>
            <p14:sldId id="334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9"/>
            <p14:sldId id="320"/>
            <p14:sldId id="321"/>
            <p14:sldId id="322"/>
            <p14:sldId id="323"/>
          </p14:sldIdLst>
        </p14:section>
        <p14:section name="Regular Expression" id="{2B4BCA70-5C8E-FC4A-AFBC-DBB6B95FE907}">
          <p14:sldIdLst>
            <p14:sldId id="335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8"/>
    <p:restoredTop sz="77103"/>
  </p:normalViewPr>
  <p:slideViewPr>
    <p:cSldViewPr snapToGrid="0" snapToObjects="1">
      <p:cViewPr varScale="1">
        <p:scale>
          <a:sx n="60" d="100"/>
          <a:sy n="60" d="100"/>
        </p:scale>
        <p:origin x="1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59EE7-3E25-4842-A308-8D34A301A777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04458-F08C-A646-BF42-E472534D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6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SIX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Metacharacter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ing" TargetMode="External"/><Relationship Id="rId7" Type="http://schemas.openxmlformats.org/officeDocument/2006/relationships/hyperlink" Target="https://en.wikipedia.org/wiki/Absolute_path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cript_(computing)" TargetMode="External"/><Relationship Id="rId5" Type="http://schemas.openxmlformats.org/officeDocument/2006/relationships/hyperlink" Target="https://en.wikipedia.org/wiki/Exclamation_mark" TargetMode="External"/><Relationship Id="rId4" Type="http://schemas.openxmlformats.org/officeDocument/2006/relationships/hyperlink" Target="https://en.wikipedia.org/wiki/Number_sign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PATH=$PATH:~/opt/bin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PATH=~/opt/bin:$PATH</a:t>
            </a: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depending on whether you want to add </a:t>
            </a:r>
            <a:r>
              <a:rPr lang="en-US" dirty="0"/>
              <a:t>~/opt/bin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at the end (to be searched after all other directories, in case there is a program by the same name in multiple directories) or at the beginning (to be searched before all other directories).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98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30213" indent="-328613">
              <a:lnSpc>
                <a:spcPct val="100000"/>
              </a:lnSpc>
              <a:spcBef>
                <a:spcPts val="500"/>
              </a:spcBef>
              <a:buClr>
                <a:srgbClr val="000000"/>
              </a:buClr>
              <a:buSzPct val="25000"/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 first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is $1 </a:t>
            </a:r>
          </a:p>
          <a:p>
            <a:pPr marL="430213" indent="-328613">
              <a:lnSpc>
                <a:spcPct val="100000"/>
              </a:lnSpc>
              <a:spcBef>
                <a:spcPts val="500"/>
              </a:spcBef>
              <a:buClr>
                <a:srgbClr val="000000"/>
              </a:buClr>
              <a:buSzPct val="25000"/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 tenth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is ${10}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33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“let” command is used to do arithmetic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refer to each word in 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output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13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program 2&gt; file </a:t>
            </a:r>
            <a:r>
              <a:rPr lang="en-US" dirty="0"/>
              <a:t>redirects program's stderr to file: </a:t>
            </a:r>
          </a:p>
          <a:p>
            <a:r>
              <a:rPr lang="en-US" dirty="0"/>
              <a:t>E.g., cat &lt;file 2&gt;file2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39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OSIX"/>
              </a:rPr>
              <a:t>POSIX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standard, Basic Regular Syntax 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requires that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Metacharacter"/>
              </a:rPr>
              <a:t>metacharacters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dirty="0"/>
              <a:t>( 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dirty="0"/>
              <a:t>{ }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 designated </a:t>
            </a:r>
            <a:r>
              <a:rPr lang="en-US" dirty="0"/>
              <a:t>\(\)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dirty="0"/>
              <a:t>\{\}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whereas Extended Regular Syntax 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does not.</a:t>
            </a:r>
            <a:endParaRPr lang="en-US"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ERE adds </a:t>
            </a:r>
            <a:r>
              <a:rPr lang="en-US" dirty="0"/>
              <a:t>?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dirty="0"/>
              <a:t>+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US" dirty="0"/>
              <a:t>|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it removes the need to escape the metacharacters </a:t>
            </a:r>
            <a:r>
              <a:rPr lang="en-US" dirty="0"/>
              <a:t>( 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dirty="0"/>
              <a:t>{ }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are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BRE</a:t>
            </a:r>
            <a:endParaRPr lang="en-US"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34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89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27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82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who 						</a:t>
            </a:r>
            <a:r>
              <a:rPr lang="en-US" sz="1200" i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Who is logged on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342900" indent="-342900">
              <a:spcBef>
                <a:spcPts val="400"/>
              </a:spcBef>
              <a:buSzPct val="25000"/>
              <a:buNone/>
            </a:pPr>
            <a:r>
              <a:rPr lang="en-US" sz="1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tolstoy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tty1 Feb 26 10:53 </a:t>
            </a:r>
          </a:p>
          <a:p>
            <a:pPr marL="342900" indent="-342900">
              <a:spcBef>
                <a:spcPts val="400"/>
              </a:spcBef>
              <a:buSzPct val="25000"/>
              <a:buNone/>
            </a:pPr>
            <a:r>
              <a:rPr lang="en-US" sz="1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tolstoy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pts/0 Feb 29 10:59 </a:t>
            </a:r>
          </a:p>
          <a:p>
            <a:pPr marL="342900" indent="-342900">
              <a:spcBef>
                <a:spcPts val="400"/>
              </a:spcBef>
              <a:buSzPct val="25000"/>
              <a:buNone/>
            </a:pPr>
            <a:r>
              <a:rPr lang="en-US" sz="1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tolstoy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pts/1 Feb 29 10:59 </a:t>
            </a:r>
          </a:p>
          <a:p>
            <a:pPr marL="342900" indent="-342900">
              <a:spcBef>
                <a:spcPts val="400"/>
              </a:spcBef>
              <a:buSzPct val="25000"/>
              <a:buNone/>
            </a:pPr>
            <a:r>
              <a:rPr lang="en-US" sz="1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tolstoy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pts/2 Feb 29 11:00 </a:t>
            </a:r>
          </a:p>
          <a:p>
            <a:pPr marL="342900" indent="-342900">
              <a:spcBef>
                <a:spcPts val="400"/>
              </a:spcBef>
              <a:buSzPct val="25000"/>
              <a:buNone/>
            </a:pPr>
            <a:r>
              <a:rPr lang="en-US" sz="1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tolstoy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pts/3 Feb 29 11:00 </a:t>
            </a:r>
          </a:p>
          <a:p>
            <a:pPr marL="342900" indent="-342900">
              <a:spcBef>
                <a:spcPts val="400"/>
              </a:spcBef>
              <a:buSzPct val="25000"/>
              <a:buNone/>
            </a:pPr>
            <a:r>
              <a:rPr lang="en-US" sz="1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tolstoy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pts/4 Feb 29 11:00 </a:t>
            </a:r>
          </a:p>
          <a:p>
            <a:pPr marL="342900" indent="-342900">
              <a:spcBef>
                <a:spcPts val="400"/>
              </a:spcBef>
              <a:buSzPct val="25000"/>
              <a:buNone/>
            </a:pPr>
            <a:r>
              <a:rPr lang="en-US" sz="1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austen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pts/5 Feb 29 15:39 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mansfield-park.example.com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marL="342900" indent="-342900">
              <a:spcBef>
                <a:spcPts val="400"/>
              </a:spcBef>
              <a:buSzPct val="25000"/>
              <a:buNone/>
            </a:pPr>
            <a:r>
              <a:rPr lang="en-US" sz="1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austen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pts/6 Feb 29 15:39 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mansfield-park.example.com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marL="342900" indent="-342900">
              <a:spcBef>
                <a:spcPts val="400"/>
              </a:spcBef>
              <a:buSzPct val="25000"/>
              <a:buNone/>
            </a:pPr>
            <a:endParaRPr lang="en-US" sz="1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indent="-342900">
              <a:spcBef>
                <a:spcPts val="400"/>
              </a:spcBef>
              <a:buSzPct val="25000"/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who | grep -F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austen</a:t>
            </a:r>
            <a:r>
              <a:rPr lang="en-US" sz="1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	</a:t>
            </a:r>
            <a:r>
              <a:rPr lang="en-US" sz="1200" i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Where is </a:t>
            </a:r>
            <a:r>
              <a:rPr lang="en-US" sz="1200" i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austen</a:t>
            </a:r>
            <a:r>
              <a:rPr lang="en-US" sz="1200" i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logged on?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342900" indent="-342900">
              <a:spcBef>
                <a:spcPts val="400"/>
              </a:spcBef>
              <a:buSzPct val="25000"/>
              <a:buNone/>
            </a:pPr>
            <a:r>
              <a:rPr lang="en-US" sz="1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austen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pts/5 Feb 29 15:39 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mansfield-park.example.com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marL="342900" indent="-342900">
              <a:spcBef>
                <a:spcPts val="400"/>
              </a:spcBef>
              <a:buSzPct val="25000"/>
              <a:buNone/>
            </a:pPr>
            <a:r>
              <a:rPr lang="en-US" sz="1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austen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pts/6 Feb 29 15:39 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mansfield-park.example.com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0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/>
              <a:t>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locale, also known as the </a:t>
            </a:r>
            <a:r>
              <a:rPr lang="en-US" dirty="0"/>
              <a:t>POSIX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locale, is the </a:t>
            </a:r>
            <a:r>
              <a:rPr lang="en-US" dirty="0"/>
              <a:t>POSIX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system default locale for all </a:t>
            </a:r>
            <a:r>
              <a:rPr lang="en-US" dirty="0"/>
              <a:t>POSIX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-compliant systems. </a:t>
            </a:r>
          </a:p>
          <a:p>
            <a:r>
              <a:rPr lang="en-US" b="1" dirty="0"/>
              <a:t>export LC_ALL=C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85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recipe.txt</a:t>
            </a:r>
            <a:r>
              <a:rPr lang="en-US" dirty="0"/>
              <a:t>:</a:t>
            </a:r>
          </a:p>
          <a:p>
            <a:r>
              <a:rPr lang="en-US" dirty="0"/>
              <a:t>All-Purpose Flour </a:t>
            </a:r>
          </a:p>
          <a:p>
            <a:r>
              <a:rPr lang="en-US" dirty="0"/>
              <a:t>Baking Soda </a:t>
            </a:r>
          </a:p>
          <a:p>
            <a:r>
              <a:rPr lang="en-US" dirty="0"/>
              <a:t>Bread </a:t>
            </a:r>
          </a:p>
          <a:p>
            <a:r>
              <a:rPr lang="en-US" dirty="0"/>
              <a:t>Brown Sugar </a:t>
            </a:r>
          </a:p>
          <a:p>
            <a:r>
              <a:rPr lang="en-US" dirty="0"/>
              <a:t>Chocolate Chips </a:t>
            </a:r>
          </a:p>
          <a:p>
            <a:r>
              <a:rPr lang="en-US" dirty="0"/>
              <a:t>Eggs </a:t>
            </a:r>
          </a:p>
          <a:p>
            <a:r>
              <a:rPr lang="en-US" dirty="0"/>
              <a:t>Milk </a:t>
            </a:r>
          </a:p>
          <a:p>
            <a:r>
              <a:rPr lang="en-US" dirty="0"/>
              <a:t>Salt </a:t>
            </a:r>
          </a:p>
          <a:p>
            <a:r>
              <a:rPr lang="en-US" dirty="0"/>
              <a:t>Vanilla Extract </a:t>
            </a:r>
          </a:p>
          <a:p>
            <a:r>
              <a:rPr lang="en-US" dirty="0"/>
              <a:t>White Sugar</a:t>
            </a:r>
          </a:p>
          <a:p>
            <a:endParaRPr lang="en-US" dirty="0"/>
          </a:p>
          <a:p>
            <a:r>
              <a:rPr lang="en-US" dirty="0"/>
              <a:t>Shopping-</a:t>
            </a:r>
            <a:r>
              <a:rPr lang="en-US" dirty="0" err="1"/>
              <a:t>list.txt</a:t>
            </a:r>
            <a:r>
              <a:rPr lang="en-US" dirty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All-Purpose Flour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Bread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Brown Sugar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Chicken Salad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Chocolate Chips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Eggs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Milk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Onions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Pickles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Potato Chips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Soda Pop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Tomatoes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White Sugar</a:t>
            </a:r>
          </a:p>
          <a:p>
            <a:endParaRPr lang="en-US" dirty="0"/>
          </a:p>
          <a:p>
            <a:r>
              <a:rPr lang="en-US" dirty="0"/>
              <a:t>echo "welcome to cs35l" | </a:t>
            </a:r>
            <a:r>
              <a:rPr lang="en-US" dirty="0" err="1"/>
              <a:t>tr</a:t>
            </a:r>
            <a:r>
              <a:rPr lang="en-US" dirty="0"/>
              <a:t> "[a-z]" "[A-Z]"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54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mputing"/>
              </a:rPr>
              <a:t>computing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shebang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character sequence consisting of the characters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Number sign"/>
              </a:rPr>
              <a:t>number sign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Exclamation mark"/>
              </a:rPr>
              <a:t>exclamation mark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(#!) at the beginning of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Script (computing)"/>
              </a:rPr>
              <a:t>script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#!</a:t>
            </a:r>
            <a:r>
              <a:rPr lang="en-US" i="1" dirty="0"/>
              <a:t>interpreter</a:t>
            </a:r>
            <a:r>
              <a:rPr lang="en-US" dirty="0"/>
              <a:t> [</a:t>
            </a:r>
            <a:r>
              <a:rPr lang="en-US" i="1" dirty="0"/>
              <a:t>optional-</a:t>
            </a:r>
            <a:r>
              <a:rPr lang="en-US" i="1" dirty="0" err="1"/>
              <a:t>arg</a:t>
            </a:r>
            <a:r>
              <a:rPr lang="en-US" dirty="0"/>
              <a:t>]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which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interpreter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Absolute path"/>
              </a:rPr>
              <a:t>absolute path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an executable program.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2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25000"/>
            </a:pPr>
            <a:r>
              <a:rPr lang="en-US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rm</a:t>
            </a:r>
            <a:r>
              <a:rPr lang="en-US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–</a:t>
            </a:r>
            <a:r>
              <a:rPr lang="en-US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rf</a:t>
            </a:r>
            <a:r>
              <a:rPr lang="en-US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lab</a:t>
            </a:r>
          </a:p>
          <a:p>
            <a:pPr>
              <a:buClr>
                <a:srgbClr val="000000"/>
              </a:buClr>
            </a:pPr>
            <a:endParaRPr lang="en-US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ct val="25000"/>
            </a:pPr>
            <a:r>
              <a:rPr lang="en-US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mkdir</a:t>
            </a:r>
            <a:r>
              <a:rPr lang="en-US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lab</a:t>
            </a:r>
          </a:p>
          <a:p>
            <a:pPr>
              <a:buClr>
                <a:srgbClr val="000000"/>
              </a:buClr>
            </a:pPr>
            <a:endParaRPr lang="en-US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ct val="25000"/>
            </a:pPr>
            <a:r>
              <a:rPr lang="en-US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touch lab/</a:t>
            </a:r>
            <a:r>
              <a:rPr lang="en-US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lab.log</a:t>
            </a:r>
            <a:endParaRPr lang="en-US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ct val="25000"/>
            </a:pPr>
            <a:r>
              <a:rPr lang="en-US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touch lab/</a:t>
            </a:r>
            <a:r>
              <a:rPr lang="en-US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lab.txt</a:t>
            </a:r>
            <a:endParaRPr lang="en-US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ct val="25000"/>
            </a:pPr>
            <a:r>
              <a:rPr lang="en-US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touch lab/</a:t>
            </a:r>
            <a:r>
              <a:rPr lang="en-US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hw.txt</a:t>
            </a:r>
            <a:endParaRPr lang="en-US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09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some </a:t>
            </a:r>
            <a:r>
              <a:rPr lang="en-US" sz="1200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os</a:t>
            </a:r>
            <a:r>
              <a:rPr lang="en-US" sz="12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Shell prints out each command as it is executed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 –e “Hello\</a:t>
            </a:r>
            <a:r>
              <a:rPr lang="en-US" sz="1200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nworld</a:t>
            </a:r>
            <a:r>
              <a:rPr lang="en-US" sz="12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</a:p>
          <a:p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2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"%.3e\n" 46553132.14562253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4.655e+07</a:t>
            </a:r>
          </a:p>
          <a:p>
            <a:endParaRPr lang="en-US" b="0" dirty="0"/>
          </a:p>
          <a:p>
            <a:r>
              <a:rPr lang="en-US" b="0" dirty="0" err="1"/>
              <a:t>printf</a:t>
            </a:r>
            <a:r>
              <a:rPr lang="en-US" b="0" dirty="0"/>
              <a:t> "%d and %d" 123 123</a:t>
            </a:r>
          </a:p>
          <a:p>
            <a:r>
              <a:rPr lang="en-US" b="0" dirty="0"/>
              <a:t>123 and 123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6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#!/bin/</a:t>
            </a:r>
            <a:r>
              <a:rPr lang="en-US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</a:t>
            </a:r>
            <a:b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message="HELLO WORLD!!!"</a:t>
            </a:r>
            <a:b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echo $message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29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Built-in Shell Variables</a:t>
            </a:r>
          </a:p>
          <a:p>
            <a:r>
              <a:rPr lang="en-US" dirty="0"/>
              <a:t>echo $#</a:t>
            </a:r>
          </a:p>
          <a:p>
            <a:r>
              <a:rPr lang="en-US" dirty="0"/>
              <a:t>echo "$@"</a:t>
            </a:r>
          </a:p>
          <a:p>
            <a:r>
              <a:rPr lang="en-US" dirty="0"/>
              <a:t>echo "$*”</a:t>
            </a:r>
          </a:p>
          <a:p>
            <a:r>
              <a:rPr lang="en-US" dirty="0"/>
              <a:t>echo $$</a:t>
            </a:r>
          </a:p>
          <a:p>
            <a:r>
              <a:rPr lang="en-US" dirty="0"/>
              <a:t>echo "$PPID”</a:t>
            </a:r>
          </a:p>
          <a:p>
            <a:r>
              <a:rPr lang="en-US" dirty="0"/>
              <a:t>echo $0</a:t>
            </a:r>
          </a:p>
          <a:p>
            <a:r>
              <a:rPr lang="en-US" dirty="0"/>
              <a:t>echo $1</a:t>
            </a:r>
          </a:p>
          <a:p>
            <a:r>
              <a:rPr lang="en-US" dirty="0"/>
              <a:t>echo $2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44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touch file2</a:t>
            </a:r>
          </a:p>
          <a:p>
            <a:r>
              <a:rPr lang="en-US" dirty="0"/>
              <a:t>echo $?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3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1CD1-E192-3C43-9010-B0DEA82A0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3E5B4-34DF-3241-8436-72362D004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4EAA6-6694-A04B-B34F-16CA7E44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10E8B-C3D4-2F41-A1A8-DCC749D6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F719F-08F9-FB4D-A938-ADC6E708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8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9AEB-6A9E-8F4E-A4E1-D61DF297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732AA-0A25-4843-9C95-4BC56268C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8705F-A0A5-6947-B8AE-56C50C12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F428C-0E7D-0B42-B1EB-26BBA08E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E8113-0660-544D-85F1-1EAFAD7F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B305D0-FFA7-8542-BFF2-88006A43E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FEFE2-3FFF-0B41-A189-48FBE82A8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840E9-4A4F-6443-9885-869687E1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AC0BA-AEAA-3845-A86A-62D299F8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9643A-2101-9146-A72B-C0087045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4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0F79-6C6F-1041-8A96-6DDA41A7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BCFCD-A5D3-124D-80E6-7E7593420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F4770-ACE9-2C4D-A666-5DD84DF2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CE935-EFB8-C046-B506-D855AE03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7D89B-5858-CE40-891D-FD3C4C04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6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67D-B39B-DA43-9DDA-2CBC38D49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B2EC6-677E-EA4C-A153-B356AFBAA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748A0-EBD1-3046-AABE-F94DD663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37235-CB4A-2948-8CFC-F41CFFCB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77743-2530-5C41-ADDD-70EBB91A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9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42D0-1F3A-F74E-92FE-87275CB3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CDFDC-6E50-3947-9B8D-17A9A7C59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D3FF4-F607-7B4E-A68F-74159741F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C1500-F1CD-8141-B509-512F30F6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EE977-47C5-164F-8945-EFF814E1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FF97C-7E76-BC47-9531-FEAD7CB7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4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49EC-1C85-9C4D-A785-D638FD4A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AB308-1AA6-F647-8BCF-DE15FF4F3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670AF-0A60-1449-8027-8FED8DE2F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17BA2-53FB-B648-A14D-A2692DF49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885FC-9DB4-6440-8254-214B8C8C0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5E77C-AFDD-3B48-8812-B3D8E6D5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F9BA4-1AA0-F74C-8EEB-A6571177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DC670-3D6C-CE4E-82E0-E2DC52E8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5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E692-DD09-FA45-9E23-27F701E7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BC729-8BB0-9B46-ADF5-8C2BE792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423A0-DEDC-A841-9B14-C2DE6DCF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B300C-2456-8E47-8C39-CA0F13EE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8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56B1D-877A-5E41-A32E-5F4A00516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D7EC1-DCA6-BA43-B043-1C7ED0DB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A4492-80F0-BA4D-BF11-BC773630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3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898C-1917-484A-A145-7A2723C7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01F10-F93F-6143-83C7-E8432CFC2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6C701-4D4A-2C43-A773-747D3C994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CAA1F-82D9-7542-8F4E-93AA1356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BBC00-2489-014C-84C1-A4DC4BB8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FACCF-0ECC-2D4E-B1E9-0F0F46C8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7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60E6-6380-1D4E-A048-948DD101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46882-1052-C442-92E8-BC1182D54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8E92E-3DC7-A440-88BA-1CBB90BEB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62D14-9300-8F4C-ABD0-E15E6292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3C632-8CE2-E64E-ABEB-A6A8A3B4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AAD17-BDF7-0F41-ADFA-FF0885F6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6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05DDA-2131-4948-933C-499BDE9A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A3671-249B-2A40-8898-2D3CCAA03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AA226-1B1E-D242-944E-69F40704D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F96EF-9CD3-284A-BFFC-4FB32FB95447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81B7A-0403-6C42-8488-EF86FFF60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D0F53-B88A-914D-B0E5-51C3E1482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5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hiyi@cs.ucla.edu" TargetMode="External"/><Relationship Id="rId2" Type="http://schemas.openxmlformats.org/officeDocument/2006/relationships/hyperlink" Target="https://web.cs.ucla.edu/classes/fall18/cs35L/index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zhiyi-zhang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regexone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42B6-FC2B-AA42-830D-90F5A0EDB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831" y="769439"/>
            <a:ext cx="10796337" cy="2387600"/>
          </a:xfrm>
        </p:spPr>
        <p:txBody>
          <a:bodyPr>
            <a:normAutofit/>
          </a:bodyPr>
          <a:lstStyle/>
          <a:p>
            <a:r>
              <a:rPr lang="en-US" b="1" dirty="0"/>
              <a:t>Software Construction Laboratory</a:t>
            </a:r>
            <a:br>
              <a:rPr lang="en-US" b="1" dirty="0"/>
            </a:br>
            <a:r>
              <a:rPr lang="en-US" b="1" dirty="0"/>
              <a:t>CS35L – </a:t>
            </a:r>
            <a:r>
              <a:rPr lang="en-US" b="1"/>
              <a:t>Lab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111E3-B1F0-BE46-B3DA-ADB3DB771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57078"/>
          </a:xfrm>
        </p:spPr>
        <p:txBody>
          <a:bodyPr>
            <a:normAutofit/>
          </a:bodyPr>
          <a:lstStyle/>
          <a:p>
            <a:r>
              <a:rPr lang="en-US" dirty="0"/>
              <a:t>Course Webpage: </a:t>
            </a:r>
            <a:r>
              <a:rPr lang="en-US" dirty="0">
                <a:hlinkClick r:id="rId2"/>
              </a:rPr>
              <a:t>https://web.cs.ucla.edu/classes/fall18/cs35L/index.html</a:t>
            </a:r>
            <a:r>
              <a:rPr lang="en-US" dirty="0"/>
              <a:t> </a:t>
            </a:r>
          </a:p>
          <a:p>
            <a:r>
              <a:rPr lang="en-US" dirty="0"/>
              <a:t>TA: Zhiyi Zhang</a:t>
            </a:r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zhiyi@cs.ucla.edu</a:t>
            </a:r>
            <a:endParaRPr lang="en-US" dirty="0"/>
          </a:p>
          <a:p>
            <a:r>
              <a:rPr lang="en-US" dirty="0"/>
              <a:t>Webpage: </a:t>
            </a:r>
            <a:r>
              <a:rPr lang="en-US" dirty="0">
                <a:hlinkClick r:id="rId4"/>
              </a:rPr>
              <a:t>https://zhiyi-zhang.com</a:t>
            </a:r>
            <a:r>
              <a:rPr lang="en-US" dirty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54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03AE-91ED-E442-9B46-9C3E6DC25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B884E-EA47-FC48-832D-B5B1FC657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18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A1E2-B963-9C45-B753-71DC93535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4C599-6550-4740-9C13-1D0D9001A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shell is a user interface to the OS</a:t>
            </a:r>
          </a:p>
          <a:p>
            <a:r>
              <a:rPr lang="en-US" dirty="0"/>
              <a:t>Accepts commands as text, interprets them, uses OS API to carry out what the user wants – open files, start programs...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Common shells</a:t>
            </a:r>
          </a:p>
          <a:p>
            <a:r>
              <a:rPr lang="en-US" dirty="0"/>
              <a:t>bash, </a:t>
            </a:r>
            <a:r>
              <a:rPr lang="en-US" dirty="0" err="1"/>
              <a:t>sh</a:t>
            </a:r>
            <a:r>
              <a:rPr lang="en-US" dirty="0"/>
              <a:t>, </a:t>
            </a:r>
            <a:r>
              <a:rPr lang="en-US" dirty="0" err="1"/>
              <a:t>csh</a:t>
            </a:r>
            <a:r>
              <a:rPr lang="en-US" dirty="0"/>
              <a:t>, </a:t>
            </a:r>
            <a:r>
              <a:rPr lang="en-US" dirty="0" err="1"/>
              <a:t>ksh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34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6FE68-684C-0B4F-913C-5457B58A5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Shell Scripts: First 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31159-B29D-3445-BC92-1EC09DAB3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7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shell script file is just a file with shell commands</a:t>
            </a:r>
          </a:p>
          <a:p>
            <a:r>
              <a:rPr lang="en-US" dirty="0"/>
              <a:t>When shell script is executed, a new child “shell” process is spawned to run it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first line is used to state which child “shell” to use</a:t>
            </a:r>
          </a:p>
          <a:p>
            <a:r>
              <a:rPr lang="en-US" dirty="0"/>
              <a:t>#! /bin/</a:t>
            </a:r>
            <a:r>
              <a:rPr lang="en-US" dirty="0" err="1"/>
              <a:t>sh</a:t>
            </a:r>
            <a:r>
              <a:rPr lang="en-US" dirty="0"/>
              <a:t> </a:t>
            </a:r>
          </a:p>
          <a:p>
            <a:r>
              <a:rPr lang="en-US" dirty="0"/>
              <a:t>#! /bin/bash</a:t>
            </a:r>
          </a:p>
        </p:txBody>
      </p:sp>
      <p:pic>
        <p:nvPicPr>
          <p:cNvPr id="4" name="Shape 258">
            <a:extLst>
              <a:ext uri="{FF2B5EF4-FFF2-40B4-BE49-F238E27FC236}">
                <a16:creationId xmlns:a16="http://schemas.microsoft.com/office/drawing/2014/main" id="{B9A3E939-D128-5044-A2A7-A6135847030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86439" y="2955783"/>
            <a:ext cx="5567361" cy="1600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3059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34E7C-C3D5-4F40-9B53-A4EF0B64F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2A6A1-7B1D-1A4E-A644-36A2140BC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Before each lab:</a:t>
            </a:r>
          </a:p>
          <a:p>
            <a:r>
              <a:rPr lang="en-US" dirty="0"/>
              <a:t>Remove old directory called “lab”		</a:t>
            </a:r>
          </a:p>
          <a:p>
            <a:r>
              <a:rPr lang="en-US" dirty="0"/>
              <a:t>Create new directory called “lab”</a:t>
            </a:r>
          </a:p>
          <a:p>
            <a:r>
              <a:rPr lang="en-US" dirty="0"/>
              <a:t>Create 3 files in “lab” : </a:t>
            </a:r>
            <a:r>
              <a:rPr lang="en-US" dirty="0" err="1"/>
              <a:t>lab.log</a:t>
            </a:r>
            <a:r>
              <a:rPr lang="en-US" dirty="0"/>
              <a:t>, </a:t>
            </a:r>
            <a:r>
              <a:rPr lang="en-US" dirty="0" err="1"/>
              <a:t>lab.txt</a:t>
            </a:r>
            <a:r>
              <a:rPr lang="en-US" dirty="0"/>
              <a:t>, </a:t>
            </a:r>
            <a:r>
              <a:rPr lang="en-US" dirty="0" err="1"/>
              <a:t>hw.txt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Make it a shell script and run it.</a:t>
            </a:r>
          </a:p>
          <a:p>
            <a:pPr marL="0" indent="0">
              <a:buNone/>
            </a:pPr>
            <a:r>
              <a:rPr lang="en-US" dirty="0"/>
              <a:t>Don’t forget to +x to this file to make it executable.</a:t>
            </a:r>
          </a:p>
        </p:txBody>
      </p:sp>
    </p:spTree>
    <p:extLst>
      <p:ext uri="{BB962C8B-B14F-4D97-AF65-F5344CB8AC3E}">
        <p14:creationId xmlns:p14="http://schemas.microsoft.com/office/powerpoint/2010/main" val="2068828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AF4F-6821-4D45-A2FF-5B6273D85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3513A-9526-6F4E-87E8-2C9FB284B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Execution tracing within a script:</a:t>
            </a:r>
          </a:p>
          <a:p>
            <a:r>
              <a:rPr lang="en-US" dirty="0"/>
              <a:t>set –x: to turn it on</a:t>
            </a:r>
          </a:p>
          <a:p>
            <a:r>
              <a:rPr lang="en-US" dirty="0"/>
              <a:t>set +x: to turn it off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With echo or </a:t>
            </a:r>
            <a:r>
              <a:rPr lang="en-US" dirty="0" err="1"/>
              <a:t>printf</a:t>
            </a:r>
            <a:endParaRPr lang="en-US" dirty="0"/>
          </a:p>
          <a:p>
            <a:r>
              <a:rPr lang="en-US" b="1" dirty="0"/>
              <a:t>echo:</a:t>
            </a:r>
            <a:r>
              <a:rPr lang="en-US" dirty="0"/>
              <a:t> writes arguments to </a:t>
            </a:r>
            <a:r>
              <a:rPr lang="en-US" dirty="0" err="1"/>
              <a:t>stdout</a:t>
            </a:r>
            <a:r>
              <a:rPr lang="en-US" dirty="0"/>
              <a:t>, can’t output escape characters (without –e)</a:t>
            </a:r>
          </a:p>
          <a:p>
            <a:r>
              <a:rPr lang="en-US" b="1" dirty="0" err="1"/>
              <a:t>printf</a:t>
            </a:r>
            <a:r>
              <a:rPr lang="en-US" b="1" dirty="0"/>
              <a:t>:</a:t>
            </a:r>
            <a:r>
              <a:rPr lang="en-US" dirty="0"/>
              <a:t> can output data with complex formatting, just like C </a:t>
            </a:r>
            <a:r>
              <a:rPr lang="en-US" dirty="0" err="1"/>
              <a:t>printf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978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FA9FD-9E8A-FB4F-8EDD-955C4F9BE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Shell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EBA2E-5D0B-8845-A341-27C37EF4C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Declared using =</a:t>
            </a:r>
          </a:p>
          <a:p>
            <a:r>
              <a:rPr lang="en-US" dirty="0"/>
              <a:t>Example: </a:t>
            </a:r>
            <a:r>
              <a:rPr lang="en-US" dirty="0" err="1"/>
              <a:t>var</a:t>
            </a:r>
            <a:r>
              <a:rPr lang="en-US" dirty="0"/>
              <a:t>=“hello”</a:t>
            </a:r>
          </a:p>
          <a:p>
            <a:r>
              <a:rPr lang="en-US" dirty="0"/>
              <a:t>Notice there is no space in between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Referenced using $ </a:t>
            </a:r>
          </a:p>
          <a:p>
            <a:r>
              <a:rPr lang="en-US" dirty="0"/>
              <a:t>Example: echo $</a:t>
            </a:r>
            <a:r>
              <a:rPr lang="en-US" dirty="0" err="1"/>
              <a:t>var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727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hape 310">
            <a:extLst>
              <a:ext uri="{FF2B5EF4-FFF2-40B4-BE49-F238E27FC236}">
                <a16:creationId xmlns:a16="http://schemas.microsoft.com/office/drawing/2014/main" id="{C43847DD-36A8-5B4D-9A1D-957714B723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6181567"/>
              </p:ext>
            </p:extLst>
          </p:nvPr>
        </p:nvGraphicFramePr>
        <p:xfrm>
          <a:off x="1" y="0"/>
          <a:ext cx="12191999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6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0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b="1" u="none" strike="noStrike" cap="none" dirty="0">
                          <a:sym typeface="Arial"/>
                        </a:rPr>
                        <a:t>Variable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 </a:t>
                      </a:r>
                      <a:endParaRPr lang="en-US" sz="2400" b="1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2125" marB="457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b="1" u="none" strike="noStrike" cap="none" dirty="0">
                          <a:sym typeface="Arial"/>
                        </a:rPr>
                        <a:t>Meaning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 </a:t>
                      </a:r>
                      <a:endParaRPr lang="en-US" sz="2400" b="1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2125" marB="457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39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2400" u="none" strike="noStrike" cap="none">
                          <a:sym typeface="Arimo"/>
                        </a:rPr>
                        <a:t>#</a:t>
                      </a:r>
                      <a:r>
                        <a:rPr lang="en-US" sz="2400" u="none" strike="noStrike" cap="none">
                          <a:sym typeface="Arial"/>
                        </a:rPr>
                        <a:t> </a:t>
                      </a:r>
                      <a:endParaRPr lang="en-US" sz="2400" b="0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>
                          <a:sym typeface="Arial"/>
                        </a:rPr>
                        <a:t>Number of arguments given to current process. </a:t>
                      </a:r>
                      <a:endParaRPr lang="en-US" sz="2400" b="0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21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60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2400" u="none" strike="noStrike" cap="none">
                          <a:sym typeface="Arimo"/>
                        </a:rPr>
                        <a:t>@</a:t>
                      </a:r>
                      <a:r>
                        <a:rPr lang="en-US" sz="2400" u="none" strike="noStrike" cap="none">
                          <a:sym typeface="Arial"/>
                        </a:rPr>
                        <a:t> </a:t>
                      </a:r>
                      <a:endParaRPr lang="en-US" sz="2400" b="0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>
                          <a:sym typeface="Arial"/>
                        </a:rPr>
                        <a:t>Command-line arguments to current process. Inside double quotes, expands to individual arguments. </a:t>
                      </a:r>
                      <a:endParaRPr lang="en-US" sz="2400" b="0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21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60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2400" u="none" strike="noStrike" cap="none">
                          <a:sym typeface="Arimo"/>
                        </a:rPr>
                        <a:t>*</a:t>
                      </a:r>
                      <a:r>
                        <a:rPr lang="en-US" sz="2400" u="none" strike="noStrike" cap="none">
                          <a:sym typeface="Arial"/>
                        </a:rPr>
                        <a:t> </a:t>
                      </a:r>
                      <a:endParaRPr lang="en-US" sz="2400" b="0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>
                          <a:sym typeface="Arial"/>
                        </a:rPr>
                        <a:t>Command-line arguments to current process. Inside double quotes, expands to a single argument. </a:t>
                      </a:r>
                      <a:endParaRPr lang="en-US" sz="2400" b="0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21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39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2400" u="none" strike="noStrike" cap="none" dirty="0">
                          <a:sym typeface="Arimo"/>
                        </a:rPr>
                        <a:t>-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 (hyphen) 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>
                          <a:sym typeface="Arial"/>
                        </a:rPr>
                        <a:t>Options given to shell on invocation. </a:t>
                      </a:r>
                      <a:endParaRPr lang="en-US" sz="2400" b="0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21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39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2400" u="none" strike="noStrike" cap="none">
                          <a:sym typeface="Arimo"/>
                        </a:rPr>
                        <a:t>?</a:t>
                      </a:r>
                      <a:r>
                        <a:rPr lang="en-US" sz="2400" u="none" strike="noStrike" cap="none">
                          <a:sym typeface="Arial"/>
                        </a:rPr>
                        <a:t> </a:t>
                      </a:r>
                      <a:endParaRPr lang="en-US" sz="2400" b="0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ym typeface="Arial"/>
                        </a:rPr>
                        <a:t>Exit status of previous command. 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21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639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2400" u="none" strike="noStrike" cap="none">
                          <a:sym typeface="Arimo"/>
                        </a:rPr>
                        <a:t>$</a:t>
                      </a:r>
                      <a:r>
                        <a:rPr lang="en-US" sz="2400" u="none" strike="noStrike" cap="none">
                          <a:sym typeface="Arial"/>
                        </a:rPr>
                        <a:t> </a:t>
                      </a:r>
                      <a:endParaRPr lang="en-US" sz="2400" b="0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ym typeface="Arial"/>
                        </a:rPr>
                        <a:t>Process ID of shell process. 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21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39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2400" u="none" strike="noStrike" cap="none">
                          <a:sym typeface="Arimo"/>
                        </a:rPr>
                        <a:t>0</a:t>
                      </a:r>
                      <a:r>
                        <a:rPr lang="en-US" sz="2400" u="none" strike="noStrike" cap="none">
                          <a:sym typeface="Arial"/>
                        </a:rPr>
                        <a:t> (zero) </a:t>
                      </a:r>
                      <a:endParaRPr lang="en-US" sz="2400" b="0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>
                          <a:sym typeface="Arial"/>
                        </a:rPr>
                        <a:t>The name of the shell program. </a:t>
                      </a:r>
                      <a:endParaRPr lang="en-US" sz="2400" b="0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21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660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2400" u="none" strike="noStrike" cap="none">
                          <a:sym typeface="Arimo"/>
                        </a:rPr>
                        <a:t>!</a:t>
                      </a:r>
                      <a:r>
                        <a:rPr lang="en-US" sz="2400" u="none" strike="noStrike" cap="none">
                          <a:sym typeface="Arial"/>
                        </a:rPr>
                        <a:t> </a:t>
                      </a:r>
                      <a:endParaRPr lang="en-US" sz="2400" b="0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ym typeface="Arial"/>
                        </a:rPr>
                        <a:t>Process ID of last background command. Use this to save process ID numbers for later use with the wait command. 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21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8716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2400" u="none" strike="noStrike" cap="none">
                          <a:sym typeface="Arimo"/>
                        </a:rPr>
                        <a:t>ENV</a:t>
                      </a:r>
                      <a:r>
                        <a:rPr lang="en-US" sz="2400" u="none" strike="noStrike" cap="none">
                          <a:sym typeface="Arial"/>
                        </a:rPr>
                        <a:t> </a:t>
                      </a:r>
                      <a:endParaRPr lang="en-US" sz="2400" b="0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>
                          <a:sym typeface="Arial"/>
                        </a:rPr>
                        <a:t>Used only by interactive shells upon invocation; the value of </a:t>
                      </a:r>
                      <a:r>
                        <a:rPr lang="en-US" sz="2400" u="none" strike="noStrike" cap="none">
                          <a:sym typeface="Arimo"/>
                        </a:rPr>
                        <a:t>$ENV</a:t>
                      </a:r>
                      <a:r>
                        <a:rPr lang="en-US" sz="2400" u="none" strike="noStrike" cap="none">
                          <a:sym typeface="Arial"/>
                        </a:rPr>
                        <a:t> is parameter-expanded. The result should be a full pathname for a file to be read and executed at startup. This is an XSI requirement. </a:t>
                      </a:r>
                      <a:endParaRPr lang="en-US" sz="2400" b="0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21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639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2400" u="none" strike="noStrike" cap="none">
                          <a:sym typeface="Arimo"/>
                        </a:rPr>
                        <a:t>HOME</a:t>
                      </a:r>
                      <a:r>
                        <a:rPr lang="en-US" sz="2400" u="none" strike="noStrike" cap="none">
                          <a:sym typeface="Arial"/>
                        </a:rPr>
                        <a:t> </a:t>
                      </a:r>
                      <a:endParaRPr lang="en-US" sz="2400" b="0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>
                          <a:sym typeface="Arial"/>
                        </a:rPr>
                        <a:t>Home (login) directory. </a:t>
                      </a:r>
                      <a:endParaRPr lang="en-US" sz="2400" b="0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21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8660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2400" u="none" strike="noStrike" cap="none">
                          <a:sym typeface="Arimo"/>
                        </a:rPr>
                        <a:t>IFS</a:t>
                      </a:r>
                      <a:r>
                        <a:rPr lang="en-US" sz="2400" u="none" strike="noStrike" cap="none">
                          <a:sym typeface="Arial"/>
                        </a:rPr>
                        <a:t> </a:t>
                      </a:r>
                      <a:endParaRPr lang="en-US" sz="2400" b="0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ym typeface="Arial"/>
                        </a:rPr>
                        <a:t>Internal field separator; i.e., the list of characters that act as word separators. Normally set to space, tab, and newline. 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2125" marB="4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673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1F4917-1FB2-4F48-84F3-F76381B33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923881"/>
              </p:ext>
            </p:extLst>
          </p:nvPr>
        </p:nvGraphicFramePr>
        <p:xfrm>
          <a:off x="0" y="38387"/>
          <a:ext cx="12192000" cy="6748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32645">
                  <a:extLst>
                    <a:ext uri="{9D8B030D-6E8A-4147-A177-3AD203B41FA5}">
                      <a16:colId xmlns:a16="http://schemas.microsoft.com/office/drawing/2014/main" val="2772909008"/>
                    </a:ext>
                  </a:extLst>
                </a:gridCol>
                <a:gridCol w="8959355">
                  <a:extLst>
                    <a:ext uri="{9D8B030D-6E8A-4147-A177-3AD203B41FA5}">
                      <a16:colId xmlns:a16="http://schemas.microsoft.com/office/drawing/2014/main" val="2809700616"/>
                    </a:ext>
                  </a:extLst>
                </a:gridCol>
              </a:tblGrid>
              <a:tr h="66859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2400" u="none" strike="noStrike" cap="none" dirty="0">
                          <a:sym typeface="Arimo"/>
                        </a:rPr>
                        <a:t>LANG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 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ym typeface="Arial"/>
                        </a:rPr>
                        <a:t>Default name of current locale; overridden by the other </a:t>
                      </a:r>
                      <a:r>
                        <a:rPr lang="en-US" sz="2400" u="none" strike="noStrike" cap="none" dirty="0">
                          <a:sym typeface="Arimo"/>
                        </a:rPr>
                        <a:t>LC_*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 variables. 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2125" marB="45725" anchor="ctr"/>
                </a:tc>
                <a:extLst>
                  <a:ext uri="{0D108BD9-81ED-4DB2-BD59-A6C34878D82A}">
                    <a16:rowId xmlns:a16="http://schemas.microsoft.com/office/drawing/2014/main" val="2513360249"/>
                  </a:ext>
                </a:extLst>
              </a:tr>
              <a:tr h="66859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2400" u="none" strike="noStrike" cap="none" dirty="0">
                          <a:sym typeface="Arimo"/>
                        </a:rPr>
                        <a:t>LC_ALL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 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ym typeface="Arial"/>
                        </a:rPr>
                        <a:t>Name of current locale; overrides </a:t>
                      </a:r>
                      <a:r>
                        <a:rPr lang="en-US" sz="2400" u="none" strike="noStrike" cap="none" dirty="0">
                          <a:sym typeface="Arimo"/>
                        </a:rPr>
                        <a:t>LANG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 and the other </a:t>
                      </a:r>
                      <a:r>
                        <a:rPr lang="en-US" sz="2400" u="none" strike="noStrike" cap="none" dirty="0">
                          <a:sym typeface="Arimo"/>
                        </a:rPr>
                        <a:t>LC_*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 variables. 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2125" marB="45725" anchor="ctr"/>
                </a:tc>
                <a:extLst>
                  <a:ext uri="{0D108BD9-81ED-4DB2-BD59-A6C34878D82A}">
                    <a16:rowId xmlns:a16="http://schemas.microsoft.com/office/drawing/2014/main" val="1446770927"/>
                  </a:ext>
                </a:extLst>
              </a:tr>
              <a:tr h="4444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2400" u="none" strike="noStrike" cap="none" dirty="0">
                          <a:sym typeface="Arimo"/>
                        </a:rPr>
                        <a:t>LC_COLLATE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 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ym typeface="Arial"/>
                        </a:rPr>
                        <a:t>Name of current locale for character collation (sorting) purposes. 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2125" marB="45725" anchor="ctr"/>
                </a:tc>
                <a:extLst>
                  <a:ext uri="{0D108BD9-81ED-4DB2-BD59-A6C34878D82A}">
                    <a16:rowId xmlns:a16="http://schemas.microsoft.com/office/drawing/2014/main" val="2669473513"/>
                  </a:ext>
                </a:extLst>
              </a:tr>
              <a:tr h="66859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2400" u="none" strike="noStrike" cap="none">
                          <a:sym typeface="Arimo"/>
                        </a:rPr>
                        <a:t>LC_CTYPE</a:t>
                      </a:r>
                      <a:r>
                        <a:rPr lang="en-US" sz="2400" u="none" strike="noStrike" cap="none">
                          <a:sym typeface="Arial"/>
                        </a:rPr>
                        <a:t> </a:t>
                      </a:r>
                      <a:endParaRPr lang="en-US" sz="2400" b="0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ym typeface="Arial"/>
                        </a:rPr>
                        <a:t>Name of current locale for character class determination during pattern matching. 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2125" marB="45725" anchor="ctr"/>
                </a:tc>
                <a:extLst>
                  <a:ext uri="{0D108BD9-81ED-4DB2-BD59-A6C34878D82A}">
                    <a16:rowId xmlns:a16="http://schemas.microsoft.com/office/drawing/2014/main" val="1795050848"/>
                  </a:ext>
                </a:extLst>
              </a:tr>
              <a:tr h="4444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2400" u="none" strike="noStrike" cap="none">
                          <a:sym typeface="Arimo"/>
                        </a:rPr>
                        <a:t>LC_MESSAGES</a:t>
                      </a:r>
                      <a:r>
                        <a:rPr lang="en-US" sz="2400" u="none" strike="noStrike" cap="none">
                          <a:sym typeface="Arial"/>
                        </a:rPr>
                        <a:t> </a:t>
                      </a:r>
                      <a:endParaRPr lang="en-US" sz="2400" b="0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ym typeface="Arial"/>
                        </a:rPr>
                        <a:t>Name of current language for output messages. 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2125" marB="45725" anchor="ctr"/>
                </a:tc>
                <a:extLst>
                  <a:ext uri="{0D108BD9-81ED-4DB2-BD59-A6C34878D82A}">
                    <a16:rowId xmlns:a16="http://schemas.microsoft.com/office/drawing/2014/main" val="2972122793"/>
                  </a:ext>
                </a:extLst>
              </a:tr>
              <a:tr h="4444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2400" u="none" strike="noStrike" cap="none" dirty="0">
                          <a:sym typeface="Arimo"/>
                        </a:rPr>
                        <a:t>LINENO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 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ym typeface="Arial"/>
                        </a:rPr>
                        <a:t>Line number in script or function of the line that just ran. 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2125" marB="45725" anchor="ctr"/>
                </a:tc>
                <a:extLst>
                  <a:ext uri="{0D108BD9-81ED-4DB2-BD59-A6C34878D82A}">
                    <a16:rowId xmlns:a16="http://schemas.microsoft.com/office/drawing/2014/main" val="3216549456"/>
                  </a:ext>
                </a:extLst>
              </a:tr>
              <a:tr h="66859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2400" u="none" strike="noStrike" cap="none">
                          <a:sym typeface="Arimo"/>
                        </a:rPr>
                        <a:t>NLSPATH</a:t>
                      </a:r>
                      <a:r>
                        <a:rPr lang="en-US" sz="2400" u="none" strike="noStrike" cap="none">
                          <a:sym typeface="Arial"/>
                        </a:rPr>
                        <a:t> </a:t>
                      </a:r>
                      <a:endParaRPr lang="en-US" sz="2400" b="0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ym typeface="Arial"/>
                        </a:rPr>
                        <a:t>The location of message catalogs for messages in the language given by </a:t>
                      </a:r>
                      <a:r>
                        <a:rPr lang="en-US" sz="2400" u="none" strike="noStrike" cap="none" dirty="0">
                          <a:sym typeface="Arimo"/>
                        </a:rPr>
                        <a:t>$LC_MESSAGES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 (XSI). 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2125" marB="45725" anchor="ctr"/>
                </a:tc>
                <a:extLst>
                  <a:ext uri="{0D108BD9-81ED-4DB2-BD59-A6C34878D82A}">
                    <a16:rowId xmlns:a16="http://schemas.microsoft.com/office/drawing/2014/main" val="954731288"/>
                  </a:ext>
                </a:extLst>
              </a:tr>
              <a:tr h="4444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2400" u="none" strike="noStrike" cap="none">
                          <a:sym typeface="Arimo"/>
                        </a:rPr>
                        <a:t>PATH</a:t>
                      </a:r>
                      <a:r>
                        <a:rPr lang="en-US" sz="2400" u="none" strike="noStrike" cap="none">
                          <a:sym typeface="Arial"/>
                        </a:rPr>
                        <a:t> </a:t>
                      </a:r>
                      <a:endParaRPr lang="en-US" sz="2400" b="0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ym typeface="Arial"/>
                        </a:rPr>
                        <a:t>Search path for commands. 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2125" marB="45725" anchor="ctr"/>
                </a:tc>
                <a:extLst>
                  <a:ext uri="{0D108BD9-81ED-4DB2-BD59-A6C34878D82A}">
                    <a16:rowId xmlns:a16="http://schemas.microsoft.com/office/drawing/2014/main" val="362973126"/>
                  </a:ext>
                </a:extLst>
              </a:tr>
              <a:tr h="4444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2400" u="none" strike="noStrike" cap="none">
                          <a:sym typeface="Arimo"/>
                        </a:rPr>
                        <a:t>PPID</a:t>
                      </a:r>
                      <a:r>
                        <a:rPr lang="en-US" sz="2400" u="none" strike="noStrike" cap="none">
                          <a:sym typeface="Arial"/>
                        </a:rPr>
                        <a:t> </a:t>
                      </a:r>
                      <a:endParaRPr lang="en-US" sz="2400" b="0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ym typeface="Arial"/>
                        </a:rPr>
                        <a:t>Process ID of parent process. 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2125" marB="45725" anchor="ctr"/>
                </a:tc>
                <a:extLst>
                  <a:ext uri="{0D108BD9-81ED-4DB2-BD59-A6C34878D82A}">
                    <a16:rowId xmlns:a16="http://schemas.microsoft.com/office/drawing/2014/main" val="2820629998"/>
                  </a:ext>
                </a:extLst>
              </a:tr>
              <a:tr h="4444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2400" u="none" strike="noStrike" cap="none">
                          <a:sym typeface="Arimo"/>
                        </a:rPr>
                        <a:t>PS1</a:t>
                      </a:r>
                      <a:r>
                        <a:rPr lang="en-US" sz="2400" u="none" strike="noStrike" cap="none">
                          <a:sym typeface="Arial"/>
                        </a:rPr>
                        <a:t> </a:t>
                      </a:r>
                      <a:endParaRPr lang="en-US" sz="2400" b="0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ym typeface="Arial"/>
                        </a:rPr>
                        <a:t>Primary command prompt string. Default is "</a:t>
                      </a:r>
                      <a:r>
                        <a:rPr lang="en-US" sz="2400" u="none" strike="noStrike" cap="none" dirty="0">
                          <a:sym typeface="Arimo"/>
                        </a:rPr>
                        <a:t>$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 ". 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2125" marB="45725" anchor="ctr"/>
                </a:tc>
                <a:extLst>
                  <a:ext uri="{0D108BD9-81ED-4DB2-BD59-A6C34878D82A}">
                    <a16:rowId xmlns:a16="http://schemas.microsoft.com/office/drawing/2014/main" val="2461538621"/>
                  </a:ext>
                </a:extLst>
              </a:tr>
              <a:tr h="4444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2400" u="none" strike="noStrike" cap="none">
                          <a:sym typeface="Arimo"/>
                        </a:rPr>
                        <a:t>PS2</a:t>
                      </a:r>
                      <a:r>
                        <a:rPr lang="en-US" sz="2400" u="none" strike="noStrike" cap="none">
                          <a:sym typeface="Arial"/>
                        </a:rPr>
                        <a:t> </a:t>
                      </a:r>
                      <a:endParaRPr lang="en-US" sz="2400" b="0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ym typeface="Arial"/>
                        </a:rPr>
                        <a:t>Prompt string for line continuations. Default is "</a:t>
                      </a:r>
                      <a:r>
                        <a:rPr lang="en-US" sz="2400" u="none" strike="noStrike" cap="none" dirty="0">
                          <a:sym typeface="Arimo"/>
                        </a:rPr>
                        <a:t>&gt; 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". 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2125" marB="45725" anchor="ctr"/>
                </a:tc>
                <a:extLst>
                  <a:ext uri="{0D108BD9-81ED-4DB2-BD59-A6C34878D82A}">
                    <a16:rowId xmlns:a16="http://schemas.microsoft.com/office/drawing/2014/main" val="1530148296"/>
                  </a:ext>
                </a:extLst>
              </a:tr>
              <a:tr h="4444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2400" u="none" strike="noStrike" cap="none">
                          <a:sym typeface="Arimo"/>
                        </a:rPr>
                        <a:t>PS4</a:t>
                      </a:r>
                      <a:r>
                        <a:rPr lang="en-US" sz="2400" u="none" strike="noStrike" cap="none">
                          <a:sym typeface="Arial"/>
                        </a:rPr>
                        <a:t> </a:t>
                      </a:r>
                      <a:endParaRPr lang="en-US" sz="2400" b="0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ym typeface="Arial"/>
                        </a:rPr>
                        <a:t>Prompt string for execution tracing with </a:t>
                      </a:r>
                      <a:r>
                        <a:rPr lang="en-US" sz="2400" u="none" strike="noStrike" cap="none" dirty="0">
                          <a:sym typeface="Arimo"/>
                        </a:rPr>
                        <a:t>set -x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. Default is "</a:t>
                      </a:r>
                      <a:r>
                        <a:rPr lang="en-US" sz="2400" u="none" strike="noStrike" cap="none" dirty="0">
                          <a:sym typeface="Arimo"/>
                        </a:rPr>
                        <a:t>+ 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". 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2125" marB="45725" anchor="ctr"/>
                </a:tc>
                <a:extLst>
                  <a:ext uri="{0D108BD9-81ED-4DB2-BD59-A6C34878D82A}">
                    <a16:rowId xmlns:a16="http://schemas.microsoft.com/office/drawing/2014/main" val="1941881500"/>
                  </a:ext>
                </a:extLst>
              </a:tr>
              <a:tr h="4444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2400" u="none" strike="noStrike" cap="none">
                          <a:sym typeface="Arimo"/>
                        </a:rPr>
                        <a:t>PWD</a:t>
                      </a:r>
                      <a:r>
                        <a:rPr lang="en-US" sz="2400" u="none" strike="noStrike" cap="none">
                          <a:sym typeface="Arial"/>
                        </a:rPr>
                        <a:t> </a:t>
                      </a:r>
                      <a:endParaRPr lang="en-US" sz="2400" b="0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ym typeface="Arial"/>
                        </a:rPr>
                        <a:t>Current working directory.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2125" marB="45725" anchor="ctr"/>
                </a:tc>
                <a:extLst>
                  <a:ext uri="{0D108BD9-81ED-4DB2-BD59-A6C34878D82A}">
                    <a16:rowId xmlns:a16="http://schemas.microsoft.com/office/drawing/2014/main" val="3949801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081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0A68-C2FC-4244-857A-DF39393BD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Exit: Return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7A4A4-3B08-B64F-8B48-4941B9FEE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exit status of last command that ran with $?</a:t>
            </a:r>
          </a:p>
          <a:p>
            <a:endParaRPr lang="en-US" dirty="0"/>
          </a:p>
        </p:txBody>
      </p:sp>
      <p:graphicFrame>
        <p:nvGraphicFramePr>
          <p:cNvPr id="4" name="Shape 321">
            <a:extLst>
              <a:ext uri="{FF2B5EF4-FFF2-40B4-BE49-F238E27FC236}">
                <a16:creationId xmlns:a16="http://schemas.microsoft.com/office/drawing/2014/main" id="{E1E2E421-0959-ED48-9355-360354F873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2550487"/>
              </p:ext>
            </p:extLst>
          </p:nvPr>
        </p:nvGraphicFramePr>
        <p:xfrm>
          <a:off x="1108362" y="2556163"/>
          <a:ext cx="9989129" cy="36087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1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7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14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b="1" u="none" strike="noStrike" cap="none" dirty="0">
                          <a:sym typeface="Arial"/>
                        </a:rPr>
                        <a:t>Value </a:t>
                      </a:r>
                      <a:endParaRPr lang="en-US" sz="2400" b="1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29475" marB="457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b="1" u="none" strike="noStrike" cap="none" dirty="0">
                          <a:sym typeface="Arial"/>
                        </a:rPr>
                        <a:t>Typical/Conventional Meaning  </a:t>
                      </a:r>
                      <a:endParaRPr lang="en-US" sz="2400" b="1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29475" marB="457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u="none" strike="noStrike" cap="none" dirty="0">
                          <a:sym typeface="Arial"/>
                        </a:rPr>
                        <a:t>0 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2947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u="none" strike="noStrike" cap="none">
                          <a:sym typeface="Arial"/>
                        </a:rPr>
                        <a:t>Command exited successfully. </a:t>
                      </a:r>
                      <a:endParaRPr lang="en-US" sz="2400" b="0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2947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0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u="none" strike="noStrike" cap="none" dirty="0">
                          <a:sym typeface="Arial"/>
                        </a:rPr>
                        <a:t>&gt; 0 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2947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u="none" strike="noStrike" cap="none" dirty="0">
                          <a:sym typeface="Arial"/>
                        </a:rPr>
                        <a:t>Failure to execute command.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2947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u="none" strike="noStrike" cap="none" dirty="0">
                          <a:sym typeface="Arial"/>
                        </a:rPr>
                        <a:t>1-125 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2947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u="none" strike="noStrike" cap="none" dirty="0">
                          <a:sym typeface="Arial"/>
                        </a:rPr>
                        <a:t>Command exited unsuccessfully. The meanings of particular exit values are defined by each individual command. 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2947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u="none" strike="noStrike" cap="none" dirty="0">
                          <a:sym typeface="Arial"/>
                        </a:rPr>
                        <a:t>126 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2947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u="none" strike="noStrike" cap="none">
                          <a:sym typeface="Arial"/>
                        </a:rPr>
                        <a:t>Command found, but file was not executable. </a:t>
                      </a:r>
                      <a:endParaRPr lang="en-US" sz="2400" b="0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2947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u="none" strike="noStrike" cap="none" dirty="0">
                          <a:sym typeface="Arial"/>
                        </a:rPr>
                        <a:t>127 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2947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u="none" strike="noStrike" cap="none">
                          <a:sym typeface="Arial"/>
                        </a:rPr>
                        <a:t>Command not found. </a:t>
                      </a:r>
                      <a:endParaRPr lang="en-US" sz="2400" b="0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2947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u="none" strike="noStrike" cap="none" dirty="0">
                          <a:sym typeface="Arial"/>
                        </a:rPr>
                        <a:t>&gt; 128 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2947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u="none" strike="noStrike" cap="none" dirty="0">
                          <a:sym typeface="Arial"/>
                        </a:rPr>
                        <a:t>Command died due to receiving a signal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2947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775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53261-6356-104A-BBA5-5FA1AFB39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1CE08-4275-F34D-8AF0-EF7FD604F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Positional parameters represent a shell script’s command-line arguments</a:t>
            </a:r>
          </a:p>
          <a:p>
            <a:r>
              <a:rPr lang="en-US" dirty="0"/>
              <a:t>For historical reasons, enclose the number in braces if it’s greater than 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50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3A7D-276F-5140-AC9C-114779FB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2-1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5935F-9A7A-A64F-BA46-FBA5645A0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 Variables</a:t>
            </a:r>
          </a:p>
          <a:p>
            <a:r>
              <a:rPr lang="en-US" dirty="0"/>
              <a:t>Shell Script</a:t>
            </a:r>
          </a:p>
          <a:p>
            <a:r>
              <a:rPr lang="en-US" dirty="0"/>
              <a:t>Regular Expression</a:t>
            </a:r>
          </a:p>
        </p:txBody>
      </p:sp>
    </p:spTree>
    <p:extLst>
      <p:ext uri="{BB962C8B-B14F-4D97-AF65-F5344CB8AC3E}">
        <p14:creationId xmlns:p14="http://schemas.microsoft.com/office/powerpoint/2010/main" val="400885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19378-EB71-B242-A52F-BDD5324F2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Quotes in Shell Script: Three Types of Quotes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BD854-7CE5-B141-9EEE-BECFE91E9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Single quotes  ' '</a:t>
            </a:r>
          </a:p>
          <a:p>
            <a:r>
              <a:rPr lang="en-US" dirty="0"/>
              <a:t>Do not expand at all, literal meaning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Double quotes " "</a:t>
            </a:r>
          </a:p>
          <a:p>
            <a:r>
              <a:rPr lang="en-US" dirty="0"/>
              <a:t>Weak quote. Expand backticks and $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Backticks ` ` or $()</a:t>
            </a:r>
          </a:p>
          <a:p>
            <a:r>
              <a:rPr lang="en-US" dirty="0"/>
              <a:t>Expand as shell commands</a:t>
            </a:r>
          </a:p>
        </p:txBody>
      </p:sp>
    </p:spTree>
    <p:extLst>
      <p:ext uri="{BB962C8B-B14F-4D97-AF65-F5344CB8AC3E}">
        <p14:creationId xmlns:p14="http://schemas.microsoft.com/office/powerpoint/2010/main" val="4077050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B598-8358-CE46-A8DC-14F22268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806"/>
            <a:ext cx="10515600" cy="1325563"/>
          </a:xfrm>
        </p:spPr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8912D-0F5A-6D41-B258-8FA4B4094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9369"/>
            <a:ext cx="7910945" cy="1894320"/>
          </a:xfrm>
        </p:spPr>
        <p:txBody>
          <a:bodyPr/>
          <a:lstStyle/>
          <a:p>
            <a:r>
              <a:rPr lang="en-US" dirty="0"/>
              <a:t>If statements use the test command or [ ]</a:t>
            </a:r>
          </a:p>
          <a:p>
            <a:pPr lvl="1"/>
            <a:r>
              <a:rPr lang="en-US" dirty="0"/>
              <a:t>In fact, [] will invoke test command</a:t>
            </a:r>
          </a:p>
          <a:p>
            <a:pPr lvl="1"/>
            <a:r>
              <a:rPr lang="en-US" dirty="0"/>
              <a:t>“man test” to check the syntax of expression</a:t>
            </a:r>
          </a:p>
          <a:p>
            <a:r>
              <a:rPr lang="en-US" dirty="0"/>
              <a:t>Support </a:t>
            </a:r>
            <a:r>
              <a:rPr lang="en-US" dirty="0" err="1"/>
              <a:t>boolean</a:t>
            </a:r>
            <a:r>
              <a:rPr lang="en-US" dirty="0"/>
              <a:t> operations: AND: &amp;&amp;, OR: ||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02ECB6-6965-3148-A6DE-F495E27C8A1B}"/>
              </a:ext>
            </a:extLst>
          </p:cNvPr>
          <p:cNvSpPr txBox="1">
            <a:spLocks/>
          </p:cNvSpPr>
          <p:nvPr/>
        </p:nvSpPr>
        <p:spPr>
          <a:xfrm>
            <a:off x="639674" y="3671772"/>
            <a:ext cx="2667000" cy="18066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if [ &lt;test&gt; ]</a:t>
            </a:r>
          </a:p>
          <a:p>
            <a:pPr marL="0" indent="0">
              <a:buNone/>
            </a:pPr>
            <a:r>
              <a:rPr lang="en-US" sz="2400" dirty="0"/>
              <a:t>then</a:t>
            </a:r>
          </a:p>
          <a:p>
            <a:pPr marL="0" indent="0">
              <a:buNone/>
            </a:pPr>
            <a:r>
              <a:rPr lang="en-US" sz="2400" dirty="0"/>
              <a:t>  &lt;commands&gt;</a:t>
            </a:r>
          </a:p>
          <a:p>
            <a:pPr marL="0" indent="0">
              <a:buNone/>
            </a:pPr>
            <a:r>
              <a:rPr lang="en-US" sz="2400" dirty="0"/>
              <a:t>fi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BB703A-445D-D94E-979B-E636FE640B8E}"/>
              </a:ext>
            </a:extLst>
          </p:cNvPr>
          <p:cNvSpPr txBox="1">
            <a:spLocks/>
          </p:cNvSpPr>
          <p:nvPr/>
        </p:nvSpPr>
        <p:spPr>
          <a:xfrm>
            <a:off x="8484049" y="2289855"/>
            <a:ext cx="2667000" cy="41098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if [ &lt;test&gt; ]</a:t>
            </a:r>
          </a:p>
          <a:p>
            <a:pPr marL="0" indent="0">
              <a:buNone/>
            </a:pPr>
            <a:r>
              <a:rPr lang="en-US" sz="2400" dirty="0"/>
              <a:t>then</a:t>
            </a:r>
          </a:p>
          <a:p>
            <a:pPr marL="0" indent="0">
              <a:buNone/>
            </a:pPr>
            <a:r>
              <a:rPr lang="en-US" sz="2400" dirty="0"/>
              <a:t>  &lt;commands&gt;</a:t>
            </a:r>
          </a:p>
          <a:p>
            <a:pPr marL="0" indent="0">
              <a:buNone/>
            </a:pPr>
            <a:r>
              <a:rPr lang="en-US" sz="2400" dirty="0" err="1"/>
              <a:t>elif</a:t>
            </a:r>
            <a:r>
              <a:rPr lang="en-US" sz="2400" dirty="0"/>
              <a:t> [ &lt;test&gt; ]</a:t>
            </a:r>
          </a:p>
          <a:p>
            <a:pPr marL="0" indent="0">
              <a:buNone/>
            </a:pPr>
            <a:r>
              <a:rPr lang="en-US" sz="2400" dirty="0"/>
              <a:t>then </a:t>
            </a:r>
          </a:p>
          <a:p>
            <a:pPr marL="0" indent="0">
              <a:buNone/>
            </a:pPr>
            <a:r>
              <a:rPr lang="en-US" sz="2400" dirty="0"/>
              <a:t>  &lt;commands&gt;</a:t>
            </a:r>
          </a:p>
          <a:p>
            <a:pPr marL="0" indent="0">
              <a:buNone/>
            </a:pPr>
            <a:r>
              <a:rPr lang="en-US" sz="2400" dirty="0"/>
              <a:t>else</a:t>
            </a:r>
          </a:p>
          <a:p>
            <a:pPr marL="0" indent="0">
              <a:buNone/>
            </a:pPr>
            <a:r>
              <a:rPr lang="en-US" sz="2400" dirty="0"/>
              <a:t>  &lt;commands&gt;</a:t>
            </a:r>
          </a:p>
          <a:p>
            <a:pPr marL="0" indent="0">
              <a:buNone/>
            </a:pPr>
            <a:r>
              <a:rPr lang="en-US" sz="2400" dirty="0"/>
              <a:t>fi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3653EC-D209-9E4D-AA5A-8DEB7E66F60D}"/>
              </a:ext>
            </a:extLst>
          </p:cNvPr>
          <p:cNvSpPr txBox="1">
            <a:spLocks/>
          </p:cNvSpPr>
          <p:nvPr/>
        </p:nvSpPr>
        <p:spPr>
          <a:xfrm>
            <a:off x="4561861" y="3671772"/>
            <a:ext cx="2667000" cy="27279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if [ &lt;test&gt; ]</a:t>
            </a:r>
          </a:p>
          <a:p>
            <a:pPr marL="0" indent="0">
              <a:buNone/>
            </a:pPr>
            <a:r>
              <a:rPr lang="en-US" sz="2400" dirty="0"/>
              <a:t>then</a:t>
            </a:r>
          </a:p>
          <a:p>
            <a:pPr marL="0" indent="0">
              <a:buNone/>
            </a:pPr>
            <a:r>
              <a:rPr lang="en-US" sz="2400" dirty="0"/>
              <a:t>  &lt;commands&gt;</a:t>
            </a:r>
          </a:p>
          <a:p>
            <a:pPr marL="0" indent="0">
              <a:buNone/>
            </a:pPr>
            <a:r>
              <a:rPr lang="en-US" sz="2400" dirty="0"/>
              <a:t>else</a:t>
            </a:r>
          </a:p>
          <a:p>
            <a:pPr marL="0" indent="0">
              <a:buNone/>
            </a:pPr>
            <a:r>
              <a:rPr lang="en-US" sz="2400" dirty="0"/>
              <a:t>  &lt;commands&gt;</a:t>
            </a:r>
          </a:p>
          <a:p>
            <a:pPr marL="0" indent="0">
              <a:buNone/>
            </a:pPr>
            <a:r>
              <a:rPr lang="en-US" sz="2400" dirty="0"/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1319270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3602-1116-344E-82A4-1A6F9FC3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in Shell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1E641-5A9D-3349-B47D-192686D72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2239537" cy="1519741"/>
          </a:xfrm>
        </p:spPr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7FDBF1-9262-9A4E-BA4D-F85D2F32D2AB}"/>
              </a:ext>
            </a:extLst>
          </p:cNvPr>
          <p:cNvSpPr txBox="1">
            <a:spLocks/>
          </p:cNvSpPr>
          <p:nvPr/>
        </p:nvSpPr>
        <p:spPr>
          <a:xfrm>
            <a:off x="3077736" y="1690688"/>
            <a:ext cx="2667000" cy="21676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while [ &lt;test&gt; ]</a:t>
            </a:r>
          </a:p>
          <a:p>
            <a:pPr marL="0" indent="0">
              <a:buNone/>
            </a:pP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  &lt;commands&gt;</a:t>
            </a:r>
          </a:p>
          <a:p>
            <a:pPr marL="0" indent="0">
              <a:buNone/>
            </a:pPr>
            <a:r>
              <a:rPr lang="en-US" dirty="0"/>
              <a:t>done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6FC175-018C-0349-A4C9-12AEB5BA95D9}"/>
              </a:ext>
            </a:extLst>
          </p:cNvPr>
          <p:cNvSpPr txBox="1">
            <a:spLocks/>
          </p:cNvSpPr>
          <p:nvPr/>
        </p:nvSpPr>
        <p:spPr>
          <a:xfrm>
            <a:off x="3077736" y="4235744"/>
            <a:ext cx="2667000" cy="23549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var</a:t>
            </a:r>
            <a:r>
              <a:rPr lang="en-US" dirty="0"/>
              <a:t> in &lt;list&gt;</a:t>
            </a:r>
          </a:p>
          <a:p>
            <a:pPr marL="0" indent="0">
              <a:buNone/>
            </a:pP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  &lt;commands&gt;</a:t>
            </a:r>
          </a:p>
          <a:p>
            <a:pPr marL="0" indent="0">
              <a:buNone/>
            </a:pPr>
            <a:r>
              <a:rPr lang="en-US" dirty="0"/>
              <a:t>done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5E49FD-59AF-6C47-B6BF-20042BEAD867}"/>
              </a:ext>
            </a:extLst>
          </p:cNvPr>
          <p:cNvSpPr/>
          <p:nvPr/>
        </p:nvSpPr>
        <p:spPr>
          <a:xfrm>
            <a:off x="838199" y="4055861"/>
            <a:ext cx="1562094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for loop</a:t>
            </a:r>
          </a:p>
        </p:txBody>
      </p:sp>
      <p:sp>
        <p:nvSpPr>
          <p:cNvPr id="9" name="Shape 356">
            <a:extLst>
              <a:ext uri="{FF2B5EF4-FFF2-40B4-BE49-F238E27FC236}">
                <a16:creationId xmlns:a16="http://schemas.microsoft.com/office/drawing/2014/main" id="{2547170A-9DAA-3841-8BB6-1CD792FA8DE9}"/>
              </a:ext>
            </a:extLst>
          </p:cNvPr>
          <p:cNvSpPr txBox="1"/>
          <p:nvPr/>
        </p:nvSpPr>
        <p:spPr>
          <a:xfrm>
            <a:off x="6096000" y="4235744"/>
            <a:ext cx="3333556" cy="235490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000" tIns="46800" rIns="90000" bIns="468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#! /bin/bash</a:t>
            </a:r>
          </a:p>
          <a:p>
            <a:pPr>
              <a:buSzPct val="25000"/>
            </a:pPr>
            <a:endParaRPr lang="en-US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SzPct val="25000"/>
            </a:pPr>
            <a:r>
              <a:rPr lang="en-US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for </a:t>
            </a:r>
            <a:r>
              <a:rPr lang="en-US" sz="24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var</a:t>
            </a:r>
            <a:r>
              <a:rPr lang="en-US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in `</a:t>
            </a:r>
            <a:r>
              <a:rPr lang="en-US" sz="24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ls`</a:t>
            </a:r>
            <a:endParaRPr lang="en-US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SzPct val="25000"/>
            </a:pPr>
            <a:r>
              <a:rPr lang="en-US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do</a:t>
            </a:r>
          </a:p>
          <a:p>
            <a:pPr>
              <a:buSzPct val="25000"/>
            </a:pPr>
            <a:r>
              <a:rPr lang="en-US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   echo $</a:t>
            </a:r>
            <a:r>
              <a:rPr lang="en-US" sz="24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var</a:t>
            </a:r>
            <a:endParaRPr lang="en-US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SzPct val="25000"/>
            </a:pPr>
            <a:r>
              <a:rPr lang="en-US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done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EC4EDC-E0D6-A84D-832B-F4B8F54E9FB9}"/>
              </a:ext>
            </a:extLst>
          </p:cNvPr>
          <p:cNvSpPr/>
          <p:nvPr/>
        </p:nvSpPr>
        <p:spPr>
          <a:xfrm>
            <a:off x="6096000" y="1180666"/>
            <a:ext cx="3333556" cy="26776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#! /bin/bash</a:t>
            </a:r>
          </a:p>
          <a:p>
            <a:r>
              <a:rPr lang="en-US" sz="2400" dirty="0"/>
              <a:t>COUNT=6</a:t>
            </a:r>
          </a:p>
          <a:p>
            <a:r>
              <a:rPr lang="en-US" sz="2400" dirty="0"/>
              <a:t>while [ $COUNT -</a:t>
            </a:r>
            <a:r>
              <a:rPr lang="en-US" sz="2400" dirty="0" err="1"/>
              <a:t>gt</a:t>
            </a:r>
            <a:r>
              <a:rPr lang="en-US" sz="2400" dirty="0"/>
              <a:t> 0 ]</a:t>
            </a:r>
          </a:p>
          <a:p>
            <a:r>
              <a:rPr lang="en-US" sz="2400" dirty="0"/>
              <a:t>do</a:t>
            </a:r>
          </a:p>
          <a:p>
            <a:r>
              <a:rPr lang="en-US" sz="2400" dirty="0"/>
              <a:t>    echo "Value: $COUNT"</a:t>
            </a:r>
          </a:p>
          <a:p>
            <a:r>
              <a:rPr lang="en-US" sz="2400" dirty="0"/>
              <a:t>    let COUNT=COUNT-1</a:t>
            </a:r>
          </a:p>
          <a:p>
            <a:r>
              <a:rPr lang="en-US" sz="2400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992936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92CC-B8F1-FF4C-8476-21D07AB5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Input and Output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1A5E9-31DE-F44A-A29F-7DA213D3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 program has these 3 streams to interact with the world</a:t>
            </a:r>
          </a:p>
          <a:p>
            <a:r>
              <a:rPr lang="en-US" dirty="0"/>
              <a:t>stdin (0): contains data going into a program</a:t>
            </a:r>
          </a:p>
          <a:p>
            <a:r>
              <a:rPr lang="en-US" dirty="0" err="1"/>
              <a:t>stdout</a:t>
            </a:r>
            <a:r>
              <a:rPr lang="en-US" dirty="0"/>
              <a:t> (1): where a program writes its output data</a:t>
            </a:r>
          </a:p>
          <a:p>
            <a:r>
              <a:rPr lang="en-US" dirty="0"/>
              <a:t>stderr (2): where a program writes its error messages</a:t>
            </a:r>
          </a:p>
          <a:p>
            <a:endParaRPr lang="en-US" dirty="0"/>
          </a:p>
        </p:txBody>
      </p:sp>
      <p:pic>
        <p:nvPicPr>
          <p:cNvPr id="5" name="Shape 366">
            <a:extLst>
              <a:ext uri="{FF2B5EF4-FFF2-40B4-BE49-F238E27FC236}">
                <a16:creationId xmlns:a16="http://schemas.microsoft.com/office/drawing/2014/main" id="{AB59FA66-18D4-0141-8AF9-C25F91310C2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96243" y="4001294"/>
            <a:ext cx="4368799" cy="2706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9475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EBFDD-3E0E-5A4A-B4CF-0CD8F7E81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521"/>
            <a:ext cx="10515600" cy="1325563"/>
          </a:xfrm>
        </p:spPr>
        <p:txBody>
          <a:bodyPr/>
          <a:lstStyle/>
          <a:p>
            <a:r>
              <a:rPr lang="en-US" dirty="0"/>
              <a:t>Redirection and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0FC1-DCD0-1248-8A72-F64CD470C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046" y="1538866"/>
            <a:ext cx="11115907" cy="531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program &lt; file </a:t>
            </a:r>
            <a:r>
              <a:rPr lang="en-US" dirty="0"/>
              <a:t>redirects file to </a:t>
            </a:r>
            <a:r>
              <a:rPr lang="en-US" dirty="0" err="1"/>
              <a:t>programs’s</a:t>
            </a:r>
            <a:r>
              <a:rPr lang="en-US" dirty="0"/>
              <a:t> stdin:</a:t>
            </a:r>
          </a:p>
          <a:p>
            <a:r>
              <a:rPr lang="en-US" dirty="0"/>
              <a:t>E.g. cat &lt;</a:t>
            </a:r>
            <a:r>
              <a:rPr lang="en-US" dirty="0" err="1"/>
              <a:t>fileA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program &gt; file </a:t>
            </a:r>
            <a:r>
              <a:rPr lang="en-US" dirty="0"/>
              <a:t>redirects program's </a:t>
            </a:r>
            <a:r>
              <a:rPr lang="en-US" dirty="0" err="1"/>
              <a:t>stdout</a:t>
            </a:r>
            <a:r>
              <a:rPr lang="en-US" dirty="0"/>
              <a:t> to file: </a:t>
            </a:r>
          </a:p>
          <a:p>
            <a:r>
              <a:rPr lang="en-US" dirty="0"/>
              <a:t>E.g., cat &lt;</a:t>
            </a:r>
            <a:r>
              <a:rPr lang="en-US" dirty="0" err="1"/>
              <a:t>fileA</a:t>
            </a:r>
            <a:r>
              <a:rPr lang="en-US" dirty="0"/>
              <a:t> &gt;</a:t>
            </a:r>
            <a:r>
              <a:rPr lang="en-US" dirty="0" err="1"/>
              <a:t>fileB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program &gt;&gt; file </a:t>
            </a:r>
            <a:r>
              <a:rPr lang="en-US" b="1" dirty="0"/>
              <a:t>appends</a:t>
            </a:r>
            <a:r>
              <a:rPr lang="en-US" dirty="0"/>
              <a:t> program’s </a:t>
            </a:r>
            <a:r>
              <a:rPr lang="en-US" dirty="0" err="1"/>
              <a:t>stdout</a:t>
            </a:r>
            <a:r>
              <a:rPr lang="en-US" dirty="0"/>
              <a:t> to file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program1 | program2 </a:t>
            </a:r>
            <a:r>
              <a:rPr lang="en-US" dirty="0"/>
              <a:t>assigns </a:t>
            </a:r>
            <a:r>
              <a:rPr lang="en-US" dirty="0" err="1"/>
              <a:t>stdout</a:t>
            </a:r>
            <a:r>
              <a:rPr lang="en-US" dirty="0"/>
              <a:t> of program1 as the stdin of program2; </a:t>
            </a:r>
          </a:p>
          <a:p>
            <a:r>
              <a:rPr lang="en-US" dirty="0"/>
              <a:t>E.g., cat &lt;</a:t>
            </a:r>
            <a:r>
              <a:rPr lang="en-US" dirty="0" err="1"/>
              <a:t>fileA</a:t>
            </a:r>
            <a:r>
              <a:rPr lang="en-US" dirty="0"/>
              <a:t> | sort &gt;</a:t>
            </a:r>
            <a:r>
              <a:rPr lang="en-US" dirty="0" err="1"/>
              <a:t>fileB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23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03AE-91ED-E442-9B46-9C3E6DC25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B884E-EA47-FC48-832D-B5B1FC657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50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6EC7-6943-4148-9AA0-A10914E8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AC4E2-8D7E-4D48-80ED-1A9A70F61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Notation that lets you search for text with a particular pattern:</a:t>
            </a:r>
          </a:p>
          <a:p>
            <a:r>
              <a:rPr lang="en-US" dirty="0"/>
              <a:t>Strings that starts with the letter a, ends with three uppercase letters</a:t>
            </a:r>
          </a:p>
          <a:p>
            <a:r>
              <a:rPr lang="en-US" dirty="0"/>
              <a:t>Strings that are in the form of [letters numbers]@[letters numbers].[letters]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Learn Regular Expressions with simple, interactive exercises.</a:t>
            </a:r>
          </a:p>
          <a:p>
            <a:r>
              <a:rPr lang="en-US" dirty="0"/>
              <a:t>Simple regex tutorial </a:t>
            </a:r>
            <a:r>
              <a:rPr lang="en-US" dirty="0">
                <a:hlinkClick r:id="rId2"/>
              </a:rPr>
              <a:t>https://regexone.com/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95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hape 402">
            <a:extLst>
              <a:ext uri="{FF2B5EF4-FFF2-40B4-BE49-F238E27FC236}">
                <a16:creationId xmlns:a16="http://schemas.microsoft.com/office/drawing/2014/main" id="{8EA905C4-3504-214A-97FB-EF77755A5D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2933836"/>
              </p:ext>
            </p:extLst>
          </p:nvPr>
        </p:nvGraphicFramePr>
        <p:xfrm>
          <a:off x="0" y="999460"/>
          <a:ext cx="12192000" cy="58585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86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5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564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u="none" strike="noStrike" cap="none" dirty="0">
                          <a:sym typeface="Arial"/>
                        </a:rPr>
                        <a:t>Character </a:t>
                      </a:r>
                      <a:endParaRPr lang="en-US" sz="2800" b="1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2947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u="none" strike="noStrike" cap="none" dirty="0">
                          <a:sym typeface="Arial"/>
                        </a:rPr>
                        <a:t>Meaning in a pattern </a:t>
                      </a:r>
                      <a:endParaRPr lang="en-US" sz="2800" b="1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2947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40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b="1" u="none" strike="noStrike" cap="none" dirty="0">
                          <a:sym typeface="Arimo"/>
                        </a:rPr>
                        <a:t>\</a:t>
                      </a:r>
                      <a:r>
                        <a:rPr lang="en-US" sz="2800" b="1" u="none" strike="noStrike" cap="none" dirty="0">
                          <a:sym typeface="Arial"/>
                        </a:rPr>
                        <a:t> </a:t>
                      </a:r>
                      <a:endParaRPr lang="en-US" sz="2800" b="1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u="none" strike="noStrike" cap="none" dirty="0">
                          <a:sym typeface="Arial"/>
                        </a:rPr>
                        <a:t>Usually, turn off the special meaning of the following character. Occasionally, enable a special meaning for the following character, such as for </a:t>
                      </a:r>
                      <a:r>
                        <a:rPr lang="en-US" sz="2400" u="none" strike="noStrike" cap="none" dirty="0">
                          <a:sym typeface="Arimo"/>
                        </a:rPr>
                        <a:t>\(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...</a:t>
                      </a:r>
                      <a:r>
                        <a:rPr lang="en-US" sz="2400" u="none" strike="noStrike" cap="none" dirty="0">
                          <a:sym typeface="Arimo"/>
                        </a:rPr>
                        <a:t>\)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 and </a:t>
                      </a:r>
                      <a:r>
                        <a:rPr lang="en-US" sz="2400" u="none" strike="noStrike" cap="none" dirty="0">
                          <a:sym typeface="Arimo"/>
                        </a:rPr>
                        <a:t>\{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...</a:t>
                      </a:r>
                      <a:r>
                        <a:rPr lang="en-US" sz="2400" u="none" strike="noStrike" cap="none" dirty="0">
                          <a:sym typeface="Arimo"/>
                        </a:rPr>
                        <a:t>\}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. 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2947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89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b="1" u="none" strike="noStrike" cap="none" dirty="0">
                          <a:sym typeface="Arial"/>
                        </a:rPr>
                        <a:t>. </a:t>
                      </a:r>
                      <a:endParaRPr lang="en-US" sz="2800" b="1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2947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b="1" u="none" strike="noStrike" cap="none" dirty="0">
                          <a:sym typeface="Arial"/>
                        </a:rPr>
                        <a:t>Dot sign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. A wildcard. Match any single character except NULL. Individual programs may also disallow matching newline. 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2947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59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b="1" u="none" strike="noStrike" cap="none" dirty="0">
                          <a:sym typeface="Arimo"/>
                        </a:rPr>
                        <a:t>*</a:t>
                      </a:r>
                      <a:r>
                        <a:rPr lang="en-US" sz="2800" b="1" u="none" strike="noStrike" cap="none" dirty="0">
                          <a:sym typeface="Arial"/>
                        </a:rPr>
                        <a:t> </a:t>
                      </a:r>
                      <a:endParaRPr lang="en-US" sz="2800" b="1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b="1" u="none" strike="noStrike" cap="none" dirty="0">
                          <a:sym typeface="Arial"/>
                        </a:rPr>
                        <a:t>(Kleene) Star sign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. Match any number (or none) of the single character that immediately precedes it. </a:t>
                      </a:r>
                    </a:p>
                  </a:txBody>
                  <a:tcPr marL="91450" marR="91450" marT="2947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2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b="1" u="none" strike="noStrike" cap="none" dirty="0">
                          <a:sym typeface="Arimo"/>
                        </a:rPr>
                        <a:t>^</a:t>
                      </a:r>
                      <a:r>
                        <a:rPr lang="en-US" sz="2800" b="1" u="none" strike="noStrike" cap="none" dirty="0">
                          <a:sym typeface="Arial"/>
                        </a:rPr>
                        <a:t> </a:t>
                      </a:r>
                      <a:endParaRPr lang="en-US" sz="2800" b="1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b="1" u="none" strike="noStrike" cap="none" dirty="0">
                          <a:sym typeface="Arial"/>
                        </a:rPr>
                        <a:t>Hat sign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. This matches the following regular expression at the beginning of the line or string. </a:t>
                      </a:r>
                    </a:p>
                  </a:txBody>
                  <a:tcPr marL="91450" marR="91450" marT="2947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2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b="1" u="none" strike="noStrike" cap="none" dirty="0">
                          <a:sym typeface="Arimo"/>
                        </a:rPr>
                        <a:t>$</a:t>
                      </a:r>
                      <a:r>
                        <a:rPr lang="en-US" sz="2800" b="1" u="none" strike="noStrike" cap="none" dirty="0">
                          <a:sym typeface="Arial"/>
                        </a:rPr>
                        <a:t> </a:t>
                      </a:r>
                      <a:endParaRPr lang="en-US" sz="28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b="1" u="none" strike="noStrike" cap="none" dirty="0">
                          <a:sym typeface="Arial"/>
                        </a:rPr>
                        <a:t>Dollar sign. 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Match the preceding regular expression at the end of the line or string. 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22950" marB="45725" anchor="ctr"/>
                </a:tc>
                <a:extLst>
                  <a:ext uri="{0D108BD9-81ED-4DB2-BD59-A6C34878D82A}">
                    <a16:rowId xmlns:a16="http://schemas.microsoft.com/office/drawing/2014/main" val="4134312752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B244DB63-F149-A446-94F4-C3E86B79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9460"/>
          </a:xfrm>
        </p:spPr>
        <p:txBody>
          <a:bodyPr/>
          <a:lstStyle/>
          <a:p>
            <a:r>
              <a:rPr lang="en-US" dirty="0"/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2251514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hape 410">
            <a:extLst>
              <a:ext uri="{FF2B5EF4-FFF2-40B4-BE49-F238E27FC236}">
                <a16:creationId xmlns:a16="http://schemas.microsoft.com/office/drawing/2014/main" id="{4BA4A75F-48C3-5A47-82CB-642C4E88ED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8369567"/>
              </p:ext>
            </p:extLst>
          </p:nvPr>
        </p:nvGraphicFramePr>
        <p:xfrm>
          <a:off x="0" y="999460"/>
          <a:ext cx="12192000" cy="585853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65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6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400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u="none" strike="noStrike" cap="none" dirty="0">
                          <a:sym typeface="Arial"/>
                        </a:rPr>
                        <a:t>Character </a:t>
                      </a:r>
                      <a:endParaRPr lang="en-US" sz="2800" b="1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2947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u="none" strike="noStrike" cap="none" dirty="0">
                          <a:sym typeface="Arial"/>
                        </a:rPr>
                        <a:t>Meaning in a pattern </a:t>
                      </a:r>
                      <a:endParaRPr lang="en-US" sz="2800" b="1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29475" marB="45725" anchor="ctr"/>
                </a:tc>
                <a:extLst>
                  <a:ext uri="{0D108BD9-81ED-4DB2-BD59-A6C34878D82A}">
                    <a16:rowId xmlns:a16="http://schemas.microsoft.com/office/drawing/2014/main" val="2060903953"/>
                  </a:ext>
                </a:extLst>
              </a:tr>
              <a:tr h="16854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b="1" u="none" strike="noStrike" cap="none" dirty="0">
                          <a:sym typeface="Arimo"/>
                        </a:rPr>
                        <a:t>[</a:t>
                      </a:r>
                      <a:r>
                        <a:rPr lang="en-US" sz="2800" b="1" u="none" strike="noStrike" cap="none" dirty="0">
                          <a:sym typeface="Arial"/>
                        </a:rPr>
                        <a:t>...</a:t>
                      </a:r>
                      <a:r>
                        <a:rPr lang="en-US" sz="2800" b="1" u="none" strike="noStrike" cap="none" dirty="0">
                          <a:sym typeface="Arimo"/>
                        </a:rPr>
                        <a:t>] [</a:t>
                      </a:r>
                      <a:r>
                        <a:rPr lang="en-US" sz="2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mo"/>
                        </a:rPr>
                        <a:t>^…</a:t>
                      </a:r>
                      <a:r>
                        <a:rPr lang="en-US" sz="2800" b="1" u="none" strike="noStrike" cap="none" dirty="0">
                          <a:sym typeface="Arimo"/>
                        </a:rPr>
                        <a:t>]</a:t>
                      </a:r>
                      <a:r>
                        <a:rPr lang="en-US" sz="2800" b="1" u="none" strike="noStrike" cap="none" dirty="0">
                          <a:sym typeface="Arial"/>
                        </a:rPr>
                        <a:t> </a:t>
                      </a:r>
                      <a:endParaRPr lang="en-US" sz="28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b="1" u="none" strike="noStrike" cap="none" dirty="0">
                          <a:sym typeface="Arial"/>
                        </a:rPr>
                        <a:t>Square brackets.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 This matches any one of the enclosed characters. A hyphen (</a:t>
                      </a:r>
                      <a:r>
                        <a:rPr lang="en-US" sz="2400" u="none" strike="noStrike" cap="none" dirty="0">
                          <a:sym typeface="Arimo"/>
                        </a:rPr>
                        <a:t>-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) indicates a range of consecutive characters. A hat (</a:t>
                      </a:r>
                      <a:r>
                        <a:rPr lang="en-US" sz="2400" u="none" strike="noStrike" cap="none" dirty="0">
                          <a:sym typeface="Arimo"/>
                        </a:rPr>
                        <a:t>^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) as the first character in the brackets reverses the sense: it matches any one character not in the list. All other metacharacters are treated as members of the list (i.e., literally). 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22950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36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b="1" u="none" strike="noStrike" cap="none" dirty="0">
                          <a:sym typeface="Arimo"/>
                        </a:rPr>
                        <a:t>\{m, n\},</a:t>
                      </a:r>
                    </a:p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b="1" u="none" strike="noStrike" cap="none" dirty="0">
                          <a:sym typeface="Arimo"/>
                        </a:rPr>
                        <a:t>{m, n}</a:t>
                      </a:r>
                      <a:r>
                        <a:rPr lang="en-US" sz="2800" b="1" u="none" strike="noStrike" cap="none" dirty="0">
                          <a:sym typeface="Arial"/>
                        </a:rPr>
                        <a:t> </a:t>
                      </a:r>
                      <a:endParaRPr lang="en-US" sz="28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Curly braces notation. </a:t>
                      </a:r>
                      <a:r>
                        <a:rPr lang="en-US" sz="240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This matches a range of occurrences of the single character that immediately precedes it. \{m\} matches </a:t>
                      </a: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exactly</a:t>
                      </a:r>
                      <a:r>
                        <a:rPr lang="en-US" sz="240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m occurrences. \{n,\} matches </a:t>
                      </a: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at least </a:t>
                      </a:r>
                      <a:r>
                        <a:rPr lang="en-US" sz="240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 occurrences. \{</a:t>
                      </a:r>
                      <a:r>
                        <a:rPr lang="en-US" sz="2400" u="none" strike="noStrike" kern="1200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n,m</a:t>
                      </a:r>
                      <a:r>
                        <a:rPr lang="en-US" sz="240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\} matches any number of occurrences </a:t>
                      </a: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between</a:t>
                      </a:r>
                      <a:r>
                        <a:rPr lang="en-US" sz="240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n and m.  (n and m must be between 0 and RE_DUP_MAX (min: 255), inclusive)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54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b="1" u="none" strike="noStrike" cap="none" dirty="0">
                          <a:sym typeface="Arimo"/>
                        </a:rPr>
                        <a:t>\( \), </a:t>
                      </a:r>
                    </a:p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b="1" u="none" strike="noStrike" cap="none" dirty="0">
                          <a:sym typeface="Arimo"/>
                        </a:rPr>
                        <a:t>()</a:t>
                      </a:r>
                      <a:r>
                        <a:rPr lang="en-US" sz="2800" b="1" u="none" strike="noStrike" cap="none" dirty="0">
                          <a:sym typeface="Arial"/>
                        </a:rPr>
                        <a:t> </a:t>
                      </a:r>
                      <a:endParaRPr lang="en-US" sz="28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u="none" strike="noStrike" cap="none" dirty="0">
                          <a:sym typeface="Arial"/>
                        </a:rPr>
                        <a:t>Save the pattern enclosed between </a:t>
                      </a:r>
                      <a:r>
                        <a:rPr lang="en-US" sz="2400" u="none" strike="noStrike" cap="none" dirty="0">
                          <a:sym typeface="Arimo"/>
                        </a:rPr>
                        <a:t>\(\)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 in a special holding space. Up to nine </a:t>
                      </a:r>
                      <a:r>
                        <a:rPr lang="en-US" sz="2400" u="none" strike="noStrike" cap="none" dirty="0" err="1">
                          <a:sym typeface="Arial"/>
                        </a:rPr>
                        <a:t>subpatterns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 can be saved on a single pattern. The text matched by the </a:t>
                      </a:r>
                      <a:r>
                        <a:rPr lang="en-US" sz="2400" u="none" strike="noStrike" cap="none" dirty="0" err="1">
                          <a:sym typeface="Arial"/>
                        </a:rPr>
                        <a:t>subpatterns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 can be reused later by the escape sequences </a:t>
                      </a:r>
                      <a:r>
                        <a:rPr lang="en-US" sz="2400" u="none" strike="noStrike" cap="none" dirty="0">
                          <a:sym typeface="Arimo"/>
                        </a:rPr>
                        <a:t>\1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 to </a:t>
                      </a:r>
                      <a:r>
                        <a:rPr lang="en-US" sz="2400" u="none" strike="noStrike" cap="none" dirty="0">
                          <a:sym typeface="Arimo"/>
                        </a:rPr>
                        <a:t>\9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. For example, </a:t>
                      </a:r>
                      <a:r>
                        <a:rPr lang="en-US" sz="2400" u="none" strike="noStrike" cap="none" dirty="0">
                          <a:sym typeface="Arimo"/>
                        </a:rPr>
                        <a:t>\(ab\).*\1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 matches two occurrences of </a:t>
                      </a:r>
                      <a:r>
                        <a:rPr lang="en-US" sz="2400" u="none" strike="noStrike" cap="none" dirty="0">
                          <a:sym typeface="Arimo"/>
                        </a:rPr>
                        <a:t>ab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, with any number of characters in between. 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22950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7177888D-7663-7E41-B3F6-4A277954F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9460"/>
          </a:xfrm>
        </p:spPr>
        <p:txBody>
          <a:bodyPr/>
          <a:lstStyle/>
          <a:p>
            <a:r>
              <a:rPr lang="en-US" dirty="0"/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3799408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D999B-F08C-BB4B-A8D6-3DC94B76A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412" y="0"/>
            <a:ext cx="10515600" cy="1325563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graphicFrame>
        <p:nvGraphicFramePr>
          <p:cNvPr id="4" name="Shape 418">
            <a:extLst>
              <a:ext uri="{FF2B5EF4-FFF2-40B4-BE49-F238E27FC236}">
                <a16:creationId xmlns:a16="http://schemas.microsoft.com/office/drawing/2014/main" id="{9ACF6ED7-3C74-A348-A4EA-3CC8127628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2008459"/>
              </p:ext>
            </p:extLst>
          </p:nvPr>
        </p:nvGraphicFramePr>
        <p:xfrm>
          <a:off x="197224" y="1153635"/>
          <a:ext cx="11689976" cy="5620759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92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0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98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u="none" strike="noStrike" cap="none" dirty="0">
                          <a:sym typeface="Arial"/>
                        </a:rPr>
                        <a:t>Expression </a:t>
                      </a:r>
                      <a:endParaRPr lang="en-US" sz="24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2947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u="none" strike="noStrike" cap="none">
                          <a:sym typeface="Arial"/>
                        </a:rPr>
                        <a:t>Matches </a:t>
                      </a:r>
                      <a:endParaRPr lang="en-US" sz="2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2947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3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u="none" strike="noStrike" cap="none" dirty="0">
                          <a:sym typeface="Arimo"/>
                        </a:rPr>
                        <a:t>regex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 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u="none" strike="noStrike" cap="none" dirty="0">
                          <a:sym typeface="Arimo"/>
                        </a:rPr>
                        <a:t>regex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, anywhere on a line 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2947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86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u="none" strike="noStrike" cap="none" dirty="0">
                          <a:sym typeface="Arimo"/>
                        </a:rPr>
                        <a:t>^regex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 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u="none" strike="noStrike" cap="none" dirty="0">
                          <a:sym typeface="Arimo"/>
                        </a:rPr>
                        <a:t>regex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, at the beginning of a line 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2947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3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u="none" strike="noStrike" cap="none" dirty="0">
                          <a:sym typeface="Arimo"/>
                        </a:rPr>
                        <a:t>regex$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 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u="none" strike="noStrike" cap="none" dirty="0">
                          <a:sym typeface="Arimo"/>
                        </a:rPr>
                        <a:t>regex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, at the end of a line 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2947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86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u="none" strike="noStrike" cap="none" dirty="0">
                          <a:sym typeface="Arimo"/>
                        </a:rPr>
                        <a:t>^regex$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 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u="none" strike="noStrike" cap="none" dirty="0">
                          <a:sym typeface="Arial"/>
                        </a:rPr>
                        <a:t>A line containing exactly </a:t>
                      </a:r>
                      <a:r>
                        <a:rPr lang="en-US" sz="2400" u="none" strike="noStrike" cap="none" dirty="0">
                          <a:sym typeface="Arimo"/>
                        </a:rPr>
                        <a:t>regex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, and nothing else 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2947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4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u="none" strike="noStrike" cap="none" dirty="0">
                          <a:sym typeface="Arimo"/>
                        </a:rPr>
                        <a:t>[Rr]</a:t>
                      </a:r>
                      <a:r>
                        <a:rPr lang="en-US" sz="2400" u="none" strike="noStrike" cap="none" dirty="0" err="1">
                          <a:sym typeface="Arimo"/>
                        </a:rPr>
                        <a:t>egex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 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u="none" strike="noStrike" cap="none" dirty="0">
                          <a:sym typeface="Arimo"/>
                        </a:rPr>
                        <a:t>Regex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, or </a:t>
                      </a:r>
                      <a:r>
                        <a:rPr lang="en-US" sz="2400" u="none" strike="noStrike" cap="none" dirty="0">
                          <a:sym typeface="Arimo"/>
                        </a:rPr>
                        <a:t>regex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, anywhere on a line 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2947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69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u="none" strike="noStrike" cap="none" dirty="0" err="1">
                          <a:sym typeface="Arimo"/>
                        </a:rPr>
                        <a:t>reg.ex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 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u="none" strike="noStrike" cap="none" dirty="0" err="1">
                          <a:sym typeface="Arimo"/>
                        </a:rPr>
                        <a:t>reg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 + any character + </a:t>
                      </a:r>
                      <a:r>
                        <a:rPr lang="en-US" sz="2400" u="none" strike="noStrike" cap="none" dirty="0">
                          <a:sym typeface="Arimo"/>
                        </a:rPr>
                        <a:t>ex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, anywhere on a line. </a:t>
                      </a:r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u="none" strike="noStrike" cap="none" dirty="0">
                          <a:sym typeface="Arial"/>
                        </a:rPr>
                        <a:t>E.g., </a:t>
                      </a:r>
                      <a:r>
                        <a:rPr lang="en-US" sz="2400" u="none" strike="noStrike" cap="none" dirty="0" err="1">
                          <a:sym typeface="Arial"/>
                        </a:rPr>
                        <a:t>regaex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, </a:t>
                      </a:r>
                      <a:r>
                        <a:rPr lang="en-US" sz="2400" u="none" strike="noStrike" cap="none" dirty="0" err="1">
                          <a:sym typeface="Arial"/>
                        </a:rPr>
                        <a:t>regBex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, and so on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2947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43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u="none" strike="noStrike" cap="none" dirty="0">
                          <a:sym typeface="Arimo"/>
                        </a:rPr>
                        <a:t>reg.*ex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 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u="none" strike="noStrike" cap="none" dirty="0" err="1">
                          <a:sym typeface="Arimo"/>
                        </a:rPr>
                        <a:t>reg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 + any sequence of zero or more characters + </a:t>
                      </a:r>
                      <a:r>
                        <a:rPr lang="en-US" sz="2400" u="none" strike="noStrike" cap="none" dirty="0">
                          <a:sym typeface="Arimo"/>
                        </a:rPr>
                        <a:t>ex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, anywhere on a line. </a:t>
                      </a:r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u="none" strike="noStrike" cap="none" dirty="0">
                          <a:sym typeface="Arial"/>
                        </a:rPr>
                        <a:t>E.g., </a:t>
                      </a:r>
                      <a:r>
                        <a:rPr lang="en-US" sz="2400" u="none" strike="noStrike" cap="none" dirty="0">
                          <a:sym typeface="Arimo"/>
                        </a:rPr>
                        <a:t>regex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, </a:t>
                      </a:r>
                      <a:r>
                        <a:rPr lang="en-US" sz="2400" u="none" strike="noStrike" cap="none" dirty="0" err="1">
                          <a:sym typeface="Arimo"/>
                        </a:rPr>
                        <a:t>reggex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, </a:t>
                      </a:r>
                      <a:r>
                        <a:rPr lang="en-US" sz="2400" u="none" strike="noStrike" cap="none" dirty="0">
                          <a:sym typeface="Arimo"/>
                        </a:rPr>
                        <a:t>regABC123ex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, and so on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2947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626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sz="2400" u="none" strike="noStrike" cap="none" dirty="0" err="1">
                          <a:sym typeface="Arimo"/>
                        </a:rPr>
                        <a:t>reg</a:t>
                      </a:r>
                      <a:r>
                        <a:rPr lang="en-US" sz="2400" u="none" strike="noStrike" cap="none" dirty="0">
                          <a:sym typeface="Arimo"/>
                        </a:rPr>
                        <a:t>{2,5}ex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 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u="none" strike="noStrike" cap="none" dirty="0">
                          <a:sym typeface="Arimo"/>
                        </a:rPr>
                        <a:t>re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 + repetitive g for 2 to 5 times + </a:t>
                      </a:r>
                      <a:r>
                        <a:rPr lang="en-US" sz="2400" u="none" strike="noStrike" cap="none" dirty="0">
                          <a:sym typeface="Arimo"/>
                        </a:rPr>
                        <a:t>ex</a:t>
                      </a:r>
                      <a:r>
                        <a:rPr lang="en-US" sz="2400" u="none" strike="noStrike" cap="none" dirty="0">
                          <a:sym typeface="Arial"/>
                        </a:rPr>
                        <a:t>, anywhere on a line. </a:t>
                      </a:r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u="none" strike="noStrike" cap="none" dirty="0">
                          <a:sym typeface="Arial"/>
                        </a:rPr>
                        <a:t>E.g., </a:t>
                      </a:r>
                      <a:r>
                        <a:rPr lang="en-US" sz="2400" u="none" strike="noStrike" cap="none" dirty="0" err="1">
                          <a:sym typeface="Arimo"/>
                        </a:rPr>
                        <a:t>reggex</a:t>
                      </a:r>
                      <a:r>
                        <a:rPr lang="en-US" sz="2400" u="none" strike="noStrike" cap="none" dirty="0">
                          <a:sym typeface="Arimo"/>
                        </a:rPr>
                        <a:t>, </a:t>
                      </a:r>
                      <a:r>
                        <a:rPr lang="en-US" sz="2400" u="none" strike="noStrike" cap="none" dirty="0" err="1">
                          <a:sym typeface="Arimo"/>
                        </a:rPr>
                        <a:t>regggex</a:t>
                      </a:r>
                      <a:r>
                        <a:rPr lang="en-US" sz="2400" u="none" strike="noStrike" cap="none" dirty="0">
                          <a:sym typeface="Arimo"/>
                        </a:rPr>
                        <a:t>, </a:t>
                      </a:r>
                      <a:r>
                        <a:rPr lang="en-US" sz="2400" u="none" strike="noStrike" cap="none" dirty="0" err="1">
                          <a:sym typeface="Arimo"/>
                        </a:rPr>
                        <a:t>reggggex</a:t>
                      </a:r>
                      <a:r>
                        <a:rPr lang="en-US" sz="2400" u="none" strike="noStrike" cap="none" dirty="0">
                          <a:sym typeface="Arimo"/>
                        </a:rPr>
                        <a:t>, </a:t>
                      </a:r>
                      <a:r>
                        <a:rPr lang="en-US" sz="2400" u="none" strike="noStrike" cap="none" dirty="0" err="1">
                          <a:sym typeface="Arimo"/>
                        </a:rPr>
                        <a:t>regggggex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29475" marB="45725" anchor="ctr"/>
                </a:tc>
                <a:extLst>
                  <a:ext uri="{0D108BD9-81ED-4DB2-BD59-A6C34878D82A}">
                    <a16:rowId xmlns:a16="http://schemas.microsoft.com/office/drawing/2014/main" val="66342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29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CA56-EA65-174F-8BB4-C6EF3C03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0E328-CC8A-244C-AB2F-D4737C555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experiments of </a:t>
            </a:r>
            <a:r>
              <a:rPr lang="en-US" b="1" dirty="0" err="1"/>
              <a:t>setuid</a:t>
            </a:r>
            <a:r>
              <a:rPr lang="en-US" dirty="0"/>
              <a:t> and </a:t>
            </a:r>
            <a:r>
              <a:rPr lang="en-US" b="1" dirty="0" err="1"/>
              <a:t>setgid</a:t>
            </a:r>
            <a:r>
              <a:rPr lang="en-US" b="1" dirty="0"/>
              <a:t> </a:t>
            </a:r>
            <a:r>
              <a:rPr lang="en-US" dirty="0"/>
              <a:t>in </a:t>
            </a:r>
            <a:r>
              <a:rPr lang="en-US" dirty="0" err="1"/>
              <a:t>chmod</a:t>
            </a:r>
            <a:endParaRPr lang="en-US" dirty="0"/>
          </a:p>
          <a:p>
            <a:r>
              <a:rPr lang="en-US" dirty="0"/>
              <a:t>allow users to run an executable with the permissions of the executable's owner or group</a:t>
            </a:r>
          </a:p>
          <a:p>
            <a:r>
              <a:rPr lang="en-US" b="1" dirty="0" err="1"/>
              <a:t>setuid</a:t>
            </a:r>
            <a:r>
              <a:rPr lang="en-US" dirty="0"/>
              <a:t> and </a:t>
            </a:r>
            <a:r>
              <a:rPr lang="en-US" b="1" dirty="0" err="1"/>
              <a:t>setgid</a:t>
            </a:r>
            <a:r>
              <a:rPr lang="en-US" dirty="0"/>
              <a:t> are needed for tasks that require higher privileges than those which common users have</a:t>
            </a:r>
          </a:p>
          <a:p>
            <a:pPr lvl="1"/>
            <a:r>
              <a:rPr lang="en-US" dirty="0"/>
              <a:t>changing their login password</a:t>
            </a:r>
          </a:p>
          <a:p>
            <a:pPr lvl="1"/>
            <a:endParaRPr lang="en-US" dirty="0"/>
          </a:p>
          <a:p>
            <a:r>
              <a:rPr lang="en-US" dirty="0"/>
              <a:t>Improper use can pose security risk -&gt; many OS ignores the </a:t>
            </a:r>
            <a:r>
              <a:rPr lang="en-US" dirty="0" err="1"/>
              <a:t>setuid</a:t>
            </a:r>
            <a:r>
              <a:rPr lang="en-US" dirty="0"/>
              <a:t> and </a:t>
            </a:r>
            <a:r>
              <a:rPr lang="en-US" dirty="0" err="1"/>
              <a:t>setgid</a:t>
            </a:r>
            <a:r>
              <a:rPr lang="en-US" dirty="0"/>
              <a:t> bit</a:t>
            </a:r>
          </a:p>
        </p:txBody>
      </p:sp>
    </p:spTree>
    <p:extLst>
      <p:ext uri="{BB962C8B-B14F-4D97-AF65-F5344CB8AC3E}">
        <p14:creationId xmlns:p14="http://schemas.microsoft.com/office/powerpoint/2010/main" val="1024993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hape 410">
            <a:extLst>
              <a:ext uri="{FF2B5EF4-FFF2-40B4-BE49-F238E27FC236}">
                <a16:creationId xmlns:a16="http://schemas.microsoft.com/office/drawing/2014/main" id="{4BA4A75F-48C3-5A47-82CB-642C4E88ED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6584060"/>
              </p:ext>
            </p:extLst>
          </p:nvPr>
        </p:nvGraphicFramePr>
        <p:xfrm>
          <a:off x="0" y="999460"/>
          <a:ext cx="12192000" cy="58585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65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6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789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u="none" strike="noStrike" cap="none" dirty="0">
                          <a:sym typeface="Arial"/>
                        </a:rPr>
                        <a:t>Character </a:t>
                      </a:r>
                      <a:endParaRPr lang="en-US" sz="2800" b="1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2947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u="none" strike="noStrike" cap="none" dirty="0">
                          <a:sym typeface="Arial"/>
                        </a:rPr>
                        <a:t>Meaning in a pattern </a:t>
                      </a:r>
                      <a:endParaRPr lang="en-US" sz="2800" b="1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29475" marB="45725" anchor="ctr"/>
                </a:tc>
                <a:extLst>
                  <a:ext uri="{0D108BD9-81ED-4DB2-BD59-A6C34878D82A}">
                    <a16:rowId xmlns:a16="http://schemas.microsoft.com/office/drawing/2014/main" val="2060903953"/>
                  </a:ext>
                </a:extLst>
              </a:tr>
              <a:tr h="9647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mo"/>
                          <a:cs typeface="Arimo"/>
                          <a:sym typeface="Arimo"/>
                        </a:rPr>
                        <a:t>\</a:t>
                      </a:r>
                      <a:r>
                        <a:rPr lang="en-US" sz="2800" b="1" i="1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mo"/>
                          <a:cs typeface="Arimo"/>
                          <a:sym typeface="Arimo"/>
                        </a:rPr>
                        <a:t>n</a:t>
                      </a:r>
                      <a:r>
                        <a:rPr lang="en-US" sz="28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Backreference</a:t>
                      </a: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. Replay the nth </a:t>
                      </a:r>
                      <a:r>
                        <a:rPr lang="en-US" sz="2400" b="0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subpattern</a:t>
                      </a: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enclosed in </a:t>
                      </a: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mo"/>
                          <a:cs typeface="Arimo"/>
                          <a:sym typeface="Arimo"/>
                        </a:rPr>
                        <a:t>\(</a:t>
                      </a: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and </a:t>
                      </a: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mo"/>
                          <a:cs typeface="Arimo"/>
                          <a:sym typeface="Arimo"/>
                        </a:rPr>
                        <a:t>\)</a:t>
                      </a: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into the pattern at this point. n is a number from 1 to 9, with 1 starting on the left. </a:t>
                      </a:r>
                    </a:p>
                  </a:txBody>
                  <a:tcPr marL="91450" marR="91450" marT="2947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396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32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mo"/>
                          <a:cs typeface="Arimo"/>
                          <a:sym typeface="Arimo"/>
                        </a:rPr>
                        <a:t>+</a:t>
                      </a:r>
                      <a:r>
                        <a:rPr lang="en-US" sz="32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Match </a:t>
                      </a:r>
                      <a:r>
                        <a:rPr lang="en-US" sz="24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one or more </a:t>
                      </a: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instances of the preceding regular expression. </a:t>
                      </a:r>
                    </a:p>
                  </a:txBody>
                  <a:tcPr marL="91450" marR="91450" marT="2947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396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32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mo"/>
                          <a:cs typeface="Arimo"/>
                          <a:sym typeface="Arimo"/>
                        </a:rPr>
                        <a:t>?</a:t>
                      </a:r>
                      <a:r>
                        <a:rPr lang="en-US" sz="32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Match </a:t>
                      </a:r>
                      <a:r>
                        <a:rPr lang="en-US" sz="24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zero or one</a:t>
                      </a: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instances of the preceding regular expression. E.g., </a:t>
                      </a:r>
                    </a:p>
                  </a:txBody>
                  <a:tcPr marL="91450" marR="91450" marT="29475" marB="45725" anchor="ctr"/>
                </a:tc>
                <a:extLst>
                  <a:ext uri="{0D108BD9-81ED-4DB2-BD59-A6C34878D82A}">
                    <a16:rowId xmlns:a16="http://schemas.microsoft.com/office/drawing/2014/main" val="2129826106"/>
                  </a:ext>
                </a:extLst>
              </a:tr>
              <a:tr h="108396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32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mo"/>
                          <a:cs typeface="Arimo"/>
                          <a:sym typeface="Arimo"/>
                        </a:rPr>
                        <a:t>|</a:t>
                      </a:r>
                      <a:r>
                        <a:rPr lang="en-US" sz="32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Match the regular expression specified before or after. Denote different possible sets of characters. E.g., I love (</a:t>
                      </a:r>
                      <a:r>
                        <a:rPr lang="en-US" sz="2400" b="0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cats|dogs</a:t>
                      </a: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) matches I love cats and I love dogs.</a:t>
                      </a:r>
                    </a:p>
                  </a:txBody>
                  <a:tcPr marL="91450" marR="91450" marT="29475" marB="45725" anchor="ctr"/>
                </a:tc>
                <a:extLst>
                  <a:ext uri="{0D108BD9-81ED-4DB2-BD59-A6C34878D82A}">
                    <a16:rowId xmlns:a16="http://schemas.microsoft.com/office/drawing/2014/main" val="2022925127"/>
                  </a:ext>
                </a:extLst>
              </a:tr>
              <a:tr h="108396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32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mo"/>
                          <a:cs typeface="Arimo"/>
                          <a:sym typeface="Arimo"/>
                        </a:rPr>
                        <a:t>( ())</a:t>
                      </a:r>
                      <a:r>
                        <a:rPr lang="en-US" sz="32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Apply a match to the enclosed group of regular expressions. E.g. Use (IMG(d+))\.</a:t>
                      </a:r>
                      <a:r>
                        <a:rPr lang="en-US" sz="2400" b="0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png</a:t>
                      </a: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to capture both IMG1.png and 1.</a:t>
                      </a:r>
                    </a:p>
                  </a:txBody>
                  <a:tcPr marL="91450" marR="91450" marT="29475" marB="45725" anchor="ctr"/>
                </a:tc>
                <a:extLst>
                  <a:ext uri="{0D108BD9-81ED-4DB2-BD59-A6C34878D82A}">
                    <a16:rowId xmlns:a16="http://schemas.microsoft.com/office/drawing/2014/main" val="1262882125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7177888D-7663-7E41-B3F6-4A277954F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9460"/>
          </a:xfrm>
        </p:spPr>
        <p:txBody>
          <a:bodyPr/>
          <a:lstStyle/>
          <a:p>
            <a:r>
              <a:rPr lang="en-US" dirty="0"/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1603676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2011-43B4-7345-BCC0-CB03F484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Multiple Characters with One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90605-1D71-284A-AE77-1C884F56E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?: one or zero</a:t>
            </a:r>
          </a:p>
          <a:p>
            <a:r>
              <a:rPr lang="en-US" dirty="0"/>
              <a:t>+: one or more</a:t>
            </a:r>
          </a:p>
          <a:p>
            <a:r>
              <a:rPr lang="en-US" dirty="0"/>
              <a:t>*: zero or more</a:t>
            </a:r>
          </a:p>
          <a:p>
            <a:r>
              <a:rPr lang="en-US" dirty="0"/>
              <a:t>{n}: n times</a:t>
            </a:r>
          </a:p>
          <a:p>
            <a:r>
              <a:rPr lang="en-US" dirty="0"/>
              <a:t>{n,}: at least n times</a:t>
            </a:r>
          </a:p>
          <a:p>
            <a:r>
              <a:rPr lang="en-US" dirty="0"/>
              <a:t>{m, n}: between m and 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846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0F31B-D3B4-D24B-AC24-DE289495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 Bracket Expressions</a:t>
            </a:r>
          </a:p>
        </p:txBody>
      </p:sp>
      <p:graphicFrame>
        <p:nvGraphicFramePr>
          <p:cNvPr id="4" name="Shape 442">
            <a:extLst>
              <a:ext uri="{FF2B5EF4-FFF2-40B4-BE49-F238E27FC236}">
                <a16:creationId xmlns:a16="http://schemas.microsoft.com/office/drawing/2014/main" id="{75F82A62-1FAB-7744-B800-16129300CB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5066013"/>
              </p:ext>
            </p:extLst>
          </p:nvPr>
        </p:nvGraphicFramePr>
        <p:xfrm>
          <a:off x="0" y="1600200"/>
          <a:ext cx="12192001" cy="5257801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3047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08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u="none" strike="noStrike" cap="none" dirty="0">
                          <a:sym typeface="Arial"/>
                        </a:rPr>
                        <a:t>Class </a:t>
                      </a:r>
                      <a:endParaRPr lang="en-US" sz="24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2947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u="none" strike="noStrike" cap="none" dirty="0">
                          <a:sym typeface="Arial"/>
                        </a:rPr>
                        <a:t>Matching characters </a:t>
                      </a:r>
                      <a:endParaRPr lang="en-US" sz="24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2947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u="none" strike="noStrike" cap="none" dirty="0">
                          <a:sym typeface="Arial"/>
                        </a:rPr>
                        <a:t>Class </a:t>
                      </a:r>
                      <a:endParaRPr lang="en-US" sz="24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2947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u="none" strike="noStrike" cap="none" dirty="0">
                          <a:sym typeface="Arial"/>
                        </a:rPr>
                        <a:t>Matching characters </a:t>
                      </a:r>
                      <a:endParaRPr lang="en-US" sz="24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2947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8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u="none" strike="noStrike" cap="none" dirty="0">
                          <a:sym typeface="Arimo"/>
                        </a:rPr>
                        <a:t>[:</a:t>
                      </a:r>
                      <a:r>
                        <a:rPr lang="en-US" sz="2800" u="none" strike="noStrike" cap="none" dirty="0" err="1">
                          <a:sym typeface="Arimo"/>
                        </a:rPr>
                        <a:t>alnum</a:t>
                      </a:r>
                      <a:r>
                        <a:rPr lang="en-US" sz="2800" u="none" strike="noStrike" cap="none" dirty="0">
                          <a:sym typeface="Arimo"/>
                        </a:rPr>
                        <a:t>:]</a:t>
                      </a:r>
                      <a:r>
                        <a:rPr lang="en-US" sz="2000" u="none" strike="noStrike" cap="none" dirty="0">
                          <a:sym typeface="Arial"/>
                        </a:rPr>
                        <a:t> </a:t>
                      </a:r>
                      <a:endParaRPr lang="en-US" sz="2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u="none" strike="noStrike" cap="none" dirty="0">
                          <a:sym typeface="Arial"/>
                        </a:rPr>
                        <a:t>Alphanumeric characters 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2947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u="none" strike="noStrike" cap="none" dirty="0">
                          <a:sym typeface="Arimo"/>
                        </a:rPr>
                        <a:t>[:lower:]</a:t>
                      </a:r>
                      <a:r>
                        <a:rPr lang="en-US" sz="2000" u="none" strike="noStrike" cap="none" dirty="0">
                          <a:sym typeface="Arial"/>
                        </a:rPr>
                        <a:t> </a:t>
                      </a:r>
                      <a:endParaRPr lang="en-US" sz="20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b="1" u="none" strike="noStrike" cap="none" dirty="0">
                          <a:sym typeface="Arial"/>
                        </a:rPr>
                        <a:t>Lowercase characters </a:t>
                      </a:r>
                      <a:endParaRPr lang="en-US" sz="24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2947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8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u="none" strike="noStrike" cap="none" dirty="0">
                          <a:sym typeface="Arimo"/>
                        </a:rPr>
                        <a:t>[:alpha:]</a:t>
                      </a:r>
                      <a:r>
                        <a:rPr lang="en-US" sz="2000" u="none" strike="noStrike" cap="none" dirty="0">
                          <a:sym typeface="Arial"/>
                        </a:rPr>
                        <a:t> </a:t>
                      </a:r>
                      <a:endParaRPr lang="en-US" sz="2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u="none" strike="noStrike" cap="none" dirty="0">
                          <a:sym typeface="Arial"/>
                        </a:rPr>
                        <a:t>Alphabetic characters 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2947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u="none" strike="noStrike" cap="none" dirty="0">
                          <a:sym typeface="Arimo"/>
                        </a:rPr>
                        <a:t>[:print:]</a:t>
                      </a:r>
                      <a:r>
                        <a:rPr lang="en-US" sz="2000" u="none" strike="noStrike" cap="none" dirty="0">
                          <a:sym typeface="Arial"/>
                        </a:rPr>
                        <a:t> </a:t>
                      </a:r>
                      <a:endParaRPr lang="en-US" sz="2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u="none" strike="noStrike" cap="none">
                          <a:sym typeface="Arial"/>
                        </a:rPr>
                        <a:t>Printable characters </a:t>
                      </a:r>
                      <a:endParaRPr lang="en-US"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2947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08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u="none" strike="noStrike" cap="none" dirty="0">
                          <a:sym typeface="Arimo"/>
                        </a:rPr>
                        <a:t>[:blank:]</a:t>
                      </a:r>
                      <a:r>
                        <a:rPr lang="en-US" sz="2000" u="none" strike="noStrike" cap="none" dirty="0">
                          <a:sym typeface="Arial"/>
                        </a:rPr>
                        <a:t> </a:t>
                      </a:r>
                      <a:endParaRPr lang="en-US" sz="20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b="1" u="none" strike="noStrike" cap="none" dirty="0">
                          <a:sym typeface="Arial"/>
                        </a:rPr>
                        <a:t>Space and tab characters </a:t>
                      </a:r>
                      <a:endParaRPr lang="en-US" sz="24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2947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u="none" strike="noStrike" cap="none" dirty="0">
                          <a:sym typeface="Arimo"/>
                        </a:rPr>
                        <a:t>[:</a:t>
                      </a:r>
                      <a:r>
                        <a:rPr lang="en-US" sz="2800" u="none" strike="noStrike" cap="none" dirty="0" err="1">
                          <a:sym typeface="Arimo"/>
                        </a:rPr>
                        <a:t>punct</a:t>
                      </a:r>
                      <a:r>
                        <a:rPr lang="en-US" sz="2800" u="none" strike="noStrike" cap="none" dirty="0">
                          <a:sym typeface="Arimo"/>
                        </a:rPr>
                        <a:t>:]</a:t>
                      </a:r>
                      <a:r>
                        <a:rPr lang="en-US" sz="2000" u="none" strike="noStrike" cap="none" dirty="0">
                          <a:sym typeface="Arial"/>
                        </a:rPr>
                        <a:t> </a:t>
                      </a:r>
                      <a:endParaRPr lang="en-US" sz="2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u="none" strike="noStrike" cap="none">
                          <a:sym typeface="Arial"/>
                        </a:rPr>
                        <a:t>Punctuation characters </a:t>
                      </a:r>
                      <a:endParaRPr lang="en-US"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2947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268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u="none" strike="noStrike" cap="none" dirty="0">
                          <a:sym typeface="Arimo"/>
                        </a:rPr>
                        <a:t>[:</a:t>
                      </a:r>
                      <a:r>
                        <a:rPr lang="en-US" sz="2800" u="none" strike="noStrike" cap="none" dirty="0" err="1">
                          <a:sym typeface="Arimo"/>
                        </a:rPr>
                        <a:t>cntrl</a:t>
                      </a:r>
                      <a:r>
                        <a:rPr lang="en-US" sz="2800" u="none" strike="noStrike" cap="none" dirty="0">
                          <a:sym typeface="Arimo"/>
                        </a:rPr>
                        <a:t>:]</a:t>
                      </a:r>
                      <a:r>
                        <a:rPr lang="en-US" sz="2000" u="none" strike="noStrike" cap="none" dirty="0">
                          <a:sym typeface="Arial"/>
                        </a:rPr>
                        <a:t> </a:t>
                      </a:r>
                      <a:endParaRPr lang="en-US" sz="2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u="none" strike="noStrike" cap="none" dirty="0">
                          <a:sym typeface="Arial"/>
                        </a:rPr>
                        <a:t>Control characters 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2947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u="none" strike="noStrike" cap="none" dirty="0">
                          <a:sym typeface="Arimo"/>
                        </a:rPr>
                        <a:t>[:space:]</a:t>
                      </a:r>
                      <a:r>
                        <a:rPr lang="en-US" sz="2000" u="none" strike="noStrike" cap="none" dirty="0">
                          <a:sym typeface="Arial"/>
                        </a:rPr>
                        <a:t> </a:t>
                      </a:r>
                      <a:endParaRPr lang="en-US" sz="2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u="none" strike="noStrike" cap="none">
                          <a:sym typeface="Arial"/>
                        </a:rPr>
                        <a:t>Whitespace characters </a:t>
                      </a:r>
                      <a:endParaRPr lang="en-US"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2947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08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u="none" strike="noStrike" cap="none" dirty="0">
                          <a:sym typeface="Arimo"/>
                        </a:rPr>
                        <a:t>[:digit:]</a:t>
                      </a:r>
                      <a:r>
                        <a:rPr lang="en-US" sz="2000" u="none" strike="noStrike" cap="none" dirty="0">
                          <a:sym typeface="Arial"/>
                        </a:rPr>
                        <a:t> </a:t>
                      </a:r>
                      <a:endParaRPr lang="en-US" sz="2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u="none" strike="noStrike" cap="none">
                          <a:sym typeface="Arial"/>
                        </a:rPr>
                        <a:t>Numeric characters </a:t>
                      </a:r>
                      <a:endParaRPr lang="en-US"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2947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u="none" strike="noStrike" cap="none" dirty="0">
                          <a:sym typeface="Arimo"/>
                        </a:rPr>
                        <a:t>[:upper:]</a:t>
                      </a:r>
                      <a:r>
                        <a:rPr lang="en-US" sz="2000" u="none" strike="noStrike" cap="none" dirty="0">
                          <a:sym typeface="Arial"/>
                        </a:rPr>
                        <a:t> </a:t>
                      </a:r>
                      <a:endParaRPr lang="en-US" sz="20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b="1" u="none" strike="noStrike" cap="none" dirty="0">
                          <a:sym typeface="Arial"/>
                        </a:rPr>
                        <a:t>Uppercase characters </a:t>
                      </a:r>
                      <a:endParaRPr lang="en-US" sz="24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2947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08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u="none" strike="noStrike" cap="none" dirty="0">
                          <a:sym typeface="Arimo"/>
                        </a:rPr>
                        <a:t>[:graph:]</a:t>
                      </a:r>
                      <a:r>
                        <a:rPr lang="en-US" sz="2000" u="none" strike="noStrike" cap="none" dirty="0">
                          <a:sym typeface="Arial"/>
                        </a:rPr>
                        <a:t> </a:t>
                      </a:r>
                      <a:endParaRPr lang="en-US" sz="2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u="none" strike="noStrike" cap="none">
                          <a:sym typeface="Arial"/>
                        </a:rPr>
                        <a:t>Nonspace characters </a:t>
                      </a:r>
                      <a:endParaRPr lang="en-US"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2947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u="none" strike="noStrike" cap="none" dirty="0">
                          <a:sym typeface="Arimo"/>
                        </a:rPr>
                        <a:t>[:</a:t>
                      </a:r>
                      <a:r>
                        <a:rPr lang="en-US" sz="2800" u="none" strike="noStrike" cap="none" dirty="0" err="1">
                          <a:sym typeface="Arimo"/>
                        </a:rPr>
                        <a:t>xdigit</a:t>
                      </a:r>
                      <a:r>
                        <a:rPr lang="en-US" sz="2800" u="none" strike="noStrike" cap="none" dirty="0">
                          <a:sym typeface="Arimo"/>
                        </a:rPr>
                        <a:t>:]</a:t>
                      </a:r>
                      <a:r>
                        <a:rPr lang="en-US" sz="2000" u="none" strike="noStrike" cap="none" dirty="0">
                          <a:sym typeface="Arial"/>
                        </a:rPr>
                        <a:t> </a:t>
                      </a:r>
                      <a:endParaRPr lang="en-US" sz="2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u="none" strike="noStrike" cap="none" dirty="0">
                          <a:sym typeface="Arial"/>
                        </a:rPr>
                        <a:t>Hexadecimal digits </a:t>
                      </a:r>
                      <a:endParaRPr lang="en-US" sz="2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2947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808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855A4-F32E-B34F-9E54-20C6A24A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25CD8-1822-0C4E-B02E-F24C2B2CF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grep: Uses basic regular expressions (BRE)</a:t>
            </a:r>
          </a:p>
          <a:p>
            <a:r>
              <a:rPr lang="en-US" i="1" dirty="0"/>
              <a:t>“meta-characters ?, +, {, |, (, and ) lose their special meaning; instead use the </a:t>
            </a:r>
            <a:r>
              <a:rPr lang="en-US" i="1" dirty="0" err="1"/>
              <a:t>backslashed</a:t>
            </a:r>
            <a:r>
              <a:rPr lang="en-US" i="1" dirty="0"/>
              <a:t> versions” – `man grep`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egrep</a:t>
            </a:r>
            <a:r>
              <a:rPr lang="en-US" dirty="0"/>
              <a:t> (or grep -E): Uses extended regular expressions (ERE) – no backslashes needed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fgrep</a:t>
            </a:r>
            <a:r>
              <a:rPr lang="en-US" dirty="0"/>
              <a:t> (or grep -F): Matches fixed strings instead of regular expressions.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039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8974D-764F-E94E-BD10-F6A04EC4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zh-CN" altLang="en-US" dirty="0"/>
              <a:t> </a:t>
            </a:r>
            <a:r>
              <a:rPr lang="en-US" altLang="zh-CN" dirty="0"/>
              <a:t>command to replace 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78B7C-1917-9B41-B0DF-852C74258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Now you can extract, but what if you want to replace parts of text? Use </a:t>
            </a:r>
            <a:r>
              <a:rPr lang="en-US" dirty="0" err="1"/>
              <a:t>sed</a:t>
            </a:r>
            <a:r>
              <a:rPr lang="en-US" dirty="0"/>
              <a:t> command!</a:t>
            </a:r>
          </a:p>
          <a:p>
            <a:r>
              <a:rPr lang="en-US" dirty="0" err="1"/>
              <a:t>sed</a:t>
            </a:r>
            <a:r>
              <a:rPr lang="en-US" dirty="0"/>
              <a:t> 's/</a:t>
            </a:r>
            <a:r>
              <a:rPr lang="en-US" b="1" dirty="0" err="1"/>
              <a:t>regExpr</a:t>
            </a:r>
            <a:r>
              <a:rPr lang="en-US" dirty="0"/>
              <a:t>/</a:t>
            </a:r>
            <a:r>
              <a:rPr lang="en-US" b="1" dirty="0" err="1"/>
              <a:t>replText</a:t>
            </a:r>
            <a:r>
              <a:rPr lang="en-US" dirty="0"/>
              <a:t>/[g]’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$ echo "Let's try </a:t>
            </a:r>
            <a:r>
              <a:rPr lang="en-US" dirty="0" err="1"/>
              <a:t>unix</a:t>
            </a:r>
            <a:r>
              <a:rPr lang="en-US" dirty="0"/>
              <a:t>" | </a:t>
            </a:r>
            <a:r>
              <a:rPr lang="en-US" dirty="0" err="1"/>
              <a:t>sed</a:t>
            </a:r>
            <a:r>
              <a:rPr lang="en-US" dirty="0"/>
              <a:t> 's/</a:t>
            </a:r>
            <a:r>
              <a:rPr lang="en-US" dirty="0" err="1"/>
              <a:t>unix</a:t>
            </a:r>
            <a:r>
              <a:rPr lang="en-US" dirty="0"/>
              <a:t>/</a:t>
            </a:r>
            <a:r>
              <a:rPr lang="en-US" dirty="0" err="1"/>
              <a:t>linux</a:t>
            </a:r>
            <a:r>
              <a:rPr lang="en-US" dirty="0"/>
              <a:t>/g’ </a:t>
            </a:r>
          </a:p>
          <a:p>
            <a:r>
              <a:rPr lang="en-US" dirty="0"/>
              <a:t>$ echo "Welcome To CS35L" | </a:t>
            </a:r>
            <a:r>
              <a:rPr lang="en-US" dirty="0" err="1"/>
              <a:t>sed</a:t>
            </a:r>
            <a:r>
              <a:rPr lang="en-US" dirty="0"/>
              <a:t> 's/[0-9]/1/g’</a:t>
            </a:r>
          </a:p>
          <a:p>
            <a:r>
              <a:rPr lang="en-US" dirty="0"/>
              <a:t>$ echo $PATH | </a:t>
            </a:r>
            <a:r>
              <a:rPr lang="en-US" dirty="0" err="1"/>
              <a:t>sed</a:t>
            </a:r>
            <a:r>
              <a:rPr lang="en-US" dirty="0"/>
              <a:t> 's/:.*//'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6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03AE-91ED-E442-9B46-9C3E6DC25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Variable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B884E-EA47-FC48-832D-B5B1FC657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39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3CB5-6705-2443-97C8-0A7A4416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D3C83-0257-9148-B664-5AFF4AA62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Definition</a:t>
            </a:r>
          </a:p>
          <a:p>
            <a:r>
              <a:rPr lang="en-US" dirty="0"/>
              <a:t>Variables that can be accessed from any child process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Common ones:</a:t>
            </a:r>
          </a:p>
          <a:p>
            <a:r>
              <a:rPr lang="en-US" b="1" dirty="0"/>
              <a:t>HOME</a:t>
            </a:r>
            <a:r>
              <a:rPr lang="en-US" dirty="0"/>
              <a:t>: path to user’s home directory</a:t>
            </a:r>
          </a:p>
          <a:p>
            <a:r>
              <a:rPr lang="en-US" b="1" dirty="0"/>
              <a:t>PATH</a:t>
            </a:r>
            <a:r>
              <a:rPr lang="en-US" dirty="0"/>
              <a:t>: list of directories to search in for command to execute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Change value:</a:t>
            </a:r>
          </a:p>
          <a:p>
            <a:r>
              <a:rPr lang="en-US" dirty="0"/>
              <a:t>export VARIABLE=…</a:t>
            </a:r>
          </a:p>
        </p:txBody>
      </p:sp>
    </p:spTree>
    <p:extLst>
      <p:ext uri="{BB962C8B-B14F-4D97-AF65-F5344CB8AC3E}">
        <p14:creationId xmlns:p14="http://schemas.microsoft.com/office/powerpoint/2010/main" val="53014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4DDC-D472-3940-910B-DAB8B3BF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ym typeface="Arial"/>
              </a:rPr>
              <a:t>locale </a:t>
            </a:r>
            <a:r>
              <a:rPr lang="en-US" dirty="0">
                <a:sym typeface="Arial"/>
              </a:rPr>
              <a:t>command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C81AA-531A-D04C-8BA5-F0893D24F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Set of parameters that define a user’s cultural preferences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Language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Country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Other area-specific things</a:t>
            </a:r>
          </a:p>
          <a:p>
            <a:r>
              <a:rPr lang="en-US" dirty="0">
                <a:sym typeface="Arial"/>
              </a:rPr>
              <a:t>Prints information about the current locale environment to standard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43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C774-2AC6-1642-8726-1604FEC9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LC_* 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68B-BE2D-204E-9F85-3127FF0A1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locale</a:t>
            </a:r>
            <a:r>
              <a:rPr lang="en-US" dirty="0"/>
              <a:t> gets its data from the LC_* environment variables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r>
              <a:rPr lang="en-US" dirty="0"/>
              <a:t>LC_TIME: Date and time formats</a:t>
            </a:r>
          </a:p>
          <a:p>
            <a:r>
              <a:rPr lang="en-US" dirty="0"/>
              <a:t>LC_NUMERIC: Non-monetary numeric formats</a:t>
            </a:r>
          </a:p>
          <a:p>
            <a:r>
              <a:rPr lang="en-US" dirty="0"/>
              <a:t>LC_COLLATE: Order for comparing and sorting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80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6834F-1E01-F346-BCD3-C075F315D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Locale Settings Can Affect Program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78EB1-D3BD-2245-89BE-D07AF734E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Default sort order for the sort command depends:</a:t>
            </a:r>
          </a:p>
          <a:p>
            <a:r>
              <a:rPr lang="en-US" dirty="0"/>
              <a:t>LC_COLLATE=‘C’: sorting is in ASCII order</a:t>
            </a:r>
          </a:p>
          <a:p>
            <a:r>
              <a:rPr lang="en-US" dirty="0"/>
              <a:t>LC_COLLATE=‘</a:t>
            </a:r>
            <a:r>
              <a:rPr lang="en-US" dirty="0" err="1"/>
              <a:t>en_US</a:t>
            </a:r>
            <a:r>
              <a:rPr lang="en-US" dirty="0"/>
              <a:t>’: sorting is case insensitive except when the two strings are otherwise equal and one has an uppercase letter earlier than the other.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Other locales have other sort orders!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62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11E6-A4E1-8649-8C97-B0EC26BB8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sort, </a:t>
            </a:r>
            <a:r>
              <a:rPr lang="en-US" dirty="0" err="1"/>
              <a:t>comm</a:t>
            </a:r>
            <a:r>
              <a:rPr lang="en-US" dirty="0"/>
              <a:t>, and </a:t>
            </a:r>
            <a:r>
              <a:rPr lang="en-US" dirty="0" err="1"/>
              <a:t>tr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E8F06-BC30-C24F-BAFE-74F2744C2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3934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sort</a:t>
            </a:r>
            <a:r>
              <a:rPr lang="en-US" dirty="0"/>
              <a:t>: sorts lines of text files</a:t>
            </a:r>
          </a:p>
          <a:p>
            <a:r>
              <a:rPr lang="en-US" dirty="0"/>
              <a:t>Usage: sort [OPTION]…[FILE]…</a:t>
            </a:r>
          </a:p>
          <a:p>
            <a:r>
              <a:rPr lang="en-US" dirty="0"/>
              <a:t>Sort order depends on locale </a:t>
            </a:r>
          </a:p>
          <a:p>
            <a:r>
              <a:rPr lang="en-US" dirty="0"/>
              <a:t>C locale: ASCII sorting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comm</a:t>
            </a:r>
            <a:r>
              <a:rPr lang="en-US" dirty="0"/>
              <a:t>: compare two sorted files line by line</a:t>
            </a:r>
          </a:p>
          <a:p>
            <a:r>
              <a:rPr lang="en-US" dirty="0"/>
              <a:t>Usage: </a:t>
            </a:r>
            <a:r>
              <a:rPr lang="en-US" dirty="0" err="1"/>
              <a:t>comm</a:t>
            </a:r>
            <a:r>
              <a:rPr lang="en-US" dirty="0"/>
              <a:t> [OPTION]…FILE1 FILE2</a:t>
            </a:r>
          </a:p>
          <a:p>
            <a:r>
              <a:rPr lang="en-US" dirty="0"/>
              <a:t>Comparison depends on locale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5F6BFE-7D8A-5649-85DB-0E3F25DC2F8D}"/>
              </a:ext>
            </a:extLst>
          </p:cNvPr>
          <p:cNvSpPr/>
          <p:nvPr/>
        </p:nvSpPr>
        <p:spPr>
          <a:xfrm>
            <a:off x="6435435" y="1825625"/>
            <a:ext cx="55695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tr</a:t>
            </a:r>
            <a:r>
              <a:rPr lang="en-US" sz="2800" dirty="0"/>
              <a:t>: translate or delete characters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Usage: </a:t>
            </a:r>
            <a:r>
              <a:rPr lang="en-US" sz="2800" dirty="0" err="1"/>
              <a:t>tr</a:t>
            </a:r>
            <a:r>
              <a:rPr lang="en-US" sz="2800" dirty="0"/>
              <a:t> [OPTION]…SET1 [SET2]</a:t>
            </a:r>
          </a:p>
        </p:txBody>
      </p:sp>
    </p:spTree>
    <p:extLst>
      <p:ext uri="{BB962C8B-B14F-4D97-AF65-F5344CB8AC3E}">
        <p14:creationId xmlns:p14="http://schemas.microsoft.com/office/powerpoint/2010/main" val="660843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2290</TotalTime>
  <Words>2462</Words>
  <Application>Microsoft Macintosh PowerPoint</Application>
  <PresentationFormat>Widescreen</PresentationFormat>
  <Paragraphs>464</Paragraphs>
  <Slides>34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等线 Light</vt:lpstr>
      <vt:lpstr>Arial</vt:lpstr>
      <vt:lpstr>Arimo</vt:lpstr>
      <vt:lpstr>Calibri</vt:lpstr>
      <vt:lpstr>Calibri Light</vt:lpstr>
      <vt:lpstr>Courier New</vt:lpstr>
      <vt:lpstr>Times New Roman</vt:lpstr>
      <vt:lpstr>Office Theme</vt:lpstr>
      <vt:lpstr>Software Construction Laboratory CS35L – Lab 1</vt:lpstr>
      <vt:lpstr>Session 2-1</vt:lpstr>
      <vt:lpstr>Before we start</vt:lpstr>
      <vt:lpstr>Environment Variable</vt:lpstr>
      <vt:lpstr>Environment Variables</vt:lpstr>
      <vt:lpstr>locale command</vt:lpstr>
      <vt:lpstr>LC_* Environment Variables</vt:lpstr>
      <vt:lpstr>Locale Settings Can Affect Program Behavior</vt:lpstr>
      <vt:lpstr>sort, comm, and tr</vt:lpstr>
      <vt:lpstr>Shell Script</vt:lpstr>
      <vt:lpstr>Shell</vt:lpstr>
      <vt:lpstr>Shell Scripts: First Line</vt:lpstr>
      <vt:lpstr>A Simple Example</vt:lpstr>
      <vt:lpstr>Execution Tracing</vt:lpstr>
      <vt:lpstr>Variables in Shell Scripts</vt:lpstr>
      <vt:lpstr>PowerPoint Presentation</vt:lpstr>
      <vt:lpstr>PowerPoint Presentation</vt:lpstr>
      <vt:lpstr>Exit: Return value</vt:lpstr>
      <vt:lpstr>Accessing Arguments</vt:lpstr>
      <vt:lpstr>Quotes in Shell Script: Three Types of Quotes</vt:lpstr>
      <vt:lpstr>If Statement</vt:lpstr>
      <vt:lpstr>Loop in Shell Script</vt:lpstr>
      <vt:lpstr>Standard Input and Output Streams</vt:lpstr>
      <vt:lpstr>Redirection and Pipelines</vt:lpstr>
      <vt:lpstr>Regular Expression</vt:lpstr>
      <vt:lpstr>Regular Expressions</vt:lpstr>
      <vt:lpstr>Regular Expressions</vt:lpstr>
      <vt:lpstr>Regular Expressions</vt:lpstr>
      <vt:lpstr>Examples</vt:lpstr>
      <vt:lpstr>Regular Expressions</vt:lpstr>
      <vt:lpstr>Matching Multiple Characters with One Expression</vt:lpstr>
      <vt:lpstr>POSIX Bracket Expressions</vt:lpstr>
      <vt:lpstr>Searching for Text</vt:lpstr>
      <vt:lpstr>sed command to replace 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Construction Laboratory CS35L – F18</dc:title>
  <dc:creator>Zhiyi Zhang</dc:creator>
  <cp:lastModifiedBy>Zhiyi Zhang</cp:lastModifiedBy>
  <cp:revision>233</cp:revision>
  <dcterms:created xsi:type="dcterms:W3CDTF">2018-10-02T20:19:11Z</dcterms:created>
  <dcterms:modified xsi:type="dcterms:W3CDTF">2018-10-10T06:59:29Z</dcterms:modified>
</cp:coreProperties>
</file>