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00" r:id="rId2"/>
    <p:sldId id="302" r:id="rId3"/>
    <p:sldId id="322" r:id="rId4"/>
    <p:sldId id="303" r:id="rId5"/>
    <p:sldId id="304" r:id="rId6"/>
    <p:sldId id="305" r:id="rId7"/>
    <p:sldId id="310" r:id="rId8"/>
    <p:sldId id="311" r:id="rId9"/>
    <p:sldId id="312" r:id="rId10"/>
    <p:sldId id="313" r:id="rId11"/>
    <p:sldId id="315" r:id="rId12"/>
    <p:sldId id="320" r:id="rId13"/>
    <p:sldId id="321" r:id="rId14"/>
    <p:sldId id="306" r:id="rId15"/>
    <p:sldId id="307" r:id="rId16"/>
    <p:sldId id="308" r:id="rId17"/>
    <p:sldId id="309" r:id="rId18"/>
    <p:sldId id="317" r:id="rId19"/>
    <p:sldId id="318" r:id="rId20"/>
    <p:sldId id="3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22"/>
            <p14:sldId id="303"/>
            <p14:sldId id="304"/>
            <p14:sldId id="305"/>
            <p14:sldId id="310"/>
            <p14:sldId id="311"/>
            <p14:sldId id="312"/>
            <p14:sldId id="313"/>
            <p14:sldId id="315"/>
            <p14:sldId id="320"/>
            <p14:sldId id="321"/>
            <p14:sldId id="306"/>
            <p14:sldId id="307"/>
            <p14:sldId id="308"/>
            <p14:sldId id="309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4"/>
    <p:restoredTop sz="77311"/>
  </p:normalViewPr>
  <p:slideViewPr>
    <p:cSldViewPr snapToGrid="0" snapToObjects="1">
      <p:cViewPr varScale="1">
        <p:scale>
          <a:sx n="60" d="100"/>
          <a:sy n="60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 utility is a filter which displays the specified files, or standard input if no files are specified, in a user specified format.</a:t>
            </a:r>
          </a:p>
          <a:p>
            <a:r>
              <a:rPr lang="en-US" dirty="0"/>
              <a:t>octal, decimal, hex, ASCII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50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and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B050"/>
                </a:solidFill>
              </a:rPr>
              <a:t>The, Three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“Go*</a:t>
            </a:r>
            <a:r>
              <a:rPr lang="en-US" dirty="0" err="1"/>
              <a:t>gle</a:t>
            </a:r>
            <a:r>
              <a:rPr lang="en-US" dirty="0"/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“</a:t>
            </a:r>
            <a:r>
              <a:rPr lang="en-US" dirty="0" err="1"/>
              <a:t>Go+gle</a:t>
            </a:r>
            <a:r>
              <a:rPr lang="en-US" dirty="0"/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Answer: “</a:t>
            </a:r>
            <a:r>
              <a:rPr lang="en-US" sz="1200" dirty="0" err="1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favou?rite</a:t>
            </a:r>
            <a:r>
              <a:rPr lang="en-US" sz="1200" dirty="0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Answer: “G(</a:t>
            </a:r>
            <a:r>
              <a:rPr lang="en-US" sz="1200" dirty="0" err="1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oo</a:t>
            </a:r>
            <a:r>
              <a:rPr lang="en-US" sz="1200" dirty="0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)+</a:t>
            </a:r>
            <a:r>
              <a:rPr lang="en-US" sz="1200" dirty="0" err="1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gle</a:t>
            </a:r>
            <a:r>
              <a:rPr lang="en-US" sz="1200" dirty="0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Answer: “Go{0,6}</a:t>
            </a:r>
            <a:r>
              <a:rPr lang="en-US" sz="1200" dirty="0" err="1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gle</a:t>
            </a:r>
            <a:r>
              <a:rPr lang="en-US" sz="1200" dirty="0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B05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B050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285750">
              <a:buNone/>
            </a:pPr>
            <a:r>
              <a:rPr lang="en-US" dirty="0">
                <a:solidFill>
                  <a:srgbClr val="00B050"/>
                </a:solidFill>
              </a:rPr>
              <a:t>A., B., C., D., E.</a:t>
            </a:r>
          </a:p>
          <a:p>
            <a:pPr marL="4572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B050"/>
                </a:solidFill>
                <a:latin typeface="+mn-lt"/>
                <a:ea typeface="Calibri"/>
                <a:cs typeface="Calibri"/>
                <a:sym typeface="Calibri"/>
              </a:rPr>
              <a:t>Answer: ls –l | grep “^d”</a:t>
            </a:r>
          </a:p>
          <a:p>
            <a:pPr lvl="1" indent="-2857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#"man declare" –a option declares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7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D902-119D-3F43-8697-67D70949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E23C-ED27-1B4F-A2C6-D597221C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296"/>
          </a:xfrm>
        </p:spPr>
        <p:txBody>
          <a:bodyPr>
            <a:normAutofit/>
          </a:bodyPr>
          <a:lstStyle/>
          <a:p>
            <a:r>
              <a:rPr lang="en-US" dirty="0"/>
              <a:t>Which regular expression would match the words “</a:t>
            </a:r>
            <a:r>
              <a:rPr lang="en-US" dirty="0" err="1"/>
              <a:t>Ggle</a:t>
            </a:r>
            <a:r>
              <a:rPr lang="en-US" dirty="0"/>
              <a:t>”, “</a:t>
            </a:r>
            <a:r>
              <a:rPr lang="en-US" dirty="0" err="1"/>
              <a:t>Gogle</a:t>
            </a:r>
            <a:r>
              <a:rPr lang="en-US" dirty="0"/>
              <a:t>” and “Google”?</a:t>
            </a:r>
          </a:p>
          <a:p>
            <a:r>
              <a:rPr lang="en-US" dirty="0"/>
              <a:t>Which one would match “</a:t>
            </a:r>
            <a:r>
              <a:rPr lang="en-US" dirty="0" err="1"/>
              <a:t>Gogle</a:t>
            </a:r>
            <a:r>
              <a:rPr lang="en-US" dirty="0"/>
              <a:t>”, “Google” and “</a:t>
            </a:r>
            <a:r>
              <a:rPr lang="en-US" dirty="0" err="1"/>
              <a:t>Gooogle</a:t>
            </a:r>
            <a:r>
              <a:rPr lang="en-US" dirty="0"/>
              <a:t>” but not “</a:t>
            </a:r>
            <a:r>
              <a:rPr lang="en-US" dirty="0" err="1"/>
              <a:t>Ggle</a:t>
            </a:r>
            <a:r>
              <a:rPr lang="en-US" dirty="0"/>
              <a:t>”?</a:t>
            </a:r>
          </a:p>
          <a:p>
            <a:r>
              <a:rPr lang="en-US" dirty="0"/>
              <a:t>Which regular expression would match the words “favorite” and “</a:t>
            </a:r>
            <a:r>
              <a:rPr lang="en-US" dirty="0" err="1"/>
              <a:t>favourite</a:t>
            </a:r>
            <a:r>
              <a:rPr lang="en-US" dirty="0"/>
              <a:t>”?</a:t>
            </a:r>
          </a:p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Which regular expression would match any version of the word “Google” that has an even number of o’s?</a:t>
            </a:r>
          </a:p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Which regular expression would match any version of the word “Google” that has fewer than 7 O’s?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A757-48E0-3C43-83D3-3A885282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7AE0-345B-2849-B234-96454EF1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regular expression(s) would match the words “Ted”, “Ned” and “</a:t>
            </a:r>
            <a:r>
              <a:rPr lang="en-US" sz="3200" dirty="0" err="1"/>
              <a:t>Sed</a:t>
            </a:r>
            <a:r>
              <a:rPr lang="en-US" sz="3200" dirty="0"/>
              <a:t>”?</a:t>
            </a:r>
          </a:p>
          <a:p>
            <a:pPr lvl="1"/>
            <a:r>
              <a:rPr lang="en-US" sz="2800" dirty="0"/>
              <a:t>A. (T|N|S)</a:t>
            </a:r>
            <a:r>
              <a:rPr lang="en-US" sz="2800" dirty="0" err="1"/>
              <a:t>ed</a:t>
            </a:r>
            <a:endParaRPr lang="en-US" sz="2800" dirty="0"/>
          </a:p>
          <a:p>
            <a:pPr lvl="1"/>
            <a:r>
              <a:rPr lang="en-US" sz="2800" dirty="0"/>
              <a:t>B. [T N S]</a:t>
            </a:r>
            <a:r>
              <a:rPr lang="en-US" sz="2800" dirty="0" err="1"/>
              <a:t>ed</a:t>
            </a:r>
            <a:endParaRPr lang="en-US" sz="2800" dirty="0"/>
          </a:p>
          <a:p>
            <a:pPr lvl="1"/>
            <a:r>
              <a:rPr lang="en-US" sz="2800" dirty="0"/>
              <a:t>C. .</a:t>
            </a:r>
            <a:r>
              <a:rPr lang="en-US" sz="2800" dirty="0" err="1"/>
              <a:t>ed</a:t>
            </a:r>
            <a:endParaRPr lang="en-US" sz="2800" dirty="0"/>
          </a:p>
          <a:p>
            <a:pPr lvl="1"/>
            <a:r>
              <a:rPr lang="en-US" sz="2800" dirty="0"/>
              <a:t>D. [L-U]?</a:t>
            </a:r>
            <a:r>
              <a:rPr lang="en-US" sz="2800" dirty="0" err="1"/>
              <a:t>ed</a:t>
            </a:r>
            <a:endParaRPr lang="en-US" sz="2800" dirty="0"/>
          </a:p>
          <a:p>
            <a:pPr lvl="1"/>
            <a:r>
              <a:rPr lang="en-US" sz="2800" dirty="0"/>
              <a:t>E. *</a:t>
            </a:r>
            <a:r>
              <a:rPr lang="en-US" sz="2800" dirty="0" err="1"/>
              <a:t>ed</a:t>
            </a:r>
            <a:endParaRPr lang="en-US" sz="2800" dirty="0"/>
          </a:p>
          <a:p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Which regular expression would match all subdirectories within a directory?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083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35C8-FA2B-2E44-B218-93567BA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Matches </a:t>
            </a:r>
            <a:r>
              <a:rPr lang="en-US" b="1" dirty="0"/>
              <a:t>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95A2-2A94-C942-833A-BB6B8BE0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“To be or not to be” | grep “.*be$”</a:t>
            </a:r>
          </a:p>
          <a:p>
            <a:pPr lvl="1"/>
            <a:r>
              <a:rPr lang="en-US" dirty="0"/>
              <a:t>Output: “To be or not to be”</a:t>
            </a:r>
          </a:p>
          <a:p>
            <a:endParaRPr lang="en-US" dirty="0"/>
          </a:p>
          <a:p>
            <a:r>
              <a:rPr lang="en-US" dirty="0"/>
              <a:t>echo –e “To be or\</a:t>
            </a:r>
            <a:r>
              <a:rPr lang="en-US" dirty="0" err="1"/>
              <a:t>nnot</a:t>
            </a:r>
            <a:r>
              <a:rPr lang="en-US" dirty="0"/>
              <a:t> to be” | grep “.*be$”</a:t>
            </a:r>
          </a:p>
          <a:p>
            <a:pPr lvl="1"/>
            <a:r>
              <a:rPr lang="en-US" dirty="0"/>
              <a:t>Output: “not to be”</a:t>
            </a:r>
          </a:p>
          <a:p>
            <a:endParaRPr lang="en-US" dirty="0"/>
          </a:p>
          <a:p>
            <a:r>
              <a:rPr lang="en-US" dirty="0"/>
              <a:t>echo –e “To be or\</a:t>
            </a:r>
            <a:r>
              <a:rPr lang="en-US" dirty="0" err="1"/>
              <a:t>nnot</a:t>
            </a:r>
            <a:r>
              <a:rPr lang="en-US" dirty="0"/>
              <a:t> to be” | grep “T.*e$”</a:t>
            </a:r>
          </a:p>
          <a:p>
            <a:pPr lvl="1"/>
            <a:r>
              <a:rPr lang="en-US" dirty="0"/>
              <a:t>Output: Nothing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9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3AE-91ED-E442-9B46-9C3E6DC2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B884E-EA47-FC48-832D-B5B1FC657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8734-F2E7-7948-A69F-3D004CB0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EFC4-52CE-404C-8B51-483DD7E1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Submit 3 files:</a:t>
            </a:r>
          </a:p>
          <a:p>
            <a:pPr lvl="1"/>
            <a:r>
              <a:rPr lang="en-US" sz="2800" dirty="0"/>
              <a:t>Script “</a:t>
            </a:r>
            <a:r>
              <a:rPr lang="en-US" sz="2800" dirty="0" err="1"/>
              <a:t>buildwords</a:t>
            </a:r>
            <a:r>
              <a:rPr lang="en-US" sz="2800" dirty="0"/>
              <a:t>”</a:t>
            </a:r>
          </a:p>
          <a:p>
            <a:pPr lvl="1"/>
            <a:r>
              <a:rPr lang="en-US" sz="2800" dirty="0"/>
              <a:t>Simple text file “lab2.log”</a:t>
            </a:r>
          </a:p>
          <a:p>
            <a:pPr lvl="2"/>
            <a:r>
              <a:rPr lang="en-US" sz="2400" dirty="0"/>
              <a:t>80 character limit per row </a:t>
            </a:r>
          </a:p>
          <a:p>
            <a:pPr lvl="1"/>
            <a:r>
              <a:rPr lang="en-US" sz="2800" dirty="0"/>
              <a:t>Script “</a:t>
            </a:r>
            <a:r>
              <a:rPr lang="en-US" sz="2800" dirty="0" err="1"/>
              <a:t>sameln</a:t>
            </a:r>
            <a:r>
              <a:rPr lang="en-US" sz="2800" dirty="0"/>
              <a:t>”</a:t>
            </a:r>
          </a:p>
          <a:p>
            <a:r>
              <a:rPr lang="en-US" sz="3200" dirty="0"/>
              <a:t>Check everything on </a:t>
            </a:r>
            <a:r>
              <a:rPr lang="en-US" sz="3200" dirty="0" err="1"/>
              <a:t>SEASnet</a:t>
            </a:r>
            <a:r>
              <a:rPr lang="en-US" sz="3200" dirty="0"/>
              <a:t>!</a:t>
            </a:r>
          </a:p>
          <a:p>
            <a:pPr lvl="1"/>
            <a:r>
              <a:rPr lang="en-US" sz="2800" dirty="0"/>
              <a:t>Assignments graded on </a:t>
            </a:r>
            <a:r>
              <a:rPr lang="en-US" sz="2800" dirty="0" err="1"/>
              <a:t>SEASnet</a:t>
            </a:r>
            <a:r>
              <a:rPr lang="en-US" sz="2800" dirty="0"/>
              <a:t> servers (lnxsrv07)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474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D245-3C79-D14C-A0E1-D2054B4E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Buildwords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8759-C296-604D-AA1C-BDBB2DBD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Workflow: </a:t>
            </a:r>
          </a:p>
          <a:p>
            <a:pPr lvl="1"/>
            <a:r>
              <a:rPr lang="en-US" sz="2800" dirty="0" err="1"/>
              <a:t>Hawaiian.html</a:t>
            </a:r>
            <a:r>
              <a:rPr lang="en-US" sz="2800" dirty="0"/>
              <a:t> -&gt; </a:t>
            </a:r>
            <a:r>
              <a:rPr lang="en-US" sz="2800" dirty="0" err="1"/>
              <a:t>buildwords</a:t>
            </a:r>
            <a:r>
              <a:rPr lang="en-US" sz="2800" dirty="0"/>
              <a:t> -&gt; </a:t>
            </a:r>
            <a:r>
              <a:rPr lang="en-US" sz="2800" dirty="0" err="1"/>
              <a:t>hwords</a:t>
            </a:r>
            <a:endParaRPr lang="en-US" sz="2800" dirty="0"/>
          </a:p>
          <a:p>
            <a:r>
              <a:rPr lang="en-US" sz="3200" dirty="0" err="1"/>
              <a:t>Buildwords</a:t>
            </a:r>
            <a:endParaRPr lang="en-US" sz="3200" dirty="0"/>
          </a:p>
          <a:p>
            <a:pPr lvl="1"/>
            <a:r>
              <a:rPr lang="en-US" sz="2800" dirty="0"/>
              <a:t>Read from STDIN and perform work on input</a:t>
            </a:r>
          </a:p>
          <a:p>
            <a:pPr lvl="1"/>
            <a:r>
              <a:rPr lang="en-US" sz="2800" dirty="0"/>
              <a:t>Output to STDOUT</a:t>
            </a:r>
          </a:p>
          <a:p>
            <a:pPr lvl="1"/>
            <a:r>
              <a:rPr lang="en-US" sz="2800" dirty="0"/>
              <a:t>Use Pipeline and Redirection to work with input file and output file</a:t>
            </a:r>
          </a:p>
          <a:p>
            <a:r>
              <a:rPr lang="en-US" sz="3200" dirty="0"/>
              <a:t>Example</a:t>
            </a:r>
          </a:p>
          <a:p>
            <a:pPr lvl="1"/>
            <a:r>
              <a:rPr lang="en-US" sz="2800" dirty="0"/>
              <a:t>$ ./</a:t>
            </a:r>
            <a:r>
              <a:rPr lang="en-US" sz="2800" dirty="0" err="1"/>
              <a:t>buildwords</a:t>
            </a:r>
            <a:r>
              <a:rPr lang="en-US" sz="2800" dirty="0"/>
              <a:t> &lt; </a:t>
            </a:r>
            <a:r>
              <a:rPr lang="en-US" sz="2800" dirty="0" err="1"/>
              <a:t>hawaiian.html</a:t>
            </a:r>
            <a:r>
              <a:rPr lang="en-US" sz="2800" dirty="0"/>
              <a:t> &gt; </a:t>
            </a:r>
            <a:r>
              <a:rPr lang="en-US" sz="2800" dirty="0" err="1"/>
              <a:t>hwords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E6C9-204B-D143-937A-4695B748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Lab2.log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4475-7AB8-4742-8978-BDDA4EA9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.log is the same as .txt – no difference</a:t>
            </a:r>
          </a:p>
          <a:p>
            <a:r>
              <a:rPr lang="en-US" sz="3200" dirty="0"/>
              <a:t>Example of Lab2.log:</a:t>
            </a:r>
          </a:p>
          <a:p>
            <a:pPr lvl="1"/>
            <a:r>
              <a:rPr lang="en-US" sz="2800" dirty="0"/>
              <a:t>1. I used </a:t>
            </a:r>
            <a:r>
              <a:rPr lang="en-US" sz="2800" dirty="0" err="1"/>
              <a:t>wget</a:t>
            </a:r>
            <a:r>
              <a:rPr lang="en-US" sz="2800" dirty="0"/>
              <a:t> to download the webpage</a:t>
            </a:r>
          </a:p>
          <a:p>
            <a:pPr lvl="1"/>
            <a:r>
              <a:rPr lang="en-US" sz="2800" dirty="0"/>
              <a:t>2. I ….</a:t>
            </a:r>
          </a:p>
          <a:p>
            <a:pPr lvl="1"/>
            <a:r>
              <a:rPr lang="en-US" sz="2800" dirty="0"/>
              <a:t>3. Answer to #3 here</a:t>
            </a:r>
          </a:p>
          <a:p>
            <a:r>
              <a:rPr lang="en-US" sz="3200" dirty="0"/>
              <a:t>Should read basically like a lab journal and keep things concise!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251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A857-1FC4-E646-B091-A18A841D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sameln</a:t>
            </a:r>
            <a:r>
              <a:rPr lang="en-US" b="1" dirty="0"/>
              <a:t> </a:t>
            </a:r>
            <a:r>
              <a:rPr lang="en-US" dirty="0"/>
              <a:t>script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A4BE-93B6-9243-8E29-DF7B46E7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Takes as input the directory to search</a:t>
            </a:r>
          </a:p>
          <a:p>
            <a:pPr lvl="1"/>
            <a:r>
              <a:rPr lang="en-US" sz="2800" dirty="0"/>
              <a:t>Should not </a:t>
            </a:r>
            <a:r>
              <a:rPr lang="en-US" sz="2800" dirty="0" err="1"/>
              <a:t>recurse</a:t>
            </a:r>
            <a:r>
              <a:rPr lang="en-US" sz="2800" dirty="0"/>
              <a:t>!</a:t>
            </a:r>
          </a:p>
          <a:p>
            <a:r>
              <a:rPr lang="en-US" sz="3200" dirty="0"/>
              <a:t>Build a data structure that contains all files in the directory</a:t>
            </a:r>
          </a:p>
          <a:p>
            <a:pPr lvl="1"/>
            <a:r>
              <a:rPr lang="en-US" sz="2800" dirty="0"/>
              <a:t>Ignore subdirectories and links</a:t>
            </a:r>
          </a:p>
          <a:p>
            <a:r>
              <a:rPr lang="en-US" sz="3200" dirty="0"/>
              <a:t>Traverse the data structure, replace the duplicates with hard links</a:t>
            </a:r>
          </a:p>
          <a:p>
            <a:pPr lvl="1"/>
            <a:r>
              <a:rPr lang="en-US" sz="2800" dirty="0"/>
              <a:t>“ln” could be useful here…</a:t>
            </a:r>
          </a:p>
          <a:p>
            <a:r>
              <a:rPr lang="en-US" sz="3200" dirty="0"/>
              <a:t>Test with files that contain special characters</a:t>
            </a:r>
          </a:p>
          <a:p>
            <a:pPr lvl="1"/>
            <a:r>
              <a:rPr lang="en-US" sz="2800" dirty="0"/>
              <a:t>spaces, *, leading “-”, leading “.”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98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59C7D8-EE3E-0D4C-9191-BA722B5E646A}"/>
              </a:ext>
            </a:extLst>
          </p:cNvPr>
          <p:cNvSpPr/>
          <p:nvPr/>
        </p:nvSpPr>
        <p:spPr>
          <a:xfrm>
            <a:off x="7598736" y="790427"/>
            <a:ext cx="45932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 err="1"/>
              <a:t>dir</a:t>
            </a:r>
            <a:r>
              <a:rPr lang="en-US" dirty="0"/>
              <a:t>=$1</a:t>
            </a:r>
          </a:p>
          <a:p>
            <a:r>
              <a:rPr lang="en-US" dirty="0"/>
              <a:t>RESULT=`ls -a $</a:t>
            </a:r>
            <a:r>
              <a:rPr lang="en-US" dirty="0" err="1"/>
              <a:t>dir</a:t>
            </a:r>
            <a:r>
              <a:rPr lang="en-US" dirty="0"/>
              <a:t>`</a:t>
            </a:r>
          </a:p>
          <a:p>
            <a:r>
              <a:rPr lang="en-US" dirty="0"/>
              <a:t>declare -a ARRAY</a:t>
            </a:r>
          </a:p>
          <a:p>
            <a:r>
              <a:rPr lang="en-US" dirty="0"/>
              <a:t>let count=0</a:t>
            </a:r>
          </a:p>
          <a:p>
            <a:r>
              <a:rPr lang="en-US" dirty="0"/>
              <a:t>for FILE in $RESULT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if [ ! -L "$</a:t>
            </a:r>
            <a:r>
              <a:rPr lang="en-US" dirty="0" err="1"/>
              <a:t>dir</a:t>
            </a:r>
            <a:r>
              <a:rPr lang="en-US" dirty="0"/>
              <a:t>/$FILE" ]</a:t>
            </a:r>
          </a:p>
          <a:p>
            <a:r>
              <a:rPr lang="en-US" dirty="0"/>
              <a:t>    then</a:t>
            </a:r>
          </a:p>
          <a:p>
            <a:r>
              <a:rPr lang="en-US" dirty="0"/>
              <a:t>        if [ -f "$</a:t>
            </a:r>
            <a:r>
              <a:rPr lang="en-US" dirty="0" err="1"/>
              <a:t>dir</a:t>
            </a:r>
            <a:r>
              <a:rPr lang="en-US" dirty="0"/>
              <a:t>/$FILE" ]</a:t>
            </a:r>
          </a:p>
          <a:p>
            <a:r>
              <a:rPr lang="en-US" dirty="0"/>
              <a:t>        then</a:t>
            </a:r>
          </a:p>
          <a:p>
            <a:r>
              <a:rPr lang="en-US" dirty="0"/>
              <a:t>            echo "$</a:t>
            </a:r>
            <a:r>
              <a:rPr lang="en-US" dirty="0" err="1"/>
              <a:t>dir</a:t>
            </a:r>
            <a:r>
              <a:rPr lang="en-US" dirty="0"/>
              <a:t>/$FILE is a regular file."</a:t>
            </a:r>
          </a:p>
          <a:p>
            <a:r>
              <a:rPr lang="en-US" dirty="0"/>
              <a:t>            ARRAY[$count]="$</a:t>
            </a:r>
            <a:r>
              <a:rPr lang="en-US" dirty="0" err="1"/>
              <a:t>dir</a:t>
            </a:r>
            <a:r>
              <a:rPr lang="en-US" dirty="0"/>
              <a:t>/$FILE"</a:t>
            </a:r>
          </a:p>
          <a:p>
            <a:r>
              <a:rPr lang="en-US" dirty="0"/>
              <a:t>            let count=count+1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echo "$</a:t>
            </a:r>
            <a:r>
              <a:rPr lang="en-US" dirty="0" err="1"/>
              <a:t>dir</a:t>
            </a:r>
            <a:r>
              <a:rPr lang="en-US" dirty="0"/>
              <a:t>/$FILE is NOT a regular file."</a:t>
            </a:r>
          </a:p>
          <a:p>
            <a:r>
              <a:rPr lang="en-US" dirty="0"/>
              <a:t>        fi</a:t>
            </a:r>
          </a:p>
          <a:p>
            <a:r>
              <a:rPr lang="en-US" dirty="0"/>
              <a:t>    fi</a:t>
            </a:r>
          </a:p>
          <a:p>
            <a:r>
              <a:rPr lang="en-US" dirty="0"/>
              <a:t>done</a:t>
            </a:r>
          </a:p>
          <a:p>
            <a:r>
              <a:rPr lang="en-US" dirty="0"/>
              <a:t>echo "There are $count regular files."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AAAF06-E871-2F4D-87B7-63FC321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990C7C-20BF-0748-A39F-2E67DD95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5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Key points</a:t>
            </a:r>
          </a:p>
          <a:p>
            <a:r>
              <a:rPr lang="en-US" sz="3200" dirty="0"/>
              <a:t>Use array to keep the state</a:t>
            </a:r>
          </a:p>
          <a:p>
            <a:r>
              <a:rPr lang="en-US" sz="3200" dirty="0"/>
              <a:t>Check “man test” to learn how to better use if statement</a:t>
            </a:r>
          </a:p>
          <a:p>
            <a:pPr lvl="1"/>
            <a:r>
              <a:rPr lang="en-US" sz="2800" dirty="0"/>
              <a:t>-L true if file exists and is a symbolic link</a:t>
            </a:r>
          </a:p>
          <a:p>
            <a:pPr lvl="1"/>
            <a:r>
              <a:rPr lang="en-US" sz="2800" dirty="0"/>
              <a:t>-f true if file exists and is a regular file </a:t>
            </a:r>
          </a:p>
        </p:txBody>
      </p:sp>
    </p:spTree>
    <p:extLst>
      <p:ext uri="{BB962C8B-B14F-4D97-AF65-F5344CB8AC3E}">
        <p14:creationId xmlns:p14="http://schemas.microsoft.com/office/powerpoint/2010/main" val="333002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793E-9130-C94A-9E5C-9463BE72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AED5-4575-BA45-BE3F-ECE9412C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declare –a</a:t>
            </a:r>
            <a:r>
              <a:rPr lang="en-US" dirty="0"/>
              <a:t> </a:t>
            </a:r>
            <a:r>
              <a:rPr lang="en-US" b="1" dirty="0"/>
              <a:t>ARRAY </a:t>
            </a:r>
            <a:r>
              <a:rPr lang="en-US" dirty="0"/>
              <a:t>to declare an array called ARRAY</a:t>
            </a:r>
          </a:p>
          <a:p>
            <a:r>
              <a:rPr lang="en-US" b="1" dirty="0"/>
              <a:t>ARRAY[n]</a:t>
            </a:r>
            <a:r>
              <a:rPr lang="en-US" dirty="0"/>
              <a:t> to access the nth value</a:t>
            </a:r>
          </a:p>
          <a:p>
            <a:r>
              <a:rPr lang="en-US" b="1" dirty="0"/>
              <a:t>${ARRAY[@]} </a:t>
            </a:r>
            <a:r>
              <a:rPr lang="en-US" dirty="0"/>
              <a:t>to return all the values in the array called ARRAY</a:t>
            </a:r>
          </a:p>
          <a:p>
            <a:r>
              <a:rPr lang="en-US" b="1" dirty="0"/>
              <a:t>$[#ARRAY[@]] </a:t>
            </a:r>
            <a:r>
              <a:rPr lang="en-US" dirty="0"/>
              <a:t>to return the size of the array called ARRAY</a:t>
            </a:r>
          </a:p>
          <a:p>
            <a:r>
              <a:rPr lang="en-US" b="1" dirty="0"/>
              <a:t>$[#ARRAY[n]] </a:t>
            </a:r>
            <a:r>
              <a:rPr lang="en-US" dirty="0"/>
              <a:t>to return the length of the nth element in the array called ARRAY</a:t>
            </a:r>
          </a:p>
          <a:p>
            <a:r>
              <a:rPr lang="en-US" b="1" dirty="0"/>
              <a:t>unset ARRAY </a:t>
            </a:r>
            <a:r>
              <a:rPr lang="en-US" dirty="0"/>
              <a:t>to delete the array</a:t>
            </a:r>
          </a:p>
          <a:p>
            <a:r>
              <a:rPr lang="en-US" b="1" dirty="0"/>
              <a:t>unset ARRAY[n]</a:t>
            </a:r>
            <a:r>
              <a:rPr lang="en-US" dirty="0"/>
              <a:t> to delete the nth element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2-2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  <a:p>
            <a:r>
              <a:rPr lang="en-US" dirty="0"/>
              <a:t>Review Regular Expression</a:t>
            </a:r>
          </a:p>
          <a:p>
            <a:r>
              <a:rPr lang="en-US" dirty="0"/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D30D-01F9-574D-A1BE-935E4360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Hard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48C8-6D07-4D40-B3AA-E122AE19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: data structure that stores information about files</a:t>
            </a:r>
          </a:p>
          <a:p>
            <a:pPr lvl="1"/>
            <a:r>
              <a:rPr lang="en-US" dirty="0"/>
              <a:t>File type</a:t>
            </a:r>
          </a:p>
          <a:p>
            <a:pPr lvl="1"/>
            <a:r>
              <a:rPr lang="en-US" dirty="0"/>
              <a:t>Permission</a:t>
            </a:r>
          </a:p>
          <a:p>
            <a:pPr lvl="1"/>
            <a:r>
              <a:rPr lang="en-US" dirty="0"/>
              <a:t>Owner</a:t>
            </a:r>
          </a:p>
          <a:p>
            <a:pPr lvl="1"/>
            <a:r>
              <a:rPr lang="en-US" dirty="0"/>
              <a:t>File Size, etc.</a:t>
            </a:r>
          </a:p>
          <a:p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is identified by a unique </a:t>
            </a:r>
            <a:r>
              <a:rPr lang="en-US" dirty="0" err="1"/>
              <a:t>inode</a:t>
            </a:r>
            <a:r>
              <a:rPr lang="en-US" dirty="0"/>
              <a:t> number within the file system. Check a file’s </a:t>
            </a:r>
            <a:r>
              <a:rPr lang="en-US" dirty="0" err="1"/>
              <a:t>inode</a:t>
            </a:r>
            <a:r>
              <a:rPr lang="en-US" dirty="0"/>
              <a:t> number: ls –</a:t>
            </a:r>
            <a:r>
              <a:rPr lang="en-US" dirty="0" err="1"/>
              <a:t>i</a:t>
            </a:r>
            <a:r>
              <a:rPr lang="en-US" dirty="0"/>
              <a:t> filename</a:t>
            </a:r>
          </a:p>
          <a:p>
            <a:r>
              <a:rPr lang="en-US" b="1" dirty="0"/>
              <a:t>How do you check if two files are hard-linked?</a:t>
            </a:r>
          </a:p>
          <a:p>
            <a:pPr lvl="1"/>
            <a:r>
              <a:rPr lang="en-US" dirty="0"/>
              <a:t>Same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3AE-91ED-E442-9B46-9C3E6DC2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B884E-EA47-FC48-832D-B5B1FC657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F2CD-D601-DF44-A800-A6CFE69B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75"/>
            <a:ext cx="10515600" cy="1325563"/>
          </a:xfrm>
        </p:spPr>
        <p:txBody>
          <a:bodyPr/>
          <a:lstStyle/>
          <a:p>
            <a:r>
              <a:rPr lang="en-US" dirty="0"/>
              <a:t>What is Lab 2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132B-0970-1548-9487-25D1BF9F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3" y="1446029"/>
            <a:ext cx="11270511" cy="54332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Build a spelling checker for the Hawaiian language (Get familiar with sort, </a:t>
            </a:r>
            <a:r>
              <a:rPr lang="en-US" dirty="0" err="1"/>
              <a:t>comm</a:t>
            </a:r>
            <a:r>
              <a:rPr lang="en-US" dirty="0"/>
              <a:t> and </a:t>
            </a:r>
            <a:r>
              <a:rPr lang="en-US" dirty="0" err="1"/>
              <a:t>tr</a:t>
            </a:r>
            <a:r>
              <a:rPr lang="en-US" dirty="0"/>
              <a:t> commands!)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Steps</a:t>
            </a:r>
            <a:endParaRPr lang="en-US" dirty="0"/>
          </a:p>
          <a:p>
            <a:r>
              <a:rPr lang="en-US" dirty="0"/>
              <a:t>Download a copy of web page containing basic English-to-Hawaiian dictionary</a:t>
            </a:r>
          </a:p>
          <a:p>
            <a:r>
              <a:rPr lang="en-US" dirty="0"/>
              <a:t>Extract </a:t>
            </a:r>
            <a:r>
              <a:rPr lang="en-US" b="1" dirty="0"/>
              <a:t>only</a:t>
            </a:r>
            <a:r>
              <a:rPr lang="en-US" dirty="0"/>
              <a:t> the Hawaiian words from the web page to build a simple Hawaiian dictionary (save it as </a:t>
            </a:r>
            <a:r>
              <a:rPr lang="en-US" dirty="0" err="1"/>
              <a:t>hwords</a:t>
            </a:r>
            <a:r>
              <a:rPr lang="en-US" dirty="0"/>
              <a:t>).</a:t>
            </a:r>
          </a:p>
          <a:p>
            <a:r>
              <a:rPr lang="en-US" dirty="0"/>
              <a:t>Automate site scraping: </a:t>
            </a:r>
            <a:r>
              <a:rPr lang="en-US" b="1" dirty="0" err="1"/>
              <a:t>buildwords</a:t>
            </a:r>
            <a:r>
              <a:rPr lang="en-US" dirty="0"/>
              <a:t> script (cat </a:t>
            </a:r>
            <a:r>
              <a:rPr lang="en-US" dirty="0" err="1"/>
              <a:t>hwnwdseng.htm</a:t>
            </a:r>
            <a:r>
              <a:rPr lang="en-US" dirty="0"/>
              <a:t> | </a:t>
            </a:r>
            <a:r>
              <a:rPr lang="en-US" dirty="0" err="1"/>
              <a:t>buildwords</a:t>
            </a:r>
            <a:r>
              <a:rPr lang="en-US" dirty="0"/>
              <a:t> &gt; </a:t>
            </a:r>
            <a:r>
              <a:rPr lang="en-US" dirty="0" err="1"/>
              <a:t>hwords</a:t>
            </a:r>
            <a:r>
              <a:rPr lang="en-US" dirty="0"/>
              <a:t>)</a:t>
            </a:r>
          </a:p>
          <a:p>
            <a:r>
              <a:rPr lang="en-US" dirty="0"/>
              <a:t>Modify the command in the lab assignment to act as a spelling checker for Hawaiian</a:t>
            </a:r>
          </a:p>
          <a:p>
            <a:r>
              <a:rPr lang="en-US" dirty="0"/>
              <a:t>Use your spelling checker to check </a:t>
            </a:r>
            <a:r>
              <a:rPr lang="en-US" dirty="0" err="1"/>
              <a:t>hwords</a:t>
            </a:r>
            <a:r>
              <a:rPr lang="en-US" dirty="0"/>
              <a:t> and the lab web page for spelling mistakes</a:t>
            </a:r>
          </a:p>
        </p:txBody>
      </p:sp>
    </p:spTree>
    <p:extLst>
      <p:ext uri="{BB962C8B-B14F-4D97-AF65-F5344CB8AC3E}">
        <p14:creationId xmlns:p14="http://schemas.microsoft.com/office/powerpoint/2010/main" val="15048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1A39-545A-0346-AF2E-DF8E161F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B089-37AF-7F41-8F0E-A3CC4D37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wc</a:t>
            </a:r>
            <a:r>
              <a:rPr lang="en-US" dirty="0"/>
              <a:t>:  outputs a one-line report of lines, words, and bytes</a:t>
            </a:r>
          </a:p>
          <a:p>
            <a:r>
              <a:rPr lang="en-US" dirty="0"/>
              <a:t>head: extract top of files</a:t>
            </a:r>
          </a:p>
          <a:p>
            <a:r>
              <a:rPr lang="en-US" dirty="0"/>
              <a:t>tail: extracts bottom of files</a:t>
            </a:r>
          </a:p>
          <a:p>
            <a:endParaRPr lang="en-US" dirty="0"/>
          </a:p>
          <a:p>
            <a:r>
              <a:rPr lang="en-US" dirty="0" err="1"/>
              <a:t>tr</a:t>
            </a:r>
            <a:r>
              <a:rPr lang="en-US" dirty="0"/>
              <a:t>: </a:t>
            </a:r>
            <a:r>
              <a:rPr lang="en-US" b="1" dirty="0"/>
              <a:t>translate</a:t>
            </a:r>
            <a:r>
              <a:rPr lang="en-US" dirty="0"/>
              <a:t> or </a:t>
            </a:r>
            <a:r>
              <a:rPr lang="en-US" b="1" dirty="0"/>
              <a:t>delete</a:t>
            </a:r>
            <a:r>
              <a:rPr lang="en-US" dirty="0"/>
              <a:t> characters</a:t>
            </a:r>
          </a:p>
          <a:p>
            <a:r>
              <a:rPr lang="en-US" dirty="0"/>
              <a:t>grep: print lines matching a pattern</a:t>
            </a:r>
          </a:p>
          <a:p>
            <a:r>
              <a:rPr lang="en-US" dirty="0"/>
              <a:t>sort: sort lines of text files</a:t>
            </a:r>
          </a:p>
          <a:p>
            <a:r>
              <a:rPr lang="en-US" dirty="0" err="1"/>
              <a:t>sed</a:t>
            </a:r>
            <a:r>
              <a:rPr lang="en-US" dirty="0"/>
              <a:t>: </a:t>
            </a:r>
            <a:r>
              <a:rPr lang="en-US" b="1" dirty="0"/>
              <a:t>filtering</a:t>
            </a:r>
            <a:r>
              <a:rPr lang="en-US" dirty="0"/>
              <a:t> and </a:t>
            </a:r>
            <a:r>
              <a:rPr lang="en-US" b="1" dirty="0"/>
              <a:t>transforming</a:t>
            </a:r>
            <a:r>
              <a:rPr lang="en-US" dirty="0"/>
              <a:t>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9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C1F5-FD57-BD4E-B159-8157FC30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52A5-7238-B541-8C13-EA47E555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0234"/>
          </a:xfrm>
        </p:spPr>
        <p:txBody>
          <a:bodyPr>
            <a:normAutofit/>
          </a:bodyPr>
          <a:lstStyle/>
          <a:p>
            <a:r>
              <a:rPr lang="en-US" dirty="0"/>
              <a:t>Run your script on </a:t>
            </a:r>
            <a:r>
              <a:rPr lang="en-US" dirty="0" err="1"/>
              <a:t>seasnet</a:t>
            </a:r>
            <a:r>
              <a:rPr lang="en-US" dirty="0"/>
              <a:t> servers before submitting to CCLE</a:t>
            </a:r>
          </a:p>
          <a:p>
            <a:r>
              <a:rPr lang="en-US" b="1" dirty="0" err="1"/>
              <a:t>sed</a:t>
            </a:r>
            <a:r>
              <a:rPr lang="en-US" b="1" dirty="0"/>
              <a:t> '/</a:t>
            </a:r>
            <a:r>
              <a:rPr lang="en-US" b="1" dirty="0" err="1"/>
              <a:t>patternstart</a:t>
            </a:r>
            <a:r>
              <a:rPr lang="en-US" b="1" dirty="0"/>
              <a:t>/,/</a:t>
            </a:r>
            <a:r>
              <a:rPr lang="en-US" b="1" dirty="0" err="1"/>
              <a:t>patternstop</a:t>
            </a:r>
            <a:r>
              <a:rPr lang="en-US" b="1" dirty="0"/>
              <a:t>/d'</a:t>
            </a:r>
          </a:p>
          <a:p>
            <a:pPr lvl="1"/>
            <a:r>
              <a:rPr lang="en-US" dirty="0"/>
              <a:t>delete </a:t>
            </a:r>
            <a:r>
              <a:rPr lang="en-US" dirty="0" err="1"/>
              <a:t>patternstart</a:t>
            </a:r>
            <a:r>
              <a:rPr lang="en-US" dirty="0"/>
              <a:t> to </a:t>
            </a:r>
            <a:r>
              <a:rPr lang="en-US" dirty="0" err="1"/>
              <a:t>patternstop</a:t>
            </a:r>
            <a:r>
              <a:rPr lang="en-US" dirty="0"/>
              <a:t>, works across multiple lines</a:t>
            </a:r>
            <a:br>
              <a:rPr lang="en-US" dirty="0"/>
            </a:br>
            <a:r>
              <a:rPr lang="en-US" dirty="0"/>
              <a:t>will delete all lines starting with </a:t>
            </a:r>
            <a:r>
              <a:rPr lang="en-US" dirty="0" err="1"/>
              <a:t>patternstart</a:t>
            </a:r>
            <a:r>
              <a:rPr lang="en-US" dirty="0"/>
              <a:t> to </a:t>
            </a:r>
            <a:r>
              <a:rPr lang="en-US" dirty="0" err="1"/>
              <a:t>patternstop</a:t>
            </a:r>
            <a:endParaRPr lang="en-US" dirty="0"/>
          </a:p>
          <a:p>
            <a:r>
              <a:rPr lang="en-US" dirty="0"/>
              <a:t>The Hawaiian words html page uses </a:t>
            </a:r>
            <a:r>
              <a:rPr lang="en-US" b="1" dirty="0"/>
              <a:t>\r</a:t>
            </a:r>
            <a:r>
              <a:rPr lang="en-US" dirty="0"/>
              <a:t> and </a:t>
            </a:r>
            <a:r>
              <a:rPr lang="en-US" b="1" dirty="0"/>
              <a:t>\n</a:t>
            </a:r>
            <a:r>
              <a:rPr lang="en-US" dirty="0"/>
              <a:t> for new lines</a:t>
            </a:r>
          </a:p>
          <a:p>
            <a:pPr lvl="1"/>
            <a:r>
              <a:rPr lang="en-US" dirty="0"/>
              <a:t>od –c </a:t>
            </a:r>
            <a:r>
              <a:rPr lang="en-US" dirty="0" err="1"/>
              <a:t>hwnwdseng.htm</a:t>
            </a:r>
            <a:r>
              <a:rPr lang="en-US" dirty="0"/>
              <a:t> to see the ASCII characters</a:t>
            </a:r>
          </a:p>
          <a:p>
            <a:r>
              <a:rPr lang="en-US" dirty="0"/>
              <a:t>You can delete blank white spaces such as tab or space using </a:t>
            </a:r>
          </a:p>
          <a:p>
            <a:pPr lvl="1"/>
            <a:r>
              <a:rPr lang="en-US" b="1" dirty="0" err="1"/>
              <a:t>tr</a:t>
            </a:r>
            <a:r>
              <a:rPr lang="en-US" b="1" dirty="0"/>
              <a:t> -d '[:blank:]'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tr</a:t>
            </a:r>
            <a:r>
              <a:rPr lang="en-US" b="1" dirty="0"/>
              <a:t> -s</a:t>
            </a:r>
            <a:r>
              <a:rPr lang="en-US" dirty="0"/>
              <a:t> to squeeze multiple new lines into one</a:t>
            </a:r>
          </a:p>
          <a:p>
            <a:r>
              <a:rPr lang="en-US" b="1" dirty="0" err="1"/>
              <a:t>sed</a:t>
            </a:r>
            <a:r>
              <a:rPr lang="en-US" b="1" dirty="0"/>
              <a:t> 's/&lt;[^&gt;]*&gt;//g' </a:t>
            </a:r>
            <a:r>
              <a:rPr lang="en-US" dirty="0" err="1"/>
              <a:t>a.html</a:t>
            </a:r>
            <a:r>
              <a:rPr lang="en-US" dirty="0"/>
              <a:t> to remove all HTML tags</a:t>
            </a:r>
          </a:p>
        </p:txBody>
      </p:sp>
    </p:spTree>
    <p:extLst>
      <p:ext uri="{BB962C8B-B14F-4D97-AF65-F5344CB8AC3E}">
        <p14:creationId xmlns:p14="http://schemas.microsoft.com/office/powerpoint/2010/main" val="354447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3AE-91ED-E442-9B46-9C3E6DC2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B884E-EA47-FC48-832D-B5B1FC657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E96-A4E1-3146-A0C7-7CF78A26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Basic Concepts of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8CDD-B1F4-F446-8169-D8FC0EF8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769"/>
            <a:ext cx="10515600" cy="50217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Quantification</a:t>
            </a:r>
          </a:p>
          <a:p>
            <a:pPr lvl="1"/>
            <a:r>
              <a:rPr lang="en-US" dirty="0"/>
              <a:t>How many times of previous expression?</a:t>
            </a:r>
          </a:p>
          <a:p>
            <a:pPr lvl="1"/>
            <a:r>
              <a:rPr lang="en-US" dirty="0"/>
              <a:t>Most common quantifiers: ?(0 or 1), *(0 or more), +(1 or more)</a:t>
            </a:r>
          </a:p>
          <a:p>
            <a:r>
              <a:rPr lang="en-US" dirty="0"/>
              <a:t>Grouping</a:t>
            </a:r>
          </a:p>
          <a:p>
            <a:pPr lvl="1"/>
            <a:r>
              <a:rPr lang="en-US" dirty="0"/>
              <a:t>Which subset of previous expression?</a:t>
            </a:r>
          </a:p>
          <a:p>
            <a:pPr lvl="1"/>
            <a:r>
              <a:rPr lang="en-US" dirty="0"/>
              <a:t>Grouping operator: ()</a:t>
            </a:r>
          </a:p>
          <a:p>
            <a:r>
              <a:rPr lang="en-US" dirty="0"/>
              <a:t>Alternation</a:t>
            </a:r>
          </a:p>
          <a:p>
            <a:pPr lvl="1"/>
            <a:r>
              <a:rPr lang="en-US" dirty="0"/>
              <a:t>Which choices?</a:t>
            </a:r>
          </a:p>
          <a:p>
            <a:pPr lvl="1"/>
            <a:r>
              <a:rPr lang="en-US" dirty="0"/>
              <a:t>Operators: [] and |</a:t>
            </a:r>
          </a:p>
          <a:p>
            <a:r>
              <a:rPr lang="en-US" dirty="0"/>
              <a:t>Anchors</a:t>
            </a:r>
          </a:p>
          <a:p>
            <a:pPr lvl="1"/>
            <a:r>
              <a:rPr lang="en-US" dirty="0"/>
              <a:t>Where?</a:t>
            </a:r>
          </a:p>
          <a:p>
            <a:pPr lvl="1"/>
            <a:r>
              <a:rPr lang="en-US" dirty="0"/>
              <a:t>Characters: ^ (beginning) and $ (end)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4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8090-B1D8-EE4F-A7DA-28CD9563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DA5F-0326-3441-8823-66E0231B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622"/>
          </a:xfrm>
        </p:spPr>
        <p:txBody>
          <a:bodyPr>
            <a:normAutofit/>
          </a:bodyPr>
          <a:lstStyle/>
          <a:p>
            <a:r>
              <a:rPr lang="en-US" sz="3200" dirty="0"/>
              <a:t>Which of the following strings would match the regular expression: </a:t>
            </a:r>
            <a:r>
              <a:rPr lang="en-US" sz="3200" dirty="0" err="1"/>
              <a:t>aab?b</a:t>
            </a:r>
            <a:endParaRPr lang="en-US" sz="3200" dirty="0"/>
          </a:p>
          <a:p>
            <a:pPr lvl="1"/>
            <a:r>
              <a:rPr lang="en-US" sz="2800" dirty="0"/>
              <a:t>A. </a:t>
            </a:r>
            <a:r>
              <a:rPr lang="en-US" sz="2800" dirty="0" err="1"/>
              <a:t>aabb</a:t>
            </a:r>
            <a:endParaRPr lang="en-US" sz="2800" dirty="0"/>
          </a:p>
          <a:p>
            <a:pPr lvl="1"/>
            <a:r>
              <a:rPr lang="en-US" sz="2800" dirty="0"/>
              <a:t>B. aa\</a:t>
            </a:r>
            <a:r>
              <a:rPr lang="en-US" sz="2800" dirty="0" err="1"/>
              <a:t>nbbb</a:t>
            </a:r>
            <a:endParaRPr lang="en-US" sz="2800" dirty="0"/>
          </a:p>
          <a:p>
            <a:pPr lvl="1"/>
            <a:r>
              <a:rPr lang="en-US" sz="2800" dirty="0"/>
              <a:t>C. </a:t>
            </a:r>
            <a:r>
              <a:rPr lang="en-US" sz="2800" dirty="0" err="1"/>
              <a:t>aab</a:t>
            </a:r>
            <a:r>
              <a:rPr lang="en-US" sz="2800" dirty="0"/>
              <a:t> </a:t>
            </a:r>
          </a:p>
          <a:p>
            <a:r>
              <a:rPr lang="en-US" sz="3200" dirty="0"/>
              <a:t>Which line(s) would this regular expression match? “^</a:t>
            </a:r>
            <a:r>
              <a:rPr lang="en-US" sz="3200" dirty="0" err="1"/>
              <a:t>T.+e</a:t>
            </a:r>
            <a:r>
              <a:rPr lang="en-US" sz="3200" dirty="0"/>
              <a:t>$”</a:t>
            </a:r>
          </a:p>
          <a:p>
            <a:pPr lvl="1"/>
            <a:r>
              <a:rPr lang="en-US" sz="2800" dirty="0"/>
              <a:t>A. The</a:t>
            </a:r>
          </a:p>
          <a:p>
            <a:pPr lvl="1"/>
            <a:r>
              <a:rPr lang="en-US" sz="2800" dirty="0"/>
              <a:t>B. </a:t>
            </a:r>
            <a:r>
              <a:rPr lang="en-US" sz="2800" dirty="0" err="1"/>
              <a:t>Te</a:t>
            </a:r>
            <a:endParaRPr lang="en-US" sz="2800" dirty="0"/>
          </a:p>
          <a:p>
            <a:pPr lvl="1"/>
            <a:r>
              <a:rPr lang="en-US" sz="2800" dirty="0"/>
              <a:t>C. Three</a:t>
            </a:r>
          </a:p>
          <a:p>
            <a:pPr lvl="1"/>
            <a:r>
              <a:rPr lang="en-US" sz="2800" dirty="0"/>
              <a:t>D. Then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633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1209</Words>
  <Application>Microsoft Macintosh PowerPoint</Application>
  <PresentationFormat>Widescreen</PresentationFormat>
  <Paragraphs>181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Software Construction Laboratory CS35L – Lab 1</vt:lpstr>
      <vt:lpstr>Session 2-2</vt:lpstr>
      <vt:lpstr>Lab 2</vt:lpstr>
      <vt:lpstr>What is Lab 2 About?</vt:lpstr>
      <vt:lpstr>Useful Tools</vt:lpstr>
      <vt:lpstr>Lab 2 Hints</vt:lpstr>
      <vt:lpstr>Regular Expression Review</vt:lpstr>
      <vt:lpstr>4 Basic Concepts of Regular Expression</vt:lpstr>
      <vt:lpstr>Simple Exercises</vt:lpstr>
      <vt:lpstr>Simple Exercises</vt:lpstr>
      <vt:lpstr>Simple Exercises</vt:lpstr>
      <vt:lpstr>grep Matches Lines</vt:lpstr>
      <vt:lpstr>Assignment 2</vt:lpstr>
      <vt:lpstr>About Assignment 2</vt:lpstr>
      <vt:lpstr>Buildwords script</vt:lpstr>
      <vt:lpstr>Lab2.log</vt:lpstr>
      <vt:lpstr>sameln script</vt:lpstr>
      <vt:lpstr>Sample Code</vt:lpstr>
      <vt:lpstr>Array in Bash Script</vt:lpstr>
      <vt:lpstr>Check Hard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303</cp:revision>
  <dcterms:created xsi:type="dcterms:W3CDTF">2018-10-02T20:19:11Z</dcterms:created>
  <dcterms:modified xsi:type="dcterms:W3CDTF">2018-10-10T07:04:55Z</dcterms:modified>
</cp:coreProperties>
</file>