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300" r:id="rId2"/>
    <p:sldId id="302" r:id="rId3"/>
    <p:sldId id="303" r:id="rId4"/>
    <p:sldId id="319" r:id="rId5"/>
    <p:sldId id="306" r:id="rId6"/>
    <p:sldId id="304" r:id="rId7"/>
    <p:sldId id="305" r:id="rId8"/>
    <p:sldId id="307" r:id="rId9"/>
    <p:sldId id="308" r:id="rId10"/>
    <p:sldId id="309" r:id="rId11"/>
    <p:sldId id="310" r:id="rId12"/>
    <p:sldId id="311" r:id="rId13"/>
    <p:sldId id="312" r:id="rId14"/>
    <p:sldId id="313" r:id="rId15"/>
    <p:sldId id="314" r:id="rId16"/>
    <p:sldId id="316" r:id="rId17"/>
    <p:sldId id="315" r:id="rId18"/>
    <p:sldId id="318" r:id="rId19"/>
    <p:sldId id="31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B576B9-0268-C545-8666-6AADD9FAFDA0}">
          <p14:sldIdLst>
            <p14:sldId id="300"/>
            <p14:sldId id="302"/>
            <p14:sldId id="303"/>
            <p14:sldId id="319"/>
            <p14:sldId id="306"/>
            <p14:sldId id="304"/>
            <p14:sldId id="305"/>
            <p14:sldId id="307"/>
            <p14:sldId id="308"/>
            <p14:sldId id="309"/>
            <p14:sldId id="310"/>
            <p14:sldId id="311"/>
            <p14:sldId id="312"/>
            <p14:sldId id="313"/>
            <p14:sldId id="314"/>
            <p14:sldId id="316"/>
            <p14:sldId id="315"/>
            <p14:sldId id="318"/>
            <p14:sldId id="31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89"/>
    <p:restoredTop sz="63866"/>
  </p:normalViewPr>
  <p:slideViewPr>
    <p:cSldViewPr snapToGrid="0" snapToObjects="1">
      <p:cViewPr varScale="1">
        <p:scale>
          <a:sx n="48" d="100"/>
          <a:sy n="48" d="100"/>
        </p:scale>
        <p:origin x="14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59EE7-3E25-4842-A308-8D34A301A777}" type="datetimeFigureOut">
              <a:rPr lang="en-US" smtClean="0"/>
              <a:t>10/15/18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D04458-F08C-A646-BF42-E472534D48E6}" type="slidenum">
              <a:rPr lang="en-US" smtClean="0"/>
              <a:t>‹#›</a:t>
            </a:fld>
            <a:endParaRPr lang="en-US"/>
          </a:p>
        </p:txBody>
      </p:sp>
    </p:spTree>
    <p:extLst>
      <p:ext uri="{BB962C8B-B14F-4D97-AF65-F5344CB8AC3E}">
        <p14:creationId xmlns:p14="http://schemas.microsoft.com/office/powerpoint/2010/main" val="3367062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Linux_distribution" TargetMode="External"/><Relationship Id="rId3" Type="http://schemas.openxmlformats.org/officeDocument/2006/relationships/hyperlink" Target="https://en.wikipedia.org/wiki/Free_software" TargetMode="External"/><Relationship Id="rId7" Type="http://schemas.openxmlformats.org/officeDocument/2006/relationships/hyperlink" Target="https://en.wikipedia.org/wiki/Ubuntu_(operating_system)"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Debian" TargetMode="External"/><Relationship Id="rId5" Type="http://schemas.openxmlformats.org/officeDocument/2006/relationships/hyperlink" Target="https://en.wikipedia.org/wiki/Library_(computing)" TargetMode="External"/><Relationship Id="rId4" Type="http://schemas.openxmlformats.org/officeDocument/2006/relationships/hyperlink" Target="https://en.wikipedia.org/wiki/Front_and_back_ends"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File_format"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en.wikipedia.org/wiki/Data_compression" TargetMode="External"/><Relationship Id="rId4" Type="http://schemas.openxmlformats.org/officeDocument/2006/relationships/hyperlink" Target="https://en.wikipedia.org/wiki/Software_applicatio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Advanced Package Tool</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APT</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3" tooltip="Free software"/>
              </a:rPr>
              <a:t>free software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tooltip="Front and back ends"/>
              </a:rPr>
              <a:t>user interface</a:t>
            </a:r>
            <a:r>
              <a:rPr lang="en-US" sz="1200" b="0" i="0" kern="1200" dirty="0">
                <a:solidFill>
                  <a:schemeClr val="tx1"/>
                </a:solidFill>
                <a:effectLst/>
                <a:latin typeface="+mn-lt"/>
                <a:ea typeface="+mn-ea"/>
                <a:cs typeface="+mn-cs"/>
              </a:rPr>
              <a:t> that works with </a:t>
            </a:r>
            <a:r>
              <a:rPr lang="en-US" sz="1200" b="0" i="0" u="none" strike="noStrike" kern="1200" dirty="0">
                <a:solidFill>
                  <a:schemeClr val="tx1"/>
                </a:solidFill>
                <a:effectLst/>
                <a:latin typeface="+mn-lt"/>
                <a:ea typeface="+mn-ea"/>
                <a:cs typeface="+mn-cs"/>
                <a:hlinkClick r:id="rId5" tooltip="Library (computing)"/>
              </a:rPr>
              <a:t>core libraries</a:t>
            </a:r>
            <a:r>
              <a:rPr lang="en-US" sz="1200" b="0" i="0" kern="1200" dirty="0">
                <a:solidFill>
                  <a:schemeClr val="tx1"/>
                </a:solidFill>
                <a:effectLst/>
                <a:latin typeface="+mn-lt"/>
                <a:ea typeface="+mn-ea"/>
                <a:cs typeface="+mn-cs"/>
              </a:rPr>
              <a:t> to handle the installation and removal of software on </a:t>
            </a:r>
            <a:r>
              <a:rPr lang="en-US" sz="1200" b="0" i="0" u="none" strike="noStrike" kern="1200" dirty="0">
                <a:solidFill>
                  <a:schemeClr val="tx1"/>
                </a:solidFill>
                <a:effectLst/>
                <a:latin typeface="+mn-lt"/>
                <a:ea typeface="+mn-ea"/>
                <a:cs typeface="+mn-cs"/>
                <a:hlinkClick r:id="rId6" tooltip="Debian"/>
              </a:rPr>
              <a:t>Debian</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7" tooltip="Ubuntu (operating system)"/>
              </a:rPr>
              <a:t>Ubuntu</a:t>
            </a:r>
            <a:r>
              <a:rPr lang="en-US" sz="1200" b="0" i="0" kern="1200" dirty="0">
                <a:solidFill>
                  <a:schemeClr val="tx1"/>
                </a:solidFill>
                <a:effectLst/>
                <a:latin typeface="+mn-lt"/>
                <a:ea typeface="+mn-ea"/>
                <a:cs typeface="+mn-cs"/>
              </a:rPr>
              <a:t> and other </a:t>
            </a:r>
            <a:r>
              <a:rPr lang="en-US" sz="1200" b="0" i="0" u="none" strike="noStrike" kern="1200" dirty="0">
                <a:solidFill>
                  <a:schemeClr val="tx1"/>
                </a:solidFill>
                <a:effectLst/>
                <a:latin typeface="+mn-lt"/>
                <a:ea typeface="+mn-ea"/>
                <a:cs typeface="+mn-cs"/>
                <a:hlinkClick r:id="rId8" tooltip="Linux distribution"/>
              </a:rPr>
              <a:t>Linux distributions</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C1D04458-F08C-A646-BF42-E472534D48E6}" type="slidenum">
              <a:rPr lang="en-US" smtClean="0"/>
              <a:t>6</a:t>
            </a:fld>
            <a:endParaRPr lang="en-US"/>
          </a:p>
        </p:txBody>
      </p:sp>
    </p:spTree>
    <p:extLst>
      <p:ext uri="{BB962C8B-B14F-4D97-AF65-F5344CB8AC3E}">
        <p14:creationId xmlns:p14="http://schemas.microsoft.com/office/powerpoint/2010/main" val="1038564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3" tooltip="File format"/>
              </a:rPr>
              <a:t>file format</a:t>
            </a:r>
            <a:r>
              <a:rPr lang="en-US" sz="1200" b="0" i="0" kern="1200" dirty="0">
                <a:solidFill>
                  <a:schemeClr val="tx1"/>
                </a:solidFill>
                <a:effectLst/>
                <a:latin typeface="+mn-lt"/>
                <a:ea typeface="+mn-ea"/>
                <a:cs typeface="+mn-cs"/>
              </a:rPr>
              <a:t> and a </a:t>
            </a:r>
            <a:r>
              <a:rPr lang="en-US" sz="1200" b="0" i="0" u="none" strike="noStrike" kern="1200" dirty="0">
                <a:solidFill>
                  <a:schemeClr val="tx1"/>
                </a:solidFill>
                <a:effectLst/>
                <a:latin typeface="+mn-lt"/>
                <a:ea typeface="+mn-ea"/>
                <a:cs typeface="+mn-cs"/>
                <a:hlinkClick r:id="rId4" tooltip="Software application"/>
              </a:rPr>
              <a:t>software application</a:t>
            </a:r>
            <a:r>
              <a:rPr lang="en-US" sz="1200" b="0" i="0" kern="1200" dirty="0">
                <a:solidFill>
                  <a:schemeClr val="tx1"/>
                </a:solidFill>
                <a:effectLst/>
                <a:latin typeface="+mn-lt"/>
                <a:ea typeface="+mn-ea"/>
                <a:cs typeface="+mn-cs"/>
              </a:rPr>
              <a:t> used for </a:t>
            </a:r>
            <a:r>
              <a:rPr lang="en-US" sz="1200" b="0" i="0" u="none" strike="noStrike" kern="1200" dirty="0">
                <a:solidFill>
                  <a:schemeClr val="tx1"/>
                </a:solidFill>
                <a:effectLst/>
                <a:latin typeface="+mn-lt"/>
                <a:ea typeface="+mn-ea"/>
                <a:cs typeface="+mn-cs"/>
                <a:hlinkClick r:id="rId5" tooltip="Data compression"/>
              </a:rPr>
              <a:t>file compression and decompression</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C1D04458-F08C-A646-BF42-E472534D48E6}" type="slidenum">
              <a:rPr lang="en-US" smtClean="0"/>
              <a:t>7</a:t>
            </a:fld>
            <a:endParaRPr lang="en-US"/>
          </a:p>
        </p:txBody>
      </p:sp>
    </p:spTree>
    <p:extLst>
      <p:ext uri="{BB962C8B-B14F-4D97-AF65-F5344CB8AC3E}">
        <p14:creationId xmlns:p14="http://schemas.microsoft.com/office/powerpoint/2010/main" val="2864259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 -E </a:t>
            </a:r>
            <a:r>
              <a:rPr lang="en-US" dirty="0" err="1"/>
              <a:t>example.cpp</a:t>
            </a:r>
            <a:endParaRPr lang="en-US" dirty="0"/>
          </a:p>
          <a:p>
            <a:r>
              <a:rPr lang="en-US" dirty="0"/>
              <a:t>Will output the preprocessed code</a:t>
            </a:r>
          </a:p>
          <a:p>
            <a:endParaRPr lang="en-US" dirty="0"/>
          </a:p>
          <a:p>
            <a:r>
              <a:rPr lang="en-US" dirty="0"/>
              <a:t>g++ -S </a:t>
            </a:r>
            <a:r>
              <a:rPr lang="en-US" dirty="0" err="1"/>
              <a:t>example.cpp</a:t>
            </a:r>
            <a:endParaRPr lang="en-US" dirty="0"/>
          </a:p>
          <a:p>
            <a:r>
              <a:rPr lang="en-US" dirty="0"/>
              <a:t>Will generate the assembly instructions</a:t>
            </a:r>
          </a:p>
          <a:p>
            <a:endParaRPr lang="en-US" dirty="0"/>
          </a:p>
          <a:p>
            <a:r>
              <a:rPr lang="en-US" dirty="0"/>
              <a:t>g++ -c </a:t>
            </a:r>
            <a:r>
              <a:rPr lang="en-US" dirty="0" err="1"/>
              <a:t>example.cpp</a:t>
            </a:r>
            <a:endParaRPr lang="en-US" dirty="0"/>
          </a:p>
          <a:p>
            <a:r>
              <a:rPr lang="en-US" dirty="0"/>
              <a:t>Will generate object code</a:t>
            </a:r>
          </a:p>
          <a:p>
            <a:r>
              <a:rPr lang="en-US" dirty="0" err="1"/>
              <a:t>hexdump</a:t>
            </a:r>
            <a:r>
              <a:rPr lang="en-US" dirty="0"/>
              <a:t> </a:t>
            </a:r>
            <a:r>
              <a:rPr lang="en-US" dirty="0" err="1"/>
              <a:t>example.o</a:t>
            </a:r>
            <a:endParaRPr lang="en-US" dirty="0"/>
          </a:p>
          <a:p>
            <a:endParaRPr lang="en-US" dirty="0"/>
          </a:p>
          <a:p>
            <a:r>
              <a:rPr lang="en-US" dirty="0"/>
              <a:t>g++ -o example </a:t>
            </a:r>
            <a:r>
              <a:rPr lang="en-US" dirty="0" err="1"/>
              <a:t>example.cpp</a:t>
            </a:r>
            <a:endParaRPr lang="en-US" dirty="0"/>
          </a:p>
        </p:txBody>
      </p:sp>
      <p:sp>
        <p:nvSpPr>
          <p:cNvPr id="4" name="Slide Number Placeholder 3"/>
          <p:cNvSpPr>
            <a:spLocks noGrp="1"/>
          </p:cNvSpPr>
          <p:nvPr>
            <p:ph type="sldNum" sz="quarter" idx="5"/>
          </p:nvPr>
        </p:nvSpPr>
        <p:spPr/>
        <p:txBody>
          <a:bodyPr/>
          <a:lstStyle/>
          <a:p>
            <a:fld id="{C1D04458-F08C-A646-BF42-E472534D48E6}" type="slidenum">
              <a:rPr lang="en-US" smtClean="0"/>
              <a:t>9</a:t>
            </a:fld>
            <a:endParaRPr lang="en-US"/>
          </a:p>
        </p:txBody>
      </p:sp>
    </p:spTree>
    <p:extLst>
      <p:ext uri="{BB962C8B-B14F-4D97-AF65-F5344CB8AC3E}">
        <p14:creationId xmlns:p14="http://schemas.microsoft.com/office/powerpoint/2010/main" val="702340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schemeClr val="dk1"/>
                </a:solidFill>
                <a:effectLst/>
                <a:latin typeface="+mn-lt"/>
                <a:ea typeface="Calibri"/>
                <a:cs typeface="Calibri"/>
                <a:sym typeface="Calibri"/>
              </a:rPr>
              <a:t>The diff command can also output the differences in another format: the unified format. This format is more compact, as it omits redundant context lines and groups things like line number instructions. However, this format is currently only supported by GNU diff and patch. </a:t>
            </a:r>
            <a:endParaRPr lang="en-US" dirty="0"/>
          </a:p>
          <a:p>
            <a:endParaRPr lang="en-US" dirty="0"/>
          </a:p>
        </p:txBody>
      </p:sp>
      <p:sp>
        <p:nvSpPr>
          <p:cNvPr id="4" name="Slide Number Placeholder 3"/>
          <p:cNvSpPr>
            <a:spLocks noGrp="1"/>
          </p:cNvSpPr>
          <p:nvPr>
            <p:ph type="sldNum" sz="quarter" idx="5"/>
          </p:nvPr>
        </p:nvSpPr>
        <p:spPr/>
        <p:txBody>
          <a:bodyPr/>
          <a:lstStyle/>
          <a:p>
            <a:fld id="{C1D04458-F08C-A646-BF42-E472534D48E6}" type="slidenum">
              <a:rPr lang="en-US" smtClean="0"/>
              <a:t>18</a:t>
            </a:fld>
            <a:endParaRPr lang="en-US"/>
          </a:p>
        </p:txBody>
      </p:sp>
    </p:spTree>
    <p:extLst>
      <p:ext uri="{BB962C8B-B14F-4D97-AF65-F5344CB8AC3E}">
        <p14:creationId xmlns:p14="http://schemas.microsoft.com/office/powerpoint/2010/main" val="2803044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D1CD1-E192-3C43-9010-B0DEA82A07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23E5B4-34DF-3241-8436-72362D0046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54EAA6-6694-A04B-B34F-16CA7E44E927}"/>
              </a:ext>
            </a:extLst>
          </p:cNvPr>
          <p:cNvSpPr>
            <a:spLocks noGrp="1"/>
          </p:cNvSpPr>
          <p:nvPr>
            <p:ph type="dt" sz="half" idx="10"/>
          </p:nvPr>
        </p:nvSpPr>
        <p:spPr/>
        <p:txBody>
          <a:bodyPr/>
          <a:lstStyle/>
          <a:p>
            <a:fld id="{960F96EF-9CD3-284A-BFFC-4FB32FB95447}" type="datetimeFigureOut">
              <a:rPr lang="en-US" smtClean="0"/>
              <a:t>10/15/18</a:t>
            </a:fld>
            <a:endParaRPr lang="en-US"/>
          </a:p>
        </p:txBody>
      </p:sp>
      <p:sp>
        <p:nvSpPr>
          <p:cNvPr id="5" name="Footer Placeholder 4">
            <a:extLst>
              <a:ext uri="{FF2B5EF4-FFF2-40B4-BE49-F238E27FC236}">
                <a16:creationId xmlns:a16="http://schemas.microsoft.com/office/drawing/2014/main" id="{69010E8B-C3D4-2F41-A1A8-DCC749D6F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F719F-08F9-FB4D-A938-ADC6E7083E0C}"/>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3501280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59AEB-6A9E-8F4E-A4E1-D61DF297F6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E732AA-0A25-4843-9C95-4BC56268C6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98705F-A0A5-6947-B8AE-56C50C1227D6}"/>
              </a:ext>
            </a:extLst>
          </p:cNvPr>
          <p:cNvSpPr>
            <a:spLocks noGrp="1"/>
          </p:cNvSpPr>
          <p:nvPr>
            <p:ph type="dt" sz="half" idx="10"/>
          </p:nvPr>
        </p:nvSpPr>
        <p:spPr/>
        <p:txBody>
          <a:bodyPr/>
          <a:lstStyle/>
          <a:p>
            <a:fld id="{960F96EF-9CD3-284A-BFFC-4FB32FB95447}" type="datetimeFigureOut">
              <a:rPr lang="en-US" smtClean="0"/>
              <a:t>10/15/18</a:t>
            </a:fld>
            <a:endParaRPr lang="en-US"/>
          </a:p>
        </p:txBody>
      </p:sp>
      <p:sp>
        <p:nvSpPr>
          <p:cNvPr id="5" name="Footer Placeholder 4">
            <a:extLst>
              <a:ext uri="{FF2B5EF4-FFF2-40B4-BE49-F238E27FC236}">
                <a16:creationId xmlns:a16="http://schemas.microsoft.com/office/drawing/2014/main" id="{310F428C-0E7D-0B42-B1EB-26BBA08E7D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E8113-0660-544D-85F1-1EAFAD7FEF00}"/>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367243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B305D0-FFA7-8542-BFF2-88006A43ED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DFEFE2-3FFF-0B41-A189-48FBE82A86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9840E9-4A4F-6443-9885-869687E16265}"/>
              </a:ext>
            </a:extLst>
          </p:cNvPr>
          <p:cNvSpPr>
            <a:spLocks noGrp="1"/>
          </p:cNvSpPr>
          <p:nvPr>
            <p:ph type="dt" sz="half" idx="10"/>
          </p:nvPr>
        </p:nvSpPr>
        <p:spPr/>
        <p:txBody>
          <a:bodyPr/>
          <a:lstStyle/>
          <a:p>
            <a:fld id="{960F96EF-9CD3-284A-BFFC-4FB32FB95447}" type="datetimeFigureOut">
              <a:rPr lang="en-US" smtClean="0"/>
              <a:t>10/15/18</a:t>
            </a:fld>
            <a:endParaRPr lang="en-US"/>
          </a:p>
        </p:txBody>
      </p:sp>
      <p:sp>
        <p:nvSpPr>
          <p:cNvPr id="5" name="Footer Placeholder 4">
            <a:extLst>
              <a:ext uri="{FF2B5EF4-FFF2-40B4-BE49-F238E27FC236}">
                <a16:creationId xmlns:a16="http://schemas.microsoft.com/office/drawing/2014/main" id="{EE3AC0BA-AEAA-3845-A86A-62D299F85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89643A-2101-9146-A72B-C0087045057A}"/>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66224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0F79-6C6F-1041-8A96-6DDA41A7F4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EBCFCD-A5D3-124D-80E6-7E7593420A2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8F4770-ACE9-2C4D-A666-5DD84DF2E9DC}"/>
              </a:ext>
            </a:extLst>
          </p:cNvPr>
          <p:cNvSpPr>
            <a:spLocks noGrp="1"/>
          </p:cNvSpPr>
          <p:nvPr>
            <p:ph type="dt" sz="half" idx="10"/>
          </p:nvPr>
        </p:nvSpPr>
        <p:spPr/>
        <p:txBody>
          <a:bodyPr/>
          <a:lstStyle/>
          <a:p>
            <a:fld id="{960F96EF-9CD3-284A-BFFC-4FB32FB95447}" type="datetimeFigureOut">
              <a:rPr lang="en-US" smtClean="0"/>
              <a:t>10/15/18</a:t>
            </a:fld>
            <a:endParaRPr lang="en-US"/>
          </a:p>
        </p:txBody>
      </p:sp>
      <p:sp>
        <p:nvSpPr>
          <p:cNvPr id="5" name="Footer Placeholder 4">
            <a:extLst>
              <a:ext uri="{FF2B5EF4-FFF2-40B4-BE49-F238E27FC236}">
                <a16:creationId xmlns:a16="http://schemas.microsoft.com/office/drawing/2014/main" id="{D12CE935-EFB8-C046-B506-D855AE038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7D89B-5858-CE40-891D-FD3C4C043F88}"/>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2830967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E67D-B39B-DA43-9DDA-2CBC38D49E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CB2EC6-677E-EA4C-A153-B356AFBAA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92748A0-EBD1-3046-AABE-F94DD663A166}"/>
              </a:ext>
            </a:extLst>
          </p:cNvPr>
          <p:cNvSpPr>
            <a:spLocks noGrp="1"/>
          </p:cNvSpPr>
          <p:nvPr>
            <p:ph type="dt" sz="half" idx="10"/>
          </p:nvPr>
        </p:nvSpPr>
        <p:spPr/>
        <p:txBody>
          <a:bodyPr/>
          <a:lstStyle/>
          <a:p>
            <a:fld id="{960F96EF-9CD3-284A-BFFC-4FB32FB95447}" type="datetimeFigureOut">
              <a:rPr lang="en-US" smtClean="0"/>
              <a:t>10/15/18</a:t>
            </a:fld>
            <a:endParaRPr lang="en-US"/>
          </a:p>
        </p:txBody>
      </p:sp>
      <p:sp>
        <p:nvSpPr>
          <p:cNvPr id="5" name="Footer Placeholder 4">
            <a:extLst>
              <a:ext uri="{FF2B5EF4-FFF2-40B4-BE49-F238E27FC236}">
                <a16:creationId xmlns:a16="http://schemas.microsoft.com/office/drawing/2014/main" id="{F4037235-CB4A-2948-8CFC-F41CFFCBD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77743-2530-5C41-ADDD-70EBB91A5485}"/>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574697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B42D0-1F3A-F74E-92FE-87275CB394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CDFDC-6E50-3947-9B8D-17A9A7C59B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FD3FF4-F607-7B4E-A68F-74159741FD6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AC1500-F1CD-8141-B509-512F30F65ECB}"/>
              </a:ext>
            </a:extLst>
          </p:cNvPr>
          <p:cNvSpPr>
            <a:spLocks noGrp="1"/>
          </p:cNvSpPr>
          <p:nvPr>
            <p:ph type="dt" sz="half" idx="10"/>
          </p:nvPr>
        </p:nvSpPr>
        <p:spPr/>
        <p:txBody>
          <a:bodyPr/>
          <a:lstStyle/>
          <a:p>
            <a:fld id="{960F96EF-9CD3-284A-BFFC-4FB32FB95447}" type="datetimeFigureOut">
              <a:rPr lang="en-US" smtClean="0"/>
              <a:t>10/15/18</a:t>
            </a:fld>
            <a:endParaRPr lang="en-US"/>
          </a:p>
        </p:txBody>
      </p:sp>
      <p:sp>
        <p:nvSpPr>
          <p:cNvPr id="6" name="Footer Placeholder 5">
            <a:extLst>
              <a:ext uri="{FF2B5EF4-FFF2-40B4-BE49-F238E27FC236}">
                <a16:creationId xmlns:a16="http://schemas.microsoft.com/office/drawing/2014/main" id="{A8CEE977-47C5-164F-8945-EFF814E1CF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8FF97C-7E76-BC47-9531-FEAD7CB7F955}"/>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2469642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49EC-1C85-9C4D-A785-D638FD4AF7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4AB308-1AA6-F647-8BCF-DE15FF4F3C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A9670AF-0A60-1449-8027-8FED8DE2FC7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217BA2-53FB-B648-A14D-A2692DF497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5885FC-9DB4-6440-8254-214B8C8C02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E5E77C-AFDD-3B48-8812-B3D8E6D541EE}"/>
              </a:ext>
            </a:extLst>
          </p:cNvPr>
          <p:cNvSpPr>
            <a:spLocks noGrp="1"/>
          </p:cNvSpPr>
          <p:nvPr>
            <p:ph type="dt" sz="half" idx="10"/>
          </p:nvPr>
        </p:nvSpPr>
        <p:spPr/>
        <p:txBody>
          <a:bodyPr/>
          <a:lstStyle/>
          <a:p>
            <a:fld id="{960F96EF-9CD3-284A-BFFC-4FB32FB95447}" type="datetimeFigureOut">
              <a:rPr lang="en-US" smtClean="0"/>
              <a:t>10/15/18</a:t>
            </a:fld>
            <a:endParaRPr lang="en-US"/>
          </a:p>
        </p:txBody>
      </p:sp>
      <p:sp>
        <p:nvSpPr>
          <p:cNvPr id="8" name="Footer Placeholder 7">
            <a:extLst>
              <a:ext uri="{FF2B5EF4-FFF2-40B4-BE49-F238E27FC236}">
                <a16:creationId xmlns:a16="http://schemas.microsoft.com/office/drawing/2014/main" id="{B9DF9BA4-1AA0-F74C-8EEB-A6571177EA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6DC670-3D6C-CE4E-82E0-E2DC52E88353}"/>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791753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4E692-DD09-FA45-9E23-27F701E708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7BC729-8BB0-9B46-ADF5-8C2BE792DD9F}"/>
              </a:ext>
            </a:extLst>
          </p:cNvPr>
          <p:cNvSpPr>
            <a:spLocks noGrp="1"/>
          </p:cNvSpPr>
          <p:nvPr>
            <p:ph type="dt" sz="half" idx="10"/>
          </p:nvPr>
        </p:nvSpPr>
        <p:spPr/>
        <p:txBody>
          <a:bodyPr/>
          <a:lstStyle/>
          <a:p>
            <a:fld id="{960F96EF-9CD3-284A-BFFC-4FB32FB95447}" type="datetimeFigureOut">
              <a:rPr lang="en-US" smtClean="0"/>
              <a:t>10/15/18</a:t>
            </a:fld>
            <a:endParaRPr lang="en-US"/>
          </a:p>
        </p:txBody>
      </p:sp>
      <p:sp>
        <p:nvSpPr>
          <p:cNvPr id="4" name="Footer Placeholder 3">
            <a:extLst>
              <a:ext uri="{FF2B5EF4-FFF2-40B4-BE49-F238E27FC236}">
                <a16:creationId xmlns:a16="http://schemas.microsoft.com/office/drawing/2014/main" id="{F75423A0-DEDC-A841-9B14-C2DE6DCFC9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2B300C-2456-8E47-8C39-CA0F13EEB2F5}"/>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2329181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656B1D-877A-5E41-A32E-5F4A00516891}"/>
              </a:ext>
            </a:extLst>
          </p:cNvPr>
          <p:cNvSpPr>
            <a:spLocks noGrp="1"/>
          </p:cNvSpPr>
          <p:nvPr>
            <p:ph type="dt" sz="half" idx="10"/>
          </p:nvPr>
        </p:nvSpPr>
        <p:spPr/>
        <p:txBody>
          <a:bodyPr/>
          <a:lstStyle/>
          <a:p>
            <a:fld id="{960F96EF-9CD3-284A-BFFC-4FB32FB95447}" type="datetimeFigureOut">
              <a:rPr lang="en-US" smtClean="0"/>
              <a:t>10/15/18</a:t>
            </a:fld>
            <a:endParaRPr lang="en-US"/>
          </a:p>
        </p:txBody>
      </p:sp>
      <p:sp>
        <p:nvSpPr>
          <p:cNvPr id="3" name="Footer Placeholder 2">
            <a:extLst>
              <a:ext uri="{FF2B5EF4-FFF2-40B4-BE49-F238E27FC236}">
                <a16:creationId xmlns:a16="http://schemas.microsoft.com/office/drawing/2014/main" id="{D3BD7EC1-DCA6-BA43-B043-1C7ED0DBFF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CA4492-80F0-BA4D-BF11-BC773630E5AD}"/>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2396538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6898C-1917-484A-A145-7A2723C70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601F10-F93F-6143-83C7-E8432CFC21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B6C701-4D4A-2C43-A773-747D3C9941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BCAA1F-82D9-7542-8F4E-93AA1356BE1F}"/>
              </a:ext>
            </a:extLst>
          </p:cNvPr>
          <p:cNvSpPr>
            <a:spLocks noGrp="1"/>
          </p:cNvSpPr>
          <p:nvPr>
            <p:ph type="dt" sz="half" idx="10"/>
          </p:nvPr>
        </p:nvSpPr>
        <p:spPr/>
        <p:txBody>
          <a:bodyPr/>
          <a:lstStyle/>
          <a:p>
            <a:fld id="{960F96EF-9CD3-284A-BFFC-4FB32FB95447}" type="datetimeFigureOut">
              <a:rPr lang="en-US" smtClean="0"/>
              <a:t>10/15/18</a:t>
            </a:fld>
            <a:endParaRPr lang="en-US"/>
          </a:p>
        </p:txBody>
      </p:sp>
      <p:sp>
        <p:nvSpPr>
          <p:cNvPr id="6" name="Footer Placeholder 5">
            <a:extLst>
              <a:ext uri="{FF2B5EF4-FFF2-40B4-BE49-F238E27FC236}">
                <a16:creationId xmlns:a16="http://schemas.microsoft.com/office/drawing/2014/main" id="{EFDBBC00-2489-014C-84C1-A4DC4BB84C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AFACCF-0ECC-2D4E-B1E9-0F0F46C88592}"/>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1827875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60E6-6380-1D4E-A048-948DD1012F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B46882-1052-C442-92E8-BC1182D542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98E92E-3DC7-A440-88BA-1CBB90BEB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D62D14-9300-8F4C-ABD0-E15E62923F40}"/>
              </a:ext>
            </a:extLst>
          </p:cNvPr>
          <p:cNvSpPr>
            <a:spLocks noGrp="1"/>
          </p:cNvSpPr>
          <p:nvPr>
            <p:ph type="dt" sz="half" idx="10"/>
          </p:nvPr>
        </p:nvSpPr>
        <p:spPr/>
        <p:txBody>
          <a:bodyPr/>
          <a:lstStyle/>
          <a:p>
            <a:fld id="{960F96EF-9CD3-284A-BFFC-4FB32FB95447}" type="datetimeFigureOut">
              <a:rPr lang="en-US" smtClean="0"/>
              <a:t>10/15/18</a:t>
            </a:fld>
            <a:endParaRPr lang="en-US"/>
          </a:p>
        </p:txBody>
      </p:sp>
      <p:sp>
        <p:nvSpPr>
          <p:cNvPr id="6" name="Footer Placeholder 5">
            <a:extLst>
              <a:ext uri="{FF2B5EF4-FFF2-40B4-BE49-F238E27FC236}">
                <a16:creationId xmlns:a16="http://schemas.microsoft.com/office/drawing/2014/main" id="{19B3C632-8CE2-E64E-ABEB-A6A8A3B485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0AAD17-BDF7-0F41-ADFA-FF0885F630C7}"/>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2673262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B05DDA-2131-4948-933C-499BDE9AD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7A3671-249B-2A40-8898-2D3CCAA03B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4AA226-1B1E-D242-944E-69F40704D2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F96EF-9CD3-284A-BFFC-4FB32FB95447}" type="datetimeFigureOut">
              <a:rPr lang="en-US" smtClean="0"/>
              <a:t>10/15/18</a:t>
            </a:fld>
            <a:endParaRPr lang="en-US"/>
          </a:p>
        </p:txBody>
      </p:sp>
      <p:sp>
        <p:nvSpPr>
          <p:cNvPr id="5" name="Footer Placeholder 4">
            <a:extLst>
              <a:ext uri="{FF2B5EF4-FFF2-40B4-BE49-F238E27FC236}">
                <a16:creationId xmlns:a16="http://schemas.microsoft.com/office/drawing/2014/main" id="{A6981B7A-0403-6C42-8488-EF86FFF606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ED0F53-B88A-914D-B0E5-51C3E14828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2B366-84D5-A240-93F2-FF980123F3CB}" type="slidenum">
              <a:rPr lang="en-US" smtClean="0"/>
              <a:t>‹#›</a:t>
            </a:fld>
            <a:endParaRPr lang="en-US"/>
          </a:p>
        </p:txBody>
      </p:sp>
    </p:spTree>
    <p:extLst>
      <p:ext uri="{BB962C8B-B14F-4D97-AF65-F5344CB8AC3E}">
        <p14:creationId xmlns:p14="http://schemas.microsoft.com/office/powerpoint/2010/main" val="4112652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zhiyi@cs.ucla.edu" TargetMode="External"/><Relationship Id="rId2" Type="http://schemas.openxmlformats.org/officeDocument/2006/relationships/hyperlink" Target="https://web.cs.ucla.edu/classes/fall18/cs35L/index.html" TargetMode="External"/><Relationship Id="rId1" Type="http://schemas.openxmlformats.org/officeDocument/2006/relationships/slideLayout" Target="../slideLayouts/slideLayout1.xml"/><Relationship Id="rId4" Type="http://schemas.openxmlformats.org/officeDocument/2006/relationships/hyperlink" Target="https://zhiyi-zhang.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spreadsheets/d/1jVrbevYE8JCxZWVvMmsoU__QeSR6N2y-_3o3bGIAX1s/edit?usp=sharing" TargetMode="External"/><Relationship Id="rId2" Type="http://schemas.openxmlformats.org/officeDocument/2006/relationships/hyperlink" Target="https://web.cs.ucla.edu/classes/fall18/cs35L/assign/assign10.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42B6-FC2B-AA42-830D-90F5A0EDBBEE}"/>
              </a:ext>
            </a:extLst>
          </p:cNvPr>
          <p:cNvSpPr>
            <a:spLocks noGrp="1"/>
          </p:cNvSpPr>
          <p:nvPr>
            <p:ph type="ctrTitle"/>
          </p:nvPr>
        </p:nvSpPr>
        <p:spPr>
          <a:xfrm>
            <a:off x="697831" y="769439"/>
            <a:ext cx="10796337" cy="2387600"/>
          </a:xfrm>
        </p:spPr>
        <p:txBody>
          <a:bodyPr>
            <a:normAutofit/>
          </a:bodyPr>
          <a:lstStyle/>
          <a:p>
            <a:r>
              <a:rPr lang="en-US" b="1" dirty="0"/>
              <a:t>Software Construction Laboratory</a:t>
            </a:r>
            <a:br>
              <a:rPr lang="en-US" b="1" dirty="0"/>
            </a:br>
            <a:r>
              <a:rPr lang="en-US" b="1" dirty="0"/>
              <a:t>CS35L – </a:t>
            </a:r>
            <a:r>
              <a:rPr lang="en-US" b="1"/>
              <a:t>Lab 1</a:t>
            </a:r>
            <a:endParaRPr lang="en-US" dirty="0"/>
          </a:p>
        </p:txBody>
      </p:sp>
      <p:sp>
        <p:nvSpPr>
          <p:cNvPr id="3" name="Subtitle 2">
            <a:extLst>
              <a:ext uri="{FF2B5EF4-FFF2-40B4-BE49-F238E27FC236}">
                <a16:creationId xmlns:a16="http://schemas.microsoft.com/office/drawing/2014/main" id="{A8F111E3-B1F0-BE46-B3DA-ADB3DB771A65}"/>
              </a:ext>
            </a:extLst>
          </p:cNvPr>
          <p:cNvSpPr>
            <a:spLocks noGrp="1"/>
          </p:cNvSpPr>
          <p:nvPr>
            <p:ph type="subTitle" idx="1"/>
          </p:nvPr>
        </p:nvSpPr>
        <p:spPr>
          <a:xfrm>
            <a:off x="1524000" y="3602038"/>
            <a:ext cx="9144000" cy="2157078"/>
          </a:xfrm>
        </p:spPr>
        <p:txBody>
          <a:bodyPr>
            <a:normAutofit/>
          </a:bodyPr>
          <a:lstStyle/>
          <a:p>
            <a:r>
              <a:rPr lang="en-US" dirty="0"/>
              <a:t>Course Webpage: </a:t>
            </a:r>
            <a:r>
              <a:rPr lang="en-US" dirty="0">
                <a:hlinkClick r:id="rId2"/>
              </a:rPr>
              <a:t>https://web.cs.ucla.edu/classes/fall18/cs35L/index.html</a:t>
            </a:r>
            <a:r>
              <a:rPr lang="en-US" dirty="0"/>
              <a:t> </a:t>
            </a:r>
          </a:p>
          <a:p>
            <a:r>
              <a:rPr lang="en-US" dirty="0"/>
              <a:t>TA: Zhiyi Zhang</a:t>
            </a:r>
          </a:p>
          <a:p>
            <a:r>
              <a:rPr lang="en-US" dirty="0"/>
              <a:t>Email: </a:t>
            </a:r>
            <a:r>
              <a:rPr lang="en-US" dirty="0">
                <a:hlinkClick r:id="rId3"/>
              </a:rPr>
              <a:t>zhiyi@cs.ucla.edu</a:t>
            </a:r>
            <a:endParaRPr lang="en-US" dirty="0"/>
          </a:p>
          <a:p>
            <a:r>
              <a:rPr lang="en-US" dirty="0"/>
              <a:t>Webpage: </a:t>
            </a:r>
            <a:r>
              <a:rPr lang="en-US" dirty="0">
                <a:hlinkClick r:id="rId4"/>
              </a:rPr>
              <a:t>https://zhiyi-zhang.com</a:t>
            </a:r>
            <a:r>
              <a:rPr lang="en-US" dirty="0"/>
              <a:t>  </a:t>
            </a:r>
          </a:p>
          <a:p>
            <a:endParaRPr lang="en-US" dirty="0"/>
          </a:p>
        </p:txBody>
      </p:sp>
    </p:spTree>
    <p:extLst>
      <p:ext uri="{BB962C8B-B14F-4D97-AF65-F5344CB8AC3E}">
        <p14:creationId xmlns:p14="http://schemas.microsoft.com/office/powerpoint/2010/main" val="3746954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06C5-FF75-F045-86A8-04075F1825E5}"/>
              </a:ext>
            </a:extLst>
          </p:cNvPr>
          <p:cNvSpPr>
            <a:spLocks noGrp="1"/>
          </p:cNvSpPr>
          <p:nvPr>
            <p:ph type="title"/>
          </p:nvPr>
        </p:nvSpPr>
        <p:spPr/>
        <p:txBody>
          <a:bodyPr/>
          <a:lstStyle/>
          <a:p>
            <a:r>
              <a:rPr lang="en-US" dirty="0"/>
              <a:t>Command-Line Compilation</a:t>
            </a:r>
          </a:p>
        </p:txBody>
      </p:sp>
      <p:sp>
        <p:nvSpPr>
          <p:cNvPr id="3" name="Content Placeholder 2">
            <a:extLst>
              <a:ext uri="{FF2B5EF4-FFF2-40B4-BE49-F238E27FC236}">
                <a16:creationId xmlns:a16="http://schemas.microsoft.com/office/drawing/2014/main" id="{36C7DEB2-51D7-C641-BDFB-DB6D7721A5EF}"/>
              </a:ext>
            </a:extLst>
          </p:cNvPr>
          <p:cNvSpPr>
            <a:spLocks noGrp="1"/>
          </p:cNvSpPr>
          <p:nvPr>
            <p:ph idx="1"/>
          </p:nvPr>
        </p:nvSpPr>
        <p:spPr/>
        <p:txBody>
          <a:bodyPr>
            <a:normAutofit/>
          </a:bodyPr>
          <a:lstStyle/>
          <a:p>
            <a:r>
              <a:rPr lang="en-US" sz="3200" dirty="0" err="1"/>
              <a:t>shop.cpp</a:t>
            </a:r>
            <a:r>
              <a:rPr lang="en-US" sz="3200" dirty="0"/>
              <a:t> </a:t>
            </a:r>
          </a:p>
          <a:p>
            <a:pPr lvl="1"/>
            <a:r>
              <a:rPr lang="en-US" sz="2800" dirty="0"/>
              <a:t>#includes </a:t>
            </a:r>
            <a:r>
              <a:rPr lang="en-US" sz="2800" dirty="0" err="1"/>
              <a:t>shoppingList.h</a:t>
            </a:r>
            <a:r>
              <a:rPr lang="en-US" sz="2800" dirty="0"/>
              <a:t> and </a:t>
            </a:r>
            <a:r>
              <a:rPr lang="en-US" sz="2800" dirty="0" err="1"/>
              <a:t>item.h</a:t>
            </a:r>
            <a:endParaRPr lang="en-US" sz="2800" dirty="0"/>
          </a:p>
          <a:p>
            <a:r>
              <a:rPr lang="en-US" sz="3200" dirty="0" err="1"/>
              <a:t>shoppingList.cpp</a:t>
            </a:r>
            <a:r>
              <a:rPr lang="en-US" sz="3200" dirty="0"/>
              <a:t> </a:t>
            </a:r>
          </a:p>
          <a:p>
            <a:pPr lvl="1"/>
            <a:r>
              <a:rPr lang="en-US" sz="2800" dirty="0"/>
              <a:t>#includes </a:t>
            </a:r>
            <a:r>
              <a:rPr lang="en-US" sz="2800" dirty="0" err="1"/>
              <a:t>shoppingList.h</a:t>
            </a:r>
            <a:endParaRPr lang="en-US" sz="2800" dirty="0"/>
          </a:p>
          <a:p>
            <a:r>
              <a:rPr lang="en-US" sz="3200" dirty="0" err="1"/>
              <a:t>item.cpp</a:t>
            </a:r>
            <a:endParaRPr lang="en-US" sz="3200" dirty="0"/>
          </a:p>
          <a:p>
            <a:pPr lvl="1"/>
            <a:r>
              <a:rPr lang="en-US" sz="2800" dirty="0"/>
              <a:t>#includes </a:t>
            </a:r>
            <a:r>
              <a:rPr lang="en-US" sz="2800" dirty="0" err="1"/>
              <a:t>item.h</a:t>
            </a:r>
            <a:endParaRPr lang="en-US" sz="2800" dirty="0"/>
          </a:p>
          <a:p>
            <a:r>
              <a:rPr lang="en-US" sz="3200" dirty="0"/>
              <a:t>How to compile?</a:t>
            </a:r>
          </a:p>
          <a:p>
            <a:pPr lvl="1"/>
            <a:r>
              <a:rPr lang="en-US" sz="2800" dirty="0"/>
              <a:t>g++ -Wall </a:t>
            </a:r>
            <a:r>
              <a:rPr lang="en-US" sz="2800" dirty="0" err="1"/>
              <a:t>shoppingList.cpp</a:t>
            </a:r>
            <a:r>
              <a:rPr lang="en-US" sz="2800" dirty="0"/>
              <a:t> </a:t>
            </a:r>
            <a:r>
              <a:rPr lang="en-US" sz="2800" dirty="0" err="1"/>
              <a:t>item.cpp</a:t>
            </a:r>
            <a:r>
              <a:rPr lang="en-US" sz="2800" dirty="0"/>
              <a:t> </a:t>
            </a:r>
            <a:r>
              <a:rPr lang="en-US" sz="2800" dirty="0" err="1"/>
              <a:t>shop.cpp</a:t>
            </a:r>
            <a:r>
              <a:rPr lang="en-US" sz="2800" dirty="0"/>
              <a:t> –o shop </a:t>
            </a:r>
          </a:p>
          <a:p>
            <a:endParaRPr lang="en-US" sz="3200" dirty="0"/>
          </a:p>
        </p:txBody>
      </p:sp>
    </p:spTree>
    <p:extLst>
      <p:ext uri="{BB962C8B-B14F-4D97-AF65-F5344CB8AC3E}">
        <p14:creationId xmlns:p14="http://schemas.microsoft.com/office/powerpoint/2010/main" val="2415600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95578-B1E1-464F-AF83-97A530BFDF85}"/>
              </a:ext>
            </a:extLst>
          </p:cNvPr>
          <p:cNvSpPr>
            <a:spLocks noGrp="1"/>
          </p:cNvSpPr>
          <p:nvPr>
            <p:ph type="title"/>
          </p:nvPr>
        </p:nvSpPr>
        <p:spPr/>
        <p:txBody>
          <a:bodyPr/>
          <a:lstStyle/>
          <a:p>
            <a:r>
              <a:rPr lang="en-US" dirty="0"/>
              <a:t>What if…</a:t>
            </a:r>
          </a:p>
        </p:txBody>
      </p:sp>
      <p:sp>
        <p:nvSpPr>
          <p:cNvPr id="3" name="Content Placeholder 2">
            <a:extLst>
              <a:ext uri="{FF2B5EF4-FFF2-40B4-BE49-F238E27FC236}">
                <a16:creationId xmlns:a16="http://schemas.microsoft.com/office/drawing/2014/main" id="{5E87760D-C762-D447-8D0D-4F81693F453F}"/>
              </a:ext>
            </a:extLst>
          </p:cNvPr>
          <p:cNvSpPr>
            <a:spLocks noGrp="1"/>
          </p:cNvSpPr>
          <p:nvPr>
            <p:ph idx="1"/>
          </p:nvPr>
        </p:nvSpPr>
        <p:spPr>
          <a:xfrm>
            <a:off x="641684" y="1690688"/>
            <a:ext cx="11224250" cy="4944027"/>
          </a:xfrm>
        </p:spPr>
        <p:txBody>
          <a:bodyPr>
            <a:normAutofit/>
          </a:bodyPr>
          <a:lstStyle/>
          <a:p>
            <a:pPr marL="0" indent="0">
              <a:buNone/>
            </a:pPr>
            <a:r>
              <a:rPr lang="en-US" sz="3200" dirty="0"/>
              <a:t>We change one of the header or source files?</a:t>
            </a:r>
          </a:p>
          <a:p>
            <a:r>
              <a:rPr lang="en-US" sz="3200" dirty="0"/>
              <a:t>Rerun command to generate new executable</a:t>
            </a:r>
          </a:p>
          <a:p>
            <a:pPr marL="0" indent="0">
              <a:buNone/>
            </a:pPr>
            <a:r>
              <a:rPr lang="en-US" sz="3200" dirty="0"/>
              <a:t>We only made a small change to </a:t>
            </a:r>
            <a:r>
              <a:rPr lang="en-US" sz="3200" dirty="0" err="1"/>
              <a:t>item.cpp</a:t>
            </a:r>
            <a:r>
              <a:rPr lang="en-US" sz="3200" dirty="0"/>
              <a:t>?</a:t>
            </a:r>
          </a:p>
          <a:p>
            <a:r>
              <a:rPr lang="en-US" sz="3200" dirty="0"/>
              <a:t>Not efficient to recompile </a:t>
            </a:r>
            <a:r>
              <a:rPr lang="en-US" sz="3200" dirty="0" err="1"/>
              <a:t>shoppinglist.cpp</a:t>
            </a:r>
            <a:r>
              <a:rPr lang="en-US" sz="3200" dirty="0"/>
              <a:t> and </a:t>
            </a:r>
            <a:r>
              <a:rPr lang="en-US" sz="3200" dirty="0" err="1"/>
              <a:t>shop.cpp</a:t>
            </a:r>
            <a:endParaRPr lang="en-US" sz="3200" dirty="0"/>
          </a:p>
          <a:p>
            <a:r>
              <a:rPr lang="en-US" sz="3200" dirty="0"/>
              <a:t>Solution: avoid waste by producing a separate object code file for each source file</a:t>
            </a:r>
          </a:p>
          <a:p>
            <a:pPr lvl="1"/>
            <a:r>
              <a:rPr lang="en-US" sz="3200" dirty="0"/>
              <a:t>g++ -Wall –c </a:t>
            </a:r>
            <a:r>
              <a:rPr lang="en-US" sz="3200" dirty="0" err="1"/>
              <a:t>item.cpp</a:t>
            </a:r>
            <a:r>
              <a:rPr lang="en-US" sz="3200" dirty="0"/>
              <a:t>… (for each source file)</a:t>
            </a:r>
          </a:p>
          <a:p>
            <a:pPr lvl="1"/>
            <a:r>
              <a:rPr lang="en-US" sz="3200" dirty="0"/>
              <a:t>g++ </a:t>
            </a:r>
            <a:r>
              <a:rPr lang="en-US" sz="3200" dirty="0" err="1"/>
              <a:t>item.o</a:t>
            </a:r>
            <a:r>
              <a:rPr lang="en-US" sz="3200" dirty="0"/>
              <a:t> </a:t>
            </a:r>
            <a:r>
              <a:rPr lang="en-US" sz="3200" dirty="0" err="1"/>
              <a:t>shoppingList.o</a:t>
            </a:r>
            <a:r>
              <a:rPr lang="en-US" sz="3200" dirty="0"/>
              <a:t> </a:t>
            </a:r>
            <a:r>
              <a:rPr lang="en-US" sz="3200" dirty="0" err="1"/>
              <a:t>shop.o</a:t>
            </a:r>
            <a:r>
              <a:rPr lang="en-US" sz="3200" dirty="0"/>
              <a:t> –o shop (combine)</a:t>
            </a:r>
          </a:p>
          <a:p>
            <a:pPr lvl="1"/>
            <a:r>
              <a:rPr lang="en-US" sz="3200" dirty="0"/>
              <a:t>Less work for compiler, saves time but more commands</a:t>
            </a:r>
          </a:p>
          <a:p>
            <a:endParaRPr lang="en-US" sz="3600" dirty="0"/>
          </a:p>
        </p:txBody>
      </p:sp>
    </p:spTree>
    <p:extLst>
      <p:ext uri="{BB962C8B-B14F-4D97-AF65-F5344CB8AC3E}">
        <p14:creationId xmlns:p14="http://schemas.microsoft.com/office/powerpoint/2010/main" val="2706567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08AE6-E32F-6241-8819-05BB9F3C7643}"/>
              </a:ext>
            </a:extLst>
          </p:cNvPr>
          <p:cNvSpPr>
            <a:spLocks noGrp="1"/>
          </p:cNvSpPr>
          <p:nvPr>
            <p:ph type="title"/>
          </p:nvPr>
        </p:nvSpPr>
        <p:spPr/>
        <p:txBody>
          <a:bodyPr/>
          <a:lstStyle/>
          <a:p>
            <a:r>
              <a:rPr lang="en-US" dirty="0"/>
              <a:t>What if…</a:t>
            </a:r>
          </a:p>
        </p:txBody>
      </p:sp>
      <p:sp>
        <p:nvSpPr>
          <p:cNvPr id="3" name="Content Placeholder 2">
            <a:extLst>
              <a:ext uri="{FF2B5EF4-FFF2-40B4-BE49-F238E27FC236}">
                <a16:creationId xmlns:a16="http://schemas.microsoft.com/office/drawing/2014/main" id="{11E64FC6-6682-184E-A6DC-4C8241D7700E}"/>
              </a:ext>
            </a:extLst>
          </p:cNvPr>
          <p:cNvSpPr>
            <a:spLocks noGrp="1"/>
          </p:cNvSpPr>
          <p:nvPr>
            <p:ph idx="1"/>
          </p:nvPr>
        </p:nvSpPr>
        <p:spPr/>
        <p:txBody>
          <a:bodyPr>
            <a:normAutofit/>
          </a:bodyPr>
          <a:lstStyle/>
          <a:p>
            <a:pPr marL="0" indent="0">
              <a:buNone/>
            </a:pPr>
            <a:r>
              <a:rPr lang="en-US" sz="3200" dirty="0"/>
              <a:t>We change </a:t>
            </a:r>
            <a:r>
              <a:rPr lang="en-US" sz="3200" dirty="0" err="1"/>
              <a:t>item.h</a:t>
            </a:r>
            <a:r>
              <a:rPr lang="en-US" sz="3200" dirty="0"/>
              <a:t>?</a:t>
            </a:r>
          </a:p>
          <a:p>
            <a:r>
              <a:rPr lang="en-US" sz="3200" dirty="0"/>
              <a:t>Need to recompile every source file that includes it &amp; every source file that includes a header that includes it. Here: </a:t>
            </a:r>
            <a:r>
              <a:rPr lang="en-US" sz="3200" dirty="0" err="1"/>
              <a:t>item.cpp</a:t>
            </a:r>
            <a:r>
              <a:rPr lang="en-US" sz="3200" dirty="0"/>
              <a:t> and </a:t>
            </a:r>
            <a:r>
              <a:rPr lang="en-US" sz="3200" dirty="0" err="1"/>
              <a:t>shop.cpp</a:t>
            </a:r>
            <a:endParaRPr lang="en-US" sz="3200" dirty="0"/>
          </a:p>
          <a:p>
            <a:r>
              <a:rPr lang="en-US" sz="3200" dirty="0"/>
              <a:t>Difficult to keep track of files when project is large</a:t>
            </a:r>
          </a:p>
          <a:p>
            <a:pPr lvl="1"/>
            <a:r>
              <a:rPr lang="en-US" sz="2800" dirty="0"/>
              <a:t>Windows 7 ~40 million lines of code</a:t>
            </a:r>
          </a:p>
          <a:p>
            <a:pPr lvl="1"/>
            <a:r>
              <a:rPr lang="en-US" sz="2800" dirty="0"/>
              <a:t>Google ~2 billion lines of code</a:t>
            </a:r>
          </a:p>
          <a:p>
            <a:pPr marL="0" indent="0">
              <a:buNone/>
            </a:pPr>
            <a:r>
              <a:rPr lang="en-US" sz="3200" dirty="0"/>
              <a:t>=&gt; Make</a:t>
            </a:r>
          </a:p>
          <a:p>
            <a:endParaRPr lang="en-US" sz="3200" dirty="0"/>
          </a:p>
        </p:txBody>
      </p:sp>
    </p:spTree>
    <p:extLst>
      <p:ext uri="{BB962C8B-B14F-4D97-AF65-F5344CB8AC3E}">
        <p14:creationId xmlns:p14="http://schemas.microsoft.com/office/powerpoint/2010/main" val="2340178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08262-04AB-714A-ACBD-45BB7DB4D304}"/>
              </a:ext>
            </a:extLst>
          </p:cNvPr>
          <p:cNvSpPr>
            <a:spLocks noGrp="1"/>
          </p:cNvSpPr>
          <p:nvPr>
            <p:ph type="title"/>
          </p:nvPr>
        </p:nvSpPr>
        <p:spPr/>
        <p:txBody>
          <a:bodyPr/>
          <a:lstStyle/>
          <a:p>
            <a:r>
              <a:rPr lang="en-US" dirty="0"/>
              <a:t>Make</a:t>
            </a:r>
          </a:p>
        </p:txBody>
      </p:sp>
      <p:sp>
        <p:nvSpPr>
          <p:cNvPr id="3" name="Content Placeholder 2">
            <a:extLst>
              <a:ext uri="{FF2B5EF4-FFF2-40B4-BE49-F238E27FC236}">
                <a16:creationId xmlns:a16="http://schemas.microsoft.com/office/drawing/2014/main" id="{869795E5-DCA3-3447-9AEC-3588DD46514E}"/>
              </a:ext>
            </a:extLst>
          </p:cNvPr>
          <p:cNvSpPr>
            <a:spLocks noGrp="1"/>
          </p:cNvSpPr>
          <p:nvPr>
            <p:ph idx="1"/>
          </p:nvPr>
        </p:nvSpPr>
        <p:spPr/>
        <p:txBody>
          <a:bodyPr>
            <a:normAutofit/>
          </a:bodyPr>
          <a:lstStyle/>
          <a:p>
            <a:r>
              <a:rPr lang="en-US" sz="3200" dirty="0"/>
              <a:t>Utility for managing large software projects</a:t>
            </a:r>
          </a:p>
          <a:p>
            <a:pPr marL="0" indent="0">
              <a:buNone/>
            </a:pPr>
            <a:r>
              <a:rPr lang="en-US" sz="3200" dirty="0"/>
              <a:t> </a:t>
            </a:r>
          </a:p>
          <a:p>
            <a:r>
              <a:rPr lang="en-US" sz="3200" dirty="0"/>
              <a:t>Compiles files and keeps them up-to-date</a:t>
            </a:r>
          </a:p>
          <a:p>
            <a:endParaRPr lang="en-US" sz="3200" dirty="0"/>
          </a:p>
          <a:p>
            <a:r>
              <a:rPr lang="en-US" sz="3200" dirty="0"/>
              <a:t>Efficient Compilation (only files that need to be recompiled)</a:t>
            </a:r>
          </a:p>
          <a:p>
            <a:endParaRPr lang="en-US" sz="3200" dirty="0"/>
          </a:p>
        </p:txBody>
      </p:sp>
    </p:spTree>
    <p:extLst>
      <p:ext uri="{BB962C8B-B14F-4D97-AF65-F5344CB8AC3E}">
        <p14:creationId xmlns:p14="http://schemas.microsoft.com/office/powerpoint/2010/main" val="248110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CABD3-6365-0246-B2FD-B6DCF9327C7D}"/>
              </a:ext>
            </a:extLst>
          </p:cNvPr>
          <p:cNvSpPr>
            <a:spLocks noGrp="1"/>
          </p:cNvSpPr>
          <p:nvPr>
            <p:ph type="title"/>
          </p:nvPr>
        </p:nvSpPr>
        <p:spPr/>
        <p:txBody>
          <a:bodyPr/>
          <a:lstStyle/>
          <a:p>
            <a:r>
              <a:rPr lang="en-US" dirty="0" err="1"/>
              <a:t>Makefile</a:t>
            </a:r>
            <a:r>
              <a:rPr lang="en-US" dirty="0"/>
              <a:t> Example</a:t>
            </a:r>
          </a:p>
        </p:txBody>
      </p:sp>
      <p:sp>
        <p:nvSpPr>
          <p:cNvPr id="4" name="Shape 147">
            <a:extLst>
              <a:ext uri="{FF2B5EF4-FFF2-40B4-BE49-F238E27FC236}">
                <a16:creationId xmlns:a16="http://schemas.microsoft.com/office/drawing/2014/main" id="{78B29A60-DFB9-0B48-A3BA-43E9ED4E3E79}"/>
              </a:ext>
            </a:extLst>
          </p:cNvPr>
          <p:cNvSpPr txBox="1">
            <a:spLocks/>
          </p:cNvSpPr>
          <p:nvPr/>
        </p:nvSpPr>
        <p:spPr>
          <a:xfrm>
            <a:off x="838200" y="1690688"/>
            <a:ext cx="8229600" cy="4790794"/>
          </a:xfrm>
          <a:prstGeom prst="rect">
            <a:avLst/>
          </a:prstGeom>
          <a:noFill/>
          <a:ln>
            <a:noFill/>
          </a:ln>
        </p:spPr>
        <p:txBody>
          <a:bodyPr vert="horz"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rgbClr val="00B050"/>
              </a:buClr>
              <a:buSzPct val="25000"/>
              <a:buFont typeface="Arial"/>
              <a:buNone/>
            </a:pPr>
            <a:r>
              <a:rPr lang="en-US" sz="2000" dirty="0">
                <a:solidFill>
                  <a:srgbClr val="00B050"/>
                </a:solidFill>
                <a:latin typeface="Calibri"/>
                <a:ea typeface="Calibri"/>
                <a:cs typeface="Calibri"/>
                <a:sym typeface="Calibri"/>
              </a:rPr>
              <a:t># </a:t>
            </a:r>
            <a:r>
              <a:rPr lang="en-US" sz="2000" dirty="0" err="1">
                <a:solidFill>
                  <a:srgbClr val="00B050"/>
                </a:solidFill>
                <a:latin typeface="Calibri"/>
                <a:ea typeface="Calibri"/>
                <a:cs typeface="Calibri"/>
                <a:sym typeface="Calibri"/>
              </a:rPr>
              <a:t>Makefile</a:t>
            </a:r>
            <a:r>
              <a:rPr lang="en-US" sz="2000" dirty="0">
                <a:solidFill>
                  <a:srgbClr val="00B050"/>
                </a:solidFill>
                <a:latin typeface="Calibri"/>
                <a:ea typeface="Calibri"/>
                <a:cs typeface="Calibri"/>
                <a:sym typeface="Calibri"/>
              </a:rPr>
              <a:t> - A Basic Example</a:t>
            </a:r>
          </a:p>
          <a:p>
            <a:pPr marL="0" indent="0">
              <a:spcBef>
                <a:spcPts val="400"/>
              </a:spcBef>
              <a:buClr>
                <a:srgbClr val="3333FF"/>
              </a:buClr>
              <a:buSzPct val="25000"/>
              <a:buFont typeface="Arial"/>
              <a:buNone/>
            </a:pPr>
            <a:r>
              <a:rPr lang="en-US" sz="2000" dirty="0">
                <a:solidFill>
                  <a:srgbClr val="3333FF"/>
                </a:solidFill>
                <a:latin typeface="Calibri"/>
                <a:ea typeface="Calibri"/>
                <a:cs typeface="Calibri"/>
                <a:sym typeface="Calibri"/>
              </a:rPr>
              <a:t>all </a:t>
            </a:r>
            <a:r>
              <a:rPr lang="en-US" sz="2000" dirty="0">
                <a:solidFill>
                  <a:schemeClr val="dk1"/>
                </a:solidFill>
                <a:latin typeface="Calibri"/>
                <a:ea typeface="Calibri"/>
                <a:cs typeface="Calibri"/>
                <a:sym typeface="Calibri"/>
              </a:rPr>
              <a:t>: </a:t>
            </a:r>
            <a:r>
              <a:rPr lang="en-US" sz="2000" dirty="0">
                <a:solidFill>
                  <a:srgbClr val="7030A0"/>
                </a:solidFill>
                <a:latin typeface="Calibri"/>
                <a:ea typeface="Calibri"/>
                <a:cs typeface="Calibri"/>
                <a:sym typeface="Calibri"/>
              </a:rPr>
              <a:t>shop  </a:t>
            </a:r>
            <a:r>
              <a:rPr lang="en-US" sz="2000" dirty="0">
                <a:solidFill>
                  <a:srgbClr val="00B050"/>
                </a:solidFill>
                <a:latin typeface="Calibri"/>
                <a:ea typeface="Calibri"/>
                <a:cs typeface="Calibri"/>
                <a:sym typeface="Calibri"/>
              </a:rPr>
              <a:t>#usually first</a:t>
            </a:r>
          </a:p>
          <a:p>
            <a:pPr marL="0" indent="0">
              <a:spcBef>
                <a:spcPts val="400"/>
              </a:spcBef>
              <a:buClr>
                <a:srgbClr val="3333FF"/>
              </a:buClr>
              <a:buSzPct val="25000"/>
              <a:buFont typeface="Arial"/>
              <a:buNone/>
            </a:pPr>
            <a:r>
              <a:rPr lang="en-US" sz="2000" dirty="0">
                <a:solidFill>
                  <a:srgbClr val="3333FF"/>
                </a:solidFill>
                <a:latin typeface="Calibri"/>
                <a:ea typeface="Calibri"/>
                <a:cs typeface="Calibri"/>
                <a:sym typeface="Calibri"/>
              </a:rPr>
              <a:t>shop</a:t>
            </a:r>
            <a:r>
              <a:rPr lang="en-US" sz="2000" dirty="0">
                <a:solidFill>
                  <a:schemeClr val="dk1"/>
                </a:solidFill>
                <a:latin typeface="Calibri"/>
                <a:ea typeface="Calibri"/>
                <a:cs typeface="Calibri"/>
                <a:sym typeface="Calibri"/>
              </a:rPr>
              <a:t> : </a:t>
            </a:r>
            <a:r>
              <a:rPr lang="en-US" sz="2000" dirty="0" err="1">
                <a:solidFill>
                  <a:srgbClr val="7030A0"/>
                </a:solidFill>
                <a:latin typeface="Calibri"/>
                <a:ea typeface="Calibri"/>
                <a:cs typeface="Calibri"/>
                <a:sym typeface="Calibri"/>
              </a:rPr>
              <a:t>item.o</a:t>
            </a:r>
            <a:r>
              <a:rPr lang="en-US" sz="2000" dirty="0">
                <a:solidFill>
                  <a:srgbClr val="7030A0"/>
                </a:solidFill>
                <a:latin typeface="Calibri"/>
                <a:ea typeface="Calibri"/>
                <a:cs typeface="Calibri"/>
                <a:sym typeface="Calibri"/>
              </a:rPr>
              <a:t> </a:t>
            </a:r>
            <a:r>
              <a:rPr lang="en-US" sz="2000" dirty="0" err="1">
                <a:solidFill>
                  <a:srgbClr val="7030A0"/>
                </a:solidFill>
                <a:latin typeface="Calibri"/>
                <a:ea typeface="Calibri"/>
                <a:cs typeface="Calibri"/>
                <a:sym typeface="Calibri"/>
              </a:rPr>
              <a:t>shoppingList.o</a:t>
            </a:r>
            <a:r>
              <a:rPr lang="en-US" sz="2000" dirty="0">
                <a:solidFill>
                  <a:srgbClr val="7030A0"/>
                </a:solidFill>
                <a:latin typeface="Calibri"/>
                <a:ea typeface="Calibri"/>
                <a:cs typeface="Calibri"/>
                <a:sym typeface="Calibri"/>
              </a:rPr>
              <a:t> </a:t>
            </a:r>
            <a:r>
              <a:rPr lang="en-US" sz="2000" dirty="0" err="1">
                <a:solidFill>
                  <a:srgbClr val="7030A0"/>
                </a:solidFill>
                <a:latin typeface="Calibri"/>
                <a:ea typeface="Calibri"/>
                <a:cs typeface="Calibri"/>
                <a:sym typeface="Calibri"/>
              </a:rPr>
              <a:t>shop.o</a:t>
            </a:r>
            <a:endParaRPr lang="en-US" sz="2000" dirty="0">
              <a:solidFill>
                <a:srgbClr val="7030A0"/>
              </a:solidFill>
              <a:latin typeface="Calibri"/>
              <a:ea typeface="Calibri"/>
              <a:cs typeface="Calibri"/>
              <a:sym typeface="Calibri"/>
            </a:endParaRPr>
          </a:p>
          <a:p>
            <a:pPr marL="0" indent="0">
              <a:spcBef>
                <a:spcPts val="400"/>
              </a:spcBef>
              <a:buClr>
                <a:schemeClr val="dk1"/>
              </a:buClr>
              <a:buSzPct val="25000"/>
              <a:buFont typeface="Arial"/>
              <a:buNone/>
            </a:pPr>
            <a:r>
              <a:rPr lang="en-US" sz="2000" dirty="0">
                <a:solidFill>
                  <a:schemeClr val="dk1"/>
                </a:solidFill>
                <a:latin typeface="Calibri"/>
                <a:ea typeface="Calibri"/>
                <a:cs typeface="Calibri"/>
                <a:sym typeface="Calibri"/>
              </a:rPr>
              <a:t>	</a:t>
            </a:r>
            <a:r>
              <a:rPr lang="en-US" sz="2000" dirty="0">
                <a:solidFill>
                  <a:srgbClr val="974806"/>
                </a:solidFill>
                <a:latin typeface="Calibri"/>
                <a:ea typeface="Calibri"/>
                <a:cs typeface="Calibri"/>
                <a:sym typeface="Calibri"/>
              </a:rPr>
              <a:t>g++ -g -Wall -o shop </a:t>
            </a:r>
            <a:r>
              <a:rPr lang="en-US" sz="2000" dirty="0" err="1">
                <a:solidFill>
                  <a:srgbClr val="974806"/>
                </a:solidFill>
                <a:latin typeface="Calibri"/>
                <a:ea typeface="Calibri"/>
                <a:cs typeface="Calibri"/>
                <a:sym typeface="Calibri"/>
              </a:rPr>
              <a:t>item.o</a:t>
            </a:r>
            <a:r>
              <a:rPr lang="en-US" sz="2000" dirty="0">
                <a:solidFill>
                  <a:srgbClr val="974806"/>
                </a:solidFill>
                <a:latin typeface="Calibri"/>
                <a:ea typeface="Calibri"/>
                <a:cs typeface="Calibri"/>
                <a:sym typeface="Calibri"/>
              </a:rPr>
              <a:t> </a:t>
            </a:r>
            <a:r>
              <a:rPr lang="en-US" sz="2000" dirty="0" err="1">
                <a:solidFill>
                  <a:srgbClr val="974806"/>
                </a:solidFill>
                <a:latin typeface="Calibri"/>
                <a:ea typeface="Calibri"/>
                <a:cs typeface="Calibri"/>
                <a:sym typeface="Calibri"/>
              </a:rPr>
              <a:t>shoppingList.o</a:t>
            </a:r>
            <a:r>
              <a:rPr lang="en-US" sz="2000" dirty="0">
                <a:solidFill>
                  <a:srgbClr val="974806"/>
                </a:solidFill>
                <a:latin typeface="Calibri"/>
                <a:ea typeface="Calibri"/>
                <a:cs typeface="Calibri"/>
                <a:sym typeface="Calibri"/>
              </a:rPr>
              <a:t> </a:t>
            </a:r>
            <a:r>
              <a:rPr lang="en-US" sz="2000" dirty="0" err="1">
                <a:solidFill>
                  <a:srgbClr val="974806"/>
                </a:solidFill>
                <a:latin typeface="Calibri"/>
                <a:ea typeface="Calibri"/>
                <a:cs typeface="Calibri"/>
                <a:sym typeface="Calibri"/>
              </a:rPr>
              <a:t>shop.o</a:t>
            </a:r>
            <a:r>
              <a:rPr lang="en-US" sz="2000" dirty="0">
                <a:solidFill>
                  <a:srgbClr val="974806"/>
                </a:solidFill>
                <a:latin typeface="Calibri"/>
                <a:ea typeface="Calibri"/>
                <a:cs typeface="Calibri"/>
                <a:sym typeface="Calibri"/>
              </a:rPr>
              <a:t> </a:t>
            </a:r>
          </a:p>
          <a:p>
            <a:pPr marL="0" indent="0">
              <a:spcBef>
                <a:spcPts val="400"/>
              </a:spcBef>
              <a:buClr>
                <a:srgbClr val="3333FF"/>
              </a:buClr>
              <a:buSzPct val="25000"/>
              <a:buFont typeface="Arial"/>
              <a:buNone/>
            </a:pPr>
            <a:r>
              <a:rPr lang="en-US" sz="2000" dirty="0" err="1">
                <a:solidFill>
                  <a:srgbClr val="3333FF"/>
                </a:solidFill>
                <a:latin typeface="Calibri"/>
                <a:ea typeface="Calibri"/>
                <a:cs typeface="Calibri"/>
                <a:sym typeface="Calibri"/>
              </a:rPr>
              <a:t>item.o</a:t>
            </a:r>
            <a:r>
              <a:rPr lang="en-US" sz="2000" dirty="0">
                <a:solidFill>
                  <a:schemeClr val="dk1"/>
                </a:solidFill>
                <a:latin typeface="Calibri"/>
                <a:ea typeface="Calibri"/>
                <a:cs typeface="Calibri"/>
                <a:sym typeface="Calibri"/>
              </a:rPr>
              <a:t> : </a:t>
            </a:r>
            <a:r>
              <a:rPr lang="en-US" sz="2000" dirty="0" err="1">
                <a:solidFill>
                  <a:srgbClr val="7030A0"/>
                </a:solidFill>
                <a:latin typeface="Calibri"/>
                <a:ea typeface="Calibri"/>
                <a:cs typeface="Calibri"/>
                <a:sym typeface="Calibri"/>
              </a:rPr>
              <a:t>item.cpp</a:t>
            </a:r>
            <a:r>
              <a:rPr lang="en-US" sz="2000" dirty="0">
                <a:solidFill>
                  <a:srgbClr val="7030A0"/>
                </a:solidFill>
                <a:latin typeface="Calibri"/>
                <a:ea typeface="Calibri"/>
                <a:cs typeface="Calibri"/>
                <a:sym typeface="Calibri"/>
              </a:rPr>
              <a:t> </a:t>
            </a:r>
            <a:r>
              <a:rPr lang="en-US" sz="2000" dirty="0" err="1">
                <a:solidFill>
                  <a:srgbClr val="7030A0"/>
                </a:solidFill>
                <a:latin typeface="Calibri"/>
                <a:ea typeface="Calibri"/>
                <a:cs typeface="Calibri"/>
                <a:sym typeface="Calibri"/>
              </a:rPr>
              <a:t>item.hpp</a:t>
            </a:r>
            <a:r>
              <a:rPr lang="en-US" sz="2000" dirty="0">
                <a:solidFill>
                  <a:srgbClr val="7030A0"/>
                </a:solidFill>
                <a:latin typeface="Calibri"/>
                <a:ea typeface="Calibri"/>
                <a:cs typeface="Calibri"/>
                <a:sym typeface="Calibri"/>
              </a:rPr>
              <a:t> </a:t>
            </a:r>
          </a:p>
          <a:p>
            <a:pPr marL="0" indent="0">
              <a:spcBef>
                <a:spcPts val="400"/>
              </a:spcBef>
              <a:buClr>
                <a:schemeClr val="dk1"/>
              </a:buClr>
              <a:buSzPct val="25000"/>
              <a:buFont typeface="Arial"/>
              <a:buNone/>
            </a:pPr>
            <a:r>
              <a:rPr lang="en-US" sz="2000" dirty="0">
                <a:solidFill>
                  <a:schemeClr val="dk1"/>
                </a:solidFill>
                <a:latin typeface="Calibri"/>
                <a:ea typeface="Calibri"/>
                <a:cs typeface="Calibri"/>
                <a:sym typeface="Calibri"/>
              </a:rPr>
              <a:t>	</a:t>
            </a:r>
            <a:r>
              <a:rPr lang="en-US" sz="2000" dirty="0">
                <a:solidFill>
                  <a:srgbClr val="974806"/>
                </a:solidFill>
                <a:latin typeface="Calibri"/>
                <a:ea typeface="Calibri"/>
                <a:cs typeface="Calibri"/>
                <a:sym typeface="Calibri"/>
              </a:rPr>
              <a:t>g++ -g -Wall -c </a:t>
            </a:r>
            <a:r>
              <a:rPr lang="en-US" sz="2000" dirty="0" err="1">
                <a:solidFill>
                  <a:srgbClr val="974806"/>
                </a:solidFill>
                <a:latin typeface="Calibri"/>
                <a:ea typeface="Calibri"/>
                <a:cs typeface="Calibri"/>
                <a:sym typeface="Calibri"/>
              </a:rPr>
              <a:t>item.cpp</a:t>
            </a:r>
            <a:endParaRPr lang="en-US" sz="2000" dirty="0">
              <a:solidFill>
                <a:srgbClr val="974806"/>
              </a:solidFill>
              <a:latin typeface="Calibri"/>
              <a:ea typeface="Calibri"/>
              <a:cs typeface="Calibri"/>
              <a:sym typeface="Calibri"/>
            </a:endParaRPr>
          </a:p>
          <a:p>
            <a:pPr marL="0" indent="0">
              <a:spcBef>
                <a:spcPts val="400"/>
              </a:spcBef>
              <a:buClr>
                <a:srgbClr val="3333FF"/>
              </a:buClr>
              <a:buSzPct val="25000"/>
              <a:buFont typeface="Arial"/>
              <a:buNone/>
            </a:pPr>
            <a:r>
              <a:rPr lang="en-US" sz="2000" dirty="0" err="1">
                <a:solidFill>
                  <a:srgbClr val="3333FF"/>
                </a:solidFill>
                <a:latin typeface="Calibri"/>
                <a:ea typeface="Calibri"/>
                <a:cs typeface="Calibri"/>
                <a:sym typeface="Calibri"/>
              </a:rPr>
              <a:t>shoppingList.o</a:t>
            </a:r>
            <a:r>
              <a:rPr lang="en-US" sz="2000" dirty="0">
                <a:solidFill>
                  <a:schemeClr val="dk1"/>
                </a:solidFill>
                <a:latin typeface="Calibri"/>
                <a:ea typeface="Calibri"/>
                <a:cs typeface="Calibri"/>
                <a:sym typeface="Calibri"/>
              </a:rPr>
              <a:t> : </a:t>
            </a:r>
            <a:r>
              <a:rPr lang="en-US" sz="2000" dirty="0" err="1">
                <a:solidFill>
                  <a:srgbClr val="7030A0"/>
                </a:solidFill>
                <a:latin typeface="Calibri"/>
                <a:ea typeface="Calibri"/>
                <a:cs typeface="Calibri"/>
                <a:sym typeface="Calibri"/>
              </a:rPr>
              <a:t>shoppingList.cpp</a:t>
            </a:r>
            <a:r>
              <a:rPr lang="en-US" sz="2000" dirty="0">
                <a:solidFill>
                  <a:srgbClr val="7030A0"/>
                </a:solidFill>
                <a:latin typeface="Calibri"/>
                <a:ea typeface="Calibri"/>
                <a:cs typeface="Calibri"/>
                <a:sym typeface="Calibri"/>
              </a:rPr>
              <a:t> </a:t>
            </a:r>
            <a:r>
              <a:rPr lang="en-US" sz="2000" dirty="0" err="1">
                <a:solidFill>
                  <a:srgbClr val="7030A0"/>
                </a:solidFill>
                <a:latin typeface="Calibri"/>
                <a:ea typeface="Calibri"/>
                <a:cs typeface="Calibri"/>
                <a:sym typeface="Calibri"/>
              </a:rPr>
              <a:t>shoppingList.hpp</a:t>
            </a:r>
            <a:r>
              <a:rPr lang="en-US" sz="2000" dirty="0">
                <a:solidFill>
                  <a:srgbClr val="7030A0"/>
                </a:solidFill>
                <a:latin typeface="Calibri"/>
                <a:ea typeface="Calibri"/>
                <a:cs typeface="Calibri"/>
                <a:sym typeface="Calibri"/>
              </a:rPr>
              <a:t> </a:t>
            </a:r>
          </a:p>
          <a:p>
            <a:pPr marL="0" indent="0">
              <a:spcBef>
                <a:spcPts val="400"/>
              </a:spcBef>
              <a:buClr>
                <a:schemeClr val="dk1"/>
              </a:buClr>
              <a:buSzPct val="25000"/>
              <a:buFont typeface="Arial"/>
              <a:buNone/>
            </a:pPr>
            <a:r>
              <a:rPr lang="en-US" sz="2000" dirty="0">
                <a:solidFill>
                  <a:schemeClr val="dk1"/>
                </a:solidFill>
                <a:latin typeface="Calibri"/>
                <a:ea typeface="Calibri"/>
                <a:cs typeface="Calibri"/>
                <a:sym typeface="Calibri"/>
              </a:rPr>
              <a:t>	</a:t>
            </a:r>
            <a:r>
              <a:rPr lang="en-US" sz="2000" dirty="0">
                <a:solidFill>
                  <a:srgbClr val="974806"/>
                </a:solidFill>
                <a:latin typeface="Calibri"/>
                <a:ea typeface="Calibri"/>
                <a:cs typeface="Calibri"/>
                <a:sym typeface="Calibri"/>
              </a:rPr>
              <a:t>g++ -g -Wall -c </a:t>
            </a:r>
            <a:r>
              <a:rPr lang="en-US" sz="2000" dirty="0" err="1">
                <a:solidFill>
                  <a:srgbClr val="974806"/>
                </a:solidFill>
                <a:latin typeface="Calibri"/>
                <a:ea typeface="Calibri"/>
                <a:cs typeface="Calibri"/>
                <a:sym typeface="Calibri"/>
              </a:rPr>
              <a:t>shoppingList.cpp</a:t>
            </a:r>
            <a:endParaRPr lang="en-US" sz="2000" dirty="0">
              <a:solidFill>
                <a:srgbClr val="974806"/>
              </a:solidFill>
              <a:latin typeface="Calibri"/>
              <a:ea typeface="Calibri"/>
              <a:cs typeface="Calibri"/>
              <a:sym typeface="Calibri"/>
            </a:endParaRPr>
          </a:p>
          <a:p>
            <a:pPr marL="0" indent="0">
              <a:spcBef>
                <a:spcPts val="400"/>
              </a:spcBef>
              <a:buClr>
                <a:srgbClr val="3333FF"/>
              </a:buClr>
              <a:buSzPct val="25000"/>
              <a:buFont typeface="Arial"/>
              <a:buNone/>
            </a:pPr>
            <a:r>
              <a:rPr lang="en-US" sz="2000" dirty="0" err="1">
                <a:solidFill>
                  <a:srgbClr val="3333FF"/>
                </a:solidFill>
                <a:latin typeface="Calibri"/>
                <a:ea typeface="Calibri"/>
                <a:cs typeface="Calibri"/>
                <a:sym typeface="Calibri"/>
              </a:rPr>
              <a:t>shop.o</a:t>
            </a:r>
            <a:r>
              <a:rPr lang="en-US" sz="2000" dirty="0">
                <a:solidFill>
                  <a:schemeClr val="dk1"/>
                </a:solidFill>
                <a:latin typeface="Calibri"/>
                <a:ea typeface="Calibri"/>
                <a:cs typeface="Calibri"/>
                <a:sym typeface="Calibri"/>
              </a:rPr>
              <a:t> : </a:t>
            </a:r>
            <a:r>
              <a:rPr lang="en-US" sz="2000" dirty="0" err="1">
                <a:solidFill>
                  <a:srgbClr val="7030A0"/>
                </a:solidFill>
                <a:latin typeface="Calibri"/>
                <a:ea typeface="Calibri"/>
                <a:cs typeface="Calibri"/>
                <a:sym typeface="Calibri"/>
              </a:rPr>
              <a:t>shop.cpp</a:t>
            </a:r>
            <a:r>
              <a:rPr lang="en-US" sz="2000" dirty="0">
                <a:solidFill>
                  <a:srgbClr val="7030A0"/>
                </a:solidFill>
                <a:latin typeface="Calibri"/>
                <a:ea typeface="Calibri"/>
                <a:cs typeface="Calibri"/>
                <a:sym typeface="Calibri"/>
              </a:rPr>
              <a:t> </a:t>
            </a:r>
            <a:r>
              <a:rPr lang="en-US" sz="2000" dirty="0" err="1">
                <a:solidFill>
                  <a:srgbClr val="7030A0"/>
                </a:solidFill>
                <a:latin typeface="Calibri"/>
                <a:ea typeface="Calibri"/>
                <a:cs typeface="Calibri"/>
                <a:sym typeface="Calibri"/>
              </a:rPr>
              <a:t>item.hpp</a:t>
            </a:r>
            <a:r>
              <a:rPr lang="en-US" sz="2000" dirty="0">
                <a:solidFill>
                  <a:srgbClr val="7030A0"/>
                </a:solidFill>
                <a:latin typeface="Calibri"/>
                <a:ea typeface="Calibri"/>
                <a:cs typeface="Calibri"/>
                <a:sym typeface="Calibri"/>
              </a:rPr>
              <a:t> </a:t>
            </a:r>
            <a:r>
              <a:rPr lang="en-US" sz="2000" dirty="0" err="1">
                <a:solidFill>
                  <a:srgbClr val="7030A0"/>
                </a:solidFill>
                <a:latin typeface="Calibri"/>
                <a:ea typeface="Calibri"/>
                <a:cs typeface="Calibri"/>
                <a:sym typeface="Calibri"/>
              </a:rPr>
              <a:t>shoppingList.hpp</a:t>
            </a:r>
            <a:r>
              <a:rPr lang="en-US" sz="2000" dirty="0">
                <a:solidFill>
                  <a:srgbClr val="7030A0"/>
                </a:solidFill>
                <a:latin typeface="Calibri"/>
                <a:ea typeface="Calibri"/>
                <a:cs typeface="Calibri"/>
                <a:sym typeface="Calibri"/>
              </a:rPr>
              <a:t> </a:t>
            </a:r>
          </a:p>
          <a:p>
            <a:pPr marL="0" indent="0">
              <a:spcBef>
                <a:spcPts val="400"/>
              </a:spcBef>
              <a:buClr>
                <a:schemeClr val="dk1"/>
              </a:buClr>
              <a:buSzPct val="25000"/>
              <a:buFont typeface="Arial"/>
              <a:buNone/>
            </a:pPr>
            <a:r>
              <a:rPr lang="en-US" sz="2000" dirty="0">
                <a:solidFill>
                  <a:schemeClr val="dk1"/>
                </a:solidFill>
                <a:latin typeface="Calibri"/>
                <a:ea typeface="Calibri"/>
                <a:cs typeface="Calibri"/>
                <a:sym typeface="Calibri"/>
              </a:rPr>
              <a:t>	</a:t>
            </a:r>
            <a:r>
              <a:rPr lang="en-US" sz="2000" dirty="0">
                <a:solidFill>
                  <a:srgbClr val="974806"/>
                </a:solidFill>
                <a:latin typeface="Calibri"/>
                <a:ea typeface="Calibri"/>
                <a:cs typeface="Calibri"/>
                <a:sym typeface="Calibri"/>
              </a:rPr>
              <a:t>g++ -g -Wall -c </a:t>
            </a:r>
            <a:r>
              <a:rPr lang="en-US" sz="2000" dirty="0" err="1">
                <a:solidFill>
                  <a:srgbClr val="974806"/>
                </a:solidFill>
                <a:latin typeface="Calibri"/>
                <a:ea typeface="Calibri"/>
                <a:cs typeface="Calibri"/>
                <a:sym typeface="Calibri"/>
              </a:rPr>
              <a:t>shop.cpp</a:t>
            </a:r>
            <a:endParaRPr lang="en-US" sz="2000" dirty="0">
              <a:solidFill>
                <a:srgbClr val="974806"/>
              </a:solidFill>
              <a:latin typeface="Calibri"/>
              <a:ea typeface="Calibri"/>
              <a:cs typeface="Calibri"/>
              <a:sym typeface="Calibri"/>
            </a:endParaRPr>
          </a:p>
          <a:p>
            <a:pPr marL="0" indent="0">
              <a:spcBef>
                <a:spcPts val="400"/>
              </a:spcBef>
              <a:buClr>
                <a:srgbClr val="3333FF"/>
              </a:buClr>
              <a:buSzPct val="25000"/>
              <a:buFont typeface="Arial"/>
              <a:buNone/>
            </a:pPr>
            <a:r>
              <a:rPr lang="en-US" sz="2000" dirty="0">
                <a:solidFill>
                  <a:srgbClr val="3333FF"/>
                </a:solidFill>
                <a:latin typeface="Calibri"/>
                <a:ea typeface="Calibri"/>
                <a:cs typeface="Calibri"/>
                <a:sym typeface="Calibri"/>
              </a:rPr>
              <a:t>clean</a:t>
            </a:r>
            <a:r>
              <a:rPr lang="en-US" sz="2000" dirty="0">
                <a:solidFill>
                  <a:schemeClr val="dk1"/>
                </a:solidFill>
                <a:latin typeface="Calibri"/>
                <a:ea typeface="Calibri"/>
                <a:cs typeface="Calibri"/>
                <a:sym typeface="Calibri"/>
              </a:rPr>
              <a:t> :</a:t>
            </a:r>
          </a:p>
          <a:p>
            <a:pPr marL="0" indent="0">
              <a:spcBef>
                <a:spcPts val="400"/>
              </a:spcBef>
              <a:buClr>
                <a:schemeClr val="dk1"/>
              </a:buClr>
              <a:buSzPct val="25000"/>
              <a:buFont typeface="Arial"/>
              <a:buNone/>
            </a:pPr>
            <a:r>
              <a:rPr lang="en-US" sz="2000" dirty="0">
                <a:solidFill>
                  <a:schemeClr val="dk1"/>
                </a:solidFill>
                <a:latin typeface="Calibri"/>
                <a:ea typeface="Calibri"/>
                <a:cs typeface="Calibri"/>
                <a:sym typeface="Calibri"/>
              </a:rPr>
              <a:t>	</a:t>
            </a:r>
            <a:r>
              <a:rPr lang="en-US" sz="2000" dirty="0" err="1">
                <a:solidFill>
                  <a:srgbClr val="974806"/>
                </a:solidFill>
                <a:latin typeface="Calibri"/>
                <a:ea typeface="Calibri"/>
                <a:cs typeface="Calibri"/>
                <a:sym typeface="Calibri"/>
              </a:rPr>
              <a:t>rm</a:t>
            </a:r>
            <a:r>
              <a:rPr lang="en-US" sz="2000" dirty="0">
                <a:solidFill>
                  <a:srgbClr val="974806"/>
                </a:solidFill>
                <a:latin typeface="Calibri"/>
                <a:ea typeface="Calibri"/>
                <a:cs typeface="Calibri"/>
                <a:sym typeface="Calibri"/>
              </a:rPr>
              <a:t> -f </a:t>
            </a:r>
            <a:r>
              <a:rPr lang="en-US" sz="2000" dirty="0" err="1">
                <a:solidFill>
                  <a:srgbClr val="974806"/>
                </a:solidFill>
                <a:latin typeface="Calibri"/>
                <a:ea typeface="Calibri"/>
                <a:cs typeface="Calibri"/>
                <a:sym typeface="Calibri"/>
              </a:rPr>
              <a:t>item.o</a:t>
            </a:r>
            <a:r>
              <a:rPr lang="en-US" sz="2000" dirty="0">
                <a:solidFill>
                  <a:srgbClr val="974806"/>
                </a:solidFill>
                <a:latin typeface="Calibri"/>
                <a:ea typeface="Calibri"/>
                <a:cs typeface="Calibri"/>
                <a:sym typeface="Calibri"/>
              </a:rPr>
              <a:t> </a:t>
            </a:r>
            <a:r>
              <a:rPr lang="en-US" sz="2000" dirty="0" err="1">
                <a:solidFill>
                  <a:srgbClr val="974806"/>
                </a:solidFill>
                <a:latin typeface="Calibri"/>
                <a:ea typeface="Calibri"/>
                <a:cs typeface="Calibri"/>
                <a:sym typeface="Calibri"/>
              </a:rPr>
              <a:t>shoppingList.o</a:t>
            </a:r>
            <a:r>
              <a:rPr lang="en-US" sz="2000" dirty="0">
                <a:solidFill>
                  <a:srgbClr val="974806"/>
                </a:solidFill>
                <a:latin typeface="Calibri"/>
                <a:ea typeface="Calibri"/>
                <a:cs typeface="Calibri"/>
                <a:sym typeface="Calibri"/>
              </a:rPr>
              <a:t> </a:t>
            </a:r>
            <a:r>
              <a:rPr lang="en-US" sz="2000" dirty="0" err="1">
                <a:solidFill>
                  <a:srgbClr val="974806"/>
                </a:solidFill>
                <a:latin typeface="Calibri"/>
                <a:ea typeface="Calibri"/>
                <a:cs typeface="Calibri"/>
                <a:sym typeface="Calibri"/>
              </a:rPr>
              <a:t>shop.o</a:t>
            </a:r>
            <a:r>
              <a:rPr lang="en-US" sz="2000" dirty="0">
                <a:solidFill>
                  <a:srgbClr val="974806"/>
                </a:solidFill>
                <a:latin typeface="Calibri"/>
                <a:ea typeface="Calibri"/>
                <a:cs typeface="Calibri"/>
                <a:sym typeface="Calibri"/>
              </a:rPr>
              <a:t> shop</a:t>
            </a:r>
          </a:p>
        </p:txBody>
      </p:sp>
      <p:pic>
        <p:nvPicPr>
          <p:cNvPr id="5" name="Shape 148">
            <a:extLst>
              <a:ext uri="{FF2B5EF4-FFF2-40B4-BE49-F238E27FC236}">
                <a16:creationId xmlns:a16="http://schemas.microsoft.com/office/drawing/2014/main" id="{A48188E0-3E5A-9340-9C0F-C540ABC0EAE9}"/>
              </a:ext>
            </a:extLst>
          </p:cNvPr>
          <p:cNvPicPr preferRelativeResize="0"/>
          <p:nvPr/>
        </p:nvPicPr>
        <p:blipFill rotWithShape="1">
          <a:blip r:embed="rId2">
            <a:alphaModFix/>
          </a:blip>
          <a:srcRect/>
          <a:stretch/>
        </p:blipFill>
        <p:spPr>
          <a:xfrm>
            <a:off x="8305800" y="4837265"/>
            <a:ext cx="3048000" cy="1379386"/>
          </a:xfrm>
          <a:prstGeom prst="rect">
            <a:avLst/>
          </a:prstGeom>
          <a:noFill/>
          <a:ln>
            <a:noFill/>
          </a:ln>
        </p:spPr>
      </p:pic>
      <p:sp>
        <p:nvSpPr>
          <p:cNvPr id="6" name="Shape 149">
            <a:extLst>
              <a:ext uri="{FF2B5EF4-FFF2-40B4-BE49-F238E27FC236}">
                <a16:creationId xmlns:a16="http://schemas.microsoft.com/office/drawing/2014/main" id="{84381468-DFEE-5445-99E3-5F70F642C173}"/>
              </a:ext>
            </a:extLst>
          </p:cNvPr>
          <p:cNvSpPr/>
          <p:nvPr/>
        </p:nvSpPr>
        <p:spPr>
          <a:xfrm>
            <a:off x="7171768" y="2227357"/>
            <a:ext cx="381000" cy="762000"/>
          </a:xfrm>
          <a:prstGeom prst="rightBrace">
            <a:avLst>
              <a:gd name="adj1" fmla="val 8333"/>
              <a:gd name="adj2" fmla="val 50000"/>
            </a:avLst>
          </a:prstGeom>
          <a:no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dk1"/>
              </a:solidFill>
              <a:latin typeface="Calibri"/>
              <a:ea typeface="Calibri"/>
              <a:cs typeface="Calibri"/>
              <a:sym typeface="Calibri"/>
            </a:endParaRPr>
          </a:p>
        </p:txBody>
      </p:sp>
      <p:sp>
        <p:nvSpPr>
          <p:cNvPr id="7" name="Shape 150">
            <a:extLst>
              <a:ext uri="{FF2B5EF4-FFF2-40B4-BE49-F238E27FC236}">
                <a16:creationId xmlns:a16="http://schemas.microsoft.com/office/drawing/2014/main" id="{83C820D3-08C1-2C43-8AB1-0DA77955924C}"/>
              </a:ext>
            </a:extLst>
          </p:cNvPr>
          <p:cNvSpPr txBox="1"/>
          <p:nvPr/>
        </p:nvSpPr>
        <p:spPr>
          <a:xfrm>
            <a:off x="7705168" y="2423690"/>
            <a:ext cx="59984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dirty="0">
                <a:solidFill>
                  <a:schemeClr val="dk1"/>
                </a:solidFill>
                <a:latin typeface="Calibri"/>
                <a:ea typeface="Calibri"/>
                <a:cs typeface="Calibri"/>
                <a:sym typeface="Calibri"/>
              </a:rPr>
              <a:t>Rule</a:t>
            </a:r>
          </a:p>
        </p:txBody>
      </p:sp>
    </p:spTree>
    <p:extLst>
      <p:ext uri="{BB962C8B-B14F-4D97-AF65-F5344CB8AC3E}">
        <p14:creationId xmlns:p14="http://schemas.microsoft.com/office/powerpoint/2010/main" val="1725749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0229-8018-BB49-A361-3FDAAB99F2C6}"/>
              </a:ext>
            </a:extLst>
          </p:cNvPr>
          <p:cNvSpPr>
            <a:spLocks noGrp="1"/>
          </p:cNvSpPr>
          <p:nvPr>
            <p:ph type="title"/>
          </p:nvPr>
        </p:nvSpPr>
        <p:spPr/>
        <p:txBody>
          <a:bodyPr/>
          <a:lstStyle/>
          <a:p>
            <a:r>
              <a:rPr lang="en-US" dirty="0"/>
              <a:t>Build Process</a:t>
            </a:r>
          </a:p>
        </p:txBody>
      </p:sp>
      <p:sp>
        <p:nvSpPr>
          <p:cNvPr id="3" name="Content Placeholder 2">
            <a:extLst>
              <a:ext uri="{FF2B5EF4-FFF2-40B4-BE49-F238E27FC236}">
                <a16:creationId xmlns:a16="http://schemas.microsoft.com/office/drawing/2014/main" id="{64242736-ACD8-AC45-9FF2-36E029C396A3}"/>
              </a:ext>
            </a:extLst>
          </p:cNvPr>
          <p:cNvSpPr>
            <a:spLocks noGrp="1"/>
          </p:cNvSpPr>
          <p:nvPr>
            <p:ph idx="1"/>
          </p:nvPr>
        </p:nvSpPr>
        <p:spPr>
          <a:xfrm>
            <a:off x="838200" y="1531088"/>
            <a:ext cx="10515600" cy="5326912"/>
          </a:xfrm>
        </p:spPr>
        <p:txBody>
          <a:bodyPr>
            <a:normAutofit/>
          </a:bodyPr>
          <a:lstStyle/>
          <a:p>
            <a:pPr marL="0" indent="0">
              <a:buNone/>
            </a:pPr>
            <a:r>
              <a:rPr lang="en-US" b="1" dirty="0"/>
              <a:t>configure</a:t>
            </a:r>
          </a:p>
          <a:p>
            <a:pPr lvl="1"/>
            <a:r>
              <a:rPr lang="en-US" dirty="0"/>
              <a:t>Script that checks details about the machine before installation</a:t>
            </a:r>
          </a:p>
          <a:p>
            <a:pPr lvl="1"/>
            <a:r>
              <a:rPr lang="en-US" dirty="0"/>
              <a:t>Dependency between packages</a:t>
            </a:r>
          </a:p>
          <a:p>
            <a:pPr lvl="1"/>
            <a:r>
              <a:rPr lang="en-US" dirty="0"/>
              <a:t>Creates ‘</a:t>
            </a:r>
            <a:r>
              <a:rPr lang="en-US" dirty="0" err="1"/>
              <a:t>Makefile</a:t>
            </a:r>
            <a:r>
              <a:rPr lang="en-US" dirty="0"/>
              <a:t>’</a:t>
            </a:r>
          </a:p>
          <a:p>
            <a:pPr marL="0" indent="0">
              <a:buNone/>
            </a:pPr>
            <a:r>
              <a:rPr lang="en-US" b="1" dirty="0"/>
              <a:t>make</a:t>
            </a:r>
          </a:p>
          <a:p>
            <a:pPr lvl="1"/>
            <a:r>
              <a:rPr lang="en-US" dirty="0"/>
              <a:t>Requires ‘</a:t>
            </a:r>
            <a:r>
              <a:rPr lang="en-US" dirty="0" err="1"/>
              <a:t>Makefile</a:t>
            </a:r>
            <a:r>
              <a:rPr lang="en-US" dirty="0"/>
              <a:t>’ to run</a:t>
            </a:r>
          </a:p>
          <a:p>
            <a:pPr lvl="1"/>
            <a:r>
              <a:rPr lang="en-US" dirty="0"/>
              <a:t>Compiles all the program code and creates executables in current temporary directory</a:t>
            </a:r>
          </a:p>
          <a:p>
            <a:pPr marL="0" indent="0">
              <a:buNone/>
            </a:pPr>
            <a:r>
              <a:rPr lang="en-US" b="1" dirty="0"/>
              <a:t>make install</a:t>
            </a:r>
          </a:p>
          <a:p>
            <a:pPr lvl="1"/>
            <a:r>
              <a:rPr lang="en-US" dirty="0"/>
              <a:t>make utility searches for a label named install within the </a:t>
            </a:r>
            <a:r>
              <a:rPr lang="en-US" dirty="0" err="1"/>
              <a:t>Makefile</a:t>
            </a:r>
            <a:r>
              <a:rPr lang="en-US" dirty="0"/>
              <a:t>, and executes only that section of it</a:t>
            </a:r>
          </a:p>
          <a:p>
            <a:pPr lvl="1"/>
            <a:r>
              <a:rPr lang="en-US" dirty="0"/>
              <a:t>executables are copied into the final directories (system directories)</a:t>
            </a:r>
          </a:p>
          <a:p>
            <a:endParaRPr lang="en-US" dirty="0"/>
          </a:p>
        </p:txBody>
      </p:sp>
    </p:spTree>
    <p:extLst>
      <p:ext uri="{BB962C8B-B14F-4D97-AF65-F5344CB8AC3E}">
        <p14:creationId xmlns:p14="http://schemas.microsoft.com/office/powerpoint/2010/main" val="1719694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D9B1E-0404-1C4A-BB57-50D0EAE6668A}"/>
              </a:ext>
            </a:extLst>
          </p:cNvPr>
          <p:cNvSpPr>
            <a:spLocks noGrp="1"/>
          </p:cNvSpPr>
          <p:nvPr>
            <p:ph type="title"/>
          </p:nvPr>
        </p:nvSpPr>
        <p:spPr/>
        <p:txBody>
          <a:bodyPr/>
          <a:lstStyle/>
          <a:p>
            <a:r>
              <a:rPr lang="en-US" dirty="0"/>
              <a:t>Diff and Patch</a:t>
            </a:r>
          </a:p>
        </p:txBody>
      </p:sp>
      <p:sp>
        <p:nvSpPr>
          <p:cNvPr id="3" name="Text Placeholder 2">
            <a:extLst>
              <a:ext uri="{FF2B5EF4-FFF2-40B4-BE49-F238E27FC236}">
                <a16:creationId xmlns:a16="http://schemas.microsoft.com/office/drawing/2014/main" id="{D865E333-7F13-0344-AA6A-0EE6F737B97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1496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7C4C-F1B6-D842-882F-9C6463C7623D}"/>
              </a:ext>
            </a:extLst>
          </p:cNvPr>
          <p:cNvSpPr>
            <a:spLocks noGrp="1"/>
          </p:cNvSpPr>
          <p:nvPr>
            <p:ph type="title"/>
          </p:nvPr>
        </p:nvSpPr>
        <p:spPr/>
        <p:txBody>
          <a:bodyPr/>
          <a:lstStyle/>
          <a:p>
            <a:r>
              <a:rPr lang="en-US" dirty="0"/>
              <a:t>Diff command to generate a patch</a:t>
            </a:r>
          </a:p>
        </p:txBody>
      </p:sp>
      <p:sp>
        <p:nvSpPr>
          <p:cNvPr id="3" name="Content Placeholder 2">
            <a:extLst>
              <a:ext uri="{FF2B5EF4-FFF2-40B4-BE49-F238E27FC236}">
                <a16:creationId xmlns:a16="http://schemas.microsoft.com/office/drawing/2014/main" id="{4D2F4E02-D262-F242-A9A5-093F98276E9D}"/>
              </a:ext>
            </a:extLst>
          </p:cNvPr>
          <p:cNvSpPr>
            <a:spLocks noGrp="1"/>
          </p:cNvSpPr>
          <p:nvPr>
            <p:ph idx="1"/>
          </p:nvPr>
        </p:nvSpPr>
        <p:spPr/>
        <p:txBody>
          <a:bodyPr>
            <a:normAutofit/>
          </a:bodyPr>
          <a:lstStyle/>
          <a:p>
            <a:r>
              <a:rPr lang="en-US" sz="3200" dirty="0"/>
              <a:t>diff [original file] [updated file]</a:t>
            </a:r>
          </a:p>
          <a:p>
            <a:r>
              <a:rPr lang="en-US" sz="3200" dirty="0"/>
              <a:t>Understand the output:</a:t>
            </a:r>
          </a:p>
          <a:p>
            <a:pPr lvl="1"/>
            <a:r>
              <a:rPr lang="en-US" sz="2800" dirty="0"/>
              <a:t>Line number, e.g., 12,15</a:t>
            </a:r>
          </a:p>
          <a:p>
            <a:pPr lvl="1"/>
            <a:r>
              <a:rPr lang="en-US" sz="2800" dirty="0"/>
              <a:t>Operations: c (replace), d (delete), a (append)</a:t>
            </a:r>
          </a:p>
          <a:p>
            <a:r>
              <a:rPr lang="en-US" sz="3200" dirty="0"/>
              <a:t>Create a patch:</a:t>
            </a:r>
          </a:p>
          <a:p>
            <a:pPr lvl="1"/>
            <a:r>
              <a:rPr lang="en-US" sz="2800" dirty="0"/>
              <a:t>diff [original file] [updated file] &gt; [</a:t>
            </a:r>
            <a:r>
              <a:rPr lang="en-US" sz="2800" dirty="0" err="1"/>
              <a:t>blabla</a:t>
            </a:r>
            <a:r>
              <a:rPr lang="en-US" sz="2800" dirty="0"/>
              <a:t>].patch</a:t>
            </a:r>
          </a:p>
        </p:txBody>
      </p:sp>
    </p:spTree>
    <p:extLst>
      <p:ext uri="{BB962C8B-B14F-4D97-AF65-F5344CB8AC3E}">
        <p14:creationId xmlns:p14="http://schemas.microsoft.com/office/powerpoint/2010/main" val="3049992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F72D-D25A-B34E-89B2-88D6217F4E3C}"/>
              </a:ext>
            </a:extLst>
          </p:cNvPr>
          <p:cNvSpPr>
            <a:spLocks noGrp="1"/>
          </p:cNvSpPr>
          <p:nvPr>
            <p:ph type="title"/>
          </p:nvPr>
        </p:nvSpPr>
        <p:spPr/>
        <p:txBody>
          <a:bodyPr/>
          <a:lstStyle/>
          <a:p>
            <a:r>
              <a:rPr lang="en-US" dirty="0"/>
              <a:t>Unified Format in diff</a:t>
            </a:r>
          </a:p>
        </p:txBody>
      </p:sp>
      <p:sp>
        <p:nvSpPr>
          <p:cNvPr id="3" name="Content Placeholder 2">
            <a:extLst>
              <a:ext uri="{FF2B5EF4-FFF2-40B4-BE49-F238E27FC236}">
                <a16:creationId xmlns:a16="http://schemas.microsoft.com/office/drawing/2014/main" id="{FB2D4324-F9CA-E840-A8C9-F5F6803D8231}"/>
              </a:ext>
            </a:extLst>
          </p:cNvPr>
          <p:cNvSpPr>
            <a:spLocks noGrp="1"/>
          </p:cNvSpPr>
          <p:nvPr>
            <p:ph idx="1"/>
          </p:nvPr>
        </p:nvSpPr>
        <p:spPr>
          <a:xfrm>
            <a:off x="838200" y="1825625"/>
            <a:ext cx="10515600" cy="4751638"/>
          </a:xfrm>
        </p:spPr>
        <p:txBody>
          <a:bodyPr>
            <a:normAutofit/>
          </a:bodyPr>
          <a:lstStyle/>
          <a:p>
            <a:r>
              <a:rPr lang="en-US" dirty="0"/>
              <a:t>diff –u [original file] [updated file]</a:t>
            </a:r>
          </a:p>
          <a:p>
            <a:r>
              <a:rPr lang="en-US" dirty="0"/>
              <a:t>--- path/to/</a:t>
            </a:r>
            <a:r>
              <a:rPr lang="en-US" dirty="0" err="1"/>
              <a:t>original_file</a:t>
            </a:r>
            <a:endParaRPr lang="en-US" dirty="0"/>
          </a:p>
          <a:p>
            <a:r>
              <a:rPr lang="en-US" dirty="0"/>
              <a:t>+++ path/to/</a:t>
            </a:r>
            <a:r>
              <a:rPr lang="en-US" dirty="0" err="1"/>
              <a:t>modified_file</a:t>
            </a:r>
            <a:endParaRPr lang="en-US" dirty="0"/>
          </a:p>
          <a:p>
            <a:r>
              <a:rPr lang="en-US" dirty="0"/>
              <a:t>@@ -l, s _l, s @@</a:t>
            </a:r>
          </a:p>
          <a:p>
            <a:pPr lvl="1"/>
            <a:r>
              <a:rPr lang="en-US" dirty="0"/>
              <a:t>@@ begin of a hunk</a:t>
            </a:r>
          </a:p>
          <a:p>
            <a:pPr lvl="1"/>
            <a:r>
              <a:rPr lang="en-US" dirty="0"/>
              <a:t>l: beginning of a hunk</a:t>
            </a:r>
          </a:p>
          <a:p>
            <a:pPr lvl="1"/>
            <a:r>
              <a:rPr lang="en-US" dirty="0"/>
              <a:t>s: number of lines the change hunk applies to for each file</a:t>
            </a:r>
          </a:p>
          <a:p>
            <a:pPr lvl="1"/>
            <a:r>
              <a:rPr lang="en-US" dirty="0"/>
              <a:t>A line with a</a:t>
            </a:r>
          </a:p>
          <a:p>
            <a:pPr lvl="2"/>
            <a:r>
              <a:rPr lang="en-US" dirty="0"/>
              <a:t>- sign was deleted from the original</a:t>
            </a:r>
          </a:p>
          <a:p>
            <a:pPr lvl="2"/>
            <a:r>
              <a:rPr lang="en-US" dirty="0"/>
              <a:t>+ sign was added to the original</a:t>
            </a:r>
          </a:p>
          <a:p>
            <a:pPr lvl="2"/>
            <a:r>
              <a:rPr lang="en-US" dirty="0"/>
              <a:t> stayed the same</a:t>
            </a:r>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24B8A139-0F84-6049-8EC8-CCBBF1484C13}"/>
              </a:ext>
            </a:extLst>
          </p:cNvPr>
          <p:cNvPicPr>
            <a:picLocks noChangeAspect="1"/>
          </p:cNvPicPr>
          <p:nvPr/>
        </p:nvPicPr>
        <p:blipFill>
          <a:blip r:embed="rId3"/>
          <a:stretch>
            <a:fillRect/>
          </a:stretch>
        </p:blipFill>
        <p:spPr>
          <a:xfrm>
            <a:off x="6342647" y="1451476"/>
            <a:ext cx="5410200" cy="2832100"/>
          </a:xfrm>
          <a:prstGeom prst="rect">
            <a:avLst/>
          </a:prstGeom>
        </p:spPr>
      </p:pic>
    </p:spTree>
    <p:extLst>
      <p:ext uri="{BB962C8B-B14F-4D97-AF65-F5344CB8AC3E}">
        <p14:creationId xmlns:p14="http://schemas.microsoft.com/office/powerpoint/2010/main" val="2489176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DF44-274F-274E-9F79-B7FAD57D618E}"/>
              </a:ext>
            </a:extLst>
          </p:cNvPr>
          <p:cNvSpPr>
            <a:spLocks noGrp="1"/>
          </p:cNvSpPr>
          <p:nvPr>
            <p:ph type="title"/>
          </p:nvPr>
        </p:nvSpPr>
        <p:spPr/>
        <p:txBody>
          <a:bodyPr/>
          <a:lstStyle/>
          <a:p>
            <a:r>
              <a:rPr lang="en-US" dirty="0"/>
              <a:t>Applying the Patch</a:t>
            </a:r>
          </a:p>
        </p:txBody>
      </p:sp>
      <p:sp>
        <p:nvSpPr>
          <p:cNvPr id="3" name="Content Placeholder 2">
            <a:extLst>
              <a:ext uri="{FF2B5EF4-FFF2-40B4-BE49-F238E27FC236}">
                <a16:creationId xmlns:a16="http://schemas.microsoft.com/office/drawing/2014/main" id="{2937ABCE-A8F3-9F40-8135-2F8AD0D0DF3E}"/>
              </a:ext>
            </a:extLst>
          </p:cNvPr>
          <p:cNvSpPr>
            <a:spLocks noGrp="1"/>
          </p:cNvSpPr>
          <p:nvPr>
            <p:ph idx="1"/>
          </p:nvPr>
        </p:nvSpPr>
        <p:spPr/>
        <p:txBody>
          <a:bodyPr>
            <a:normAutofit/>
          </a:bodyPr>
          <a:lstStyle/>
          <a:p>
            <a:r>
              <a:rPr lang="en-US" sz="3200" dirty="0"/>
              <a:t>Syntax: patch [original file] -</a:t>
            </a:r>
            <a:r>
              <a:rPr lang="en-US" sz="3200" dirty="0" err="1"/>
              <a:t>i</a:t>
            </a:r>
            <a:r>
              <a:rPr lang="en-US" sz="3200" dirty="0"/>
              <a:t> [patch file] -o [updated file]</a:t>
            </a:r>
          </a:p>
          <a:p>
            <a:r>
              <a:rPr lang="en-US" sz="3200" dirty="0"/>
              <a:t>patch command will apply the patch file to the original file and create an updated file</a:t>
            </a:r>
          </a:p>
        </p:txBody>
      </p:sp>
      <p:pic>
        <p:nvPicPr>
          <p:cNvPr id="4" name="Shape 192">
            <a:extLst>
              <a:ext uri="{FF2B5EF4-FFF2-40B4-BE49-F238E27FC236}">
                <a16:creationId xmlns:a16="http://schemas.microsoft.com/office/drawing/2014/main" id="{21B98B44-C2DC-AE42-AB7F-9B39D4D791F9}"/>
              </a:ext>
            </a:extLst>
          </p:cNvPr>
          <p:cNvPicPr preferRelativeResize="0"/>
          <p:nvPr/>
        </p:nvPicPr>
        <p:blipFill rotWithShape="1">
          <a:blip r:embed="rId2">
            <a:alphaModFix/>
          </a:blip>
          <a:srcRect/>
          <a:stretch/>
        </p:blipFill>
        <p:spPr>
          <a:xfrm>
            <a:off x="1109358" y="3820724"/>
            <a:ext cx="4074695" cy="1704797"/>
          </a:xfrm>
          <a:prstGeom prst="rect">
            <a:avLst/>
          </a:prstGeom>
          <a:noFill/>
          <a:ln>
            <a:noFill/>
          </a:ln>
        </p:spPr>
      </p:pic>
      <p:pic>
        <p:nvPicPr>
          <p:cNvPr id="5" name="Shape 193">
            <a:extLst>
              <a:ext uri="{FF2B5EF4-FFF2-40B4-BE49-F238E27FC236}">
                <a16:creationId xmlns:a16="http://schemas.microsoft.com/office/drawing/2014/main" id="{E64DB9EC-C8EA-4E4F-8726-3A5681440895}"/>
              </a:ext>
            </a:extLst>
          </p:cNvPr>
          <p:cNvPicPr preferRelativeResize="0"/>
          <p:nvPr/>
        </p:nvPicPr>
        <p:blipFill rotWithShape="1">
          <a:blip r:embed="rId3">
            <a:alphaModFix/>
          </a:blip>
          <a:srcRect/>
          <a:stretch/>
        </p:blipFill>
        <p:spPr>
          <a:xfrm>
            <a:off x="6320989" y="3820724"/>
            <a:ext cx="3895875" cy="1673027"/>
          </a:xfrm>
          <a:prstGeom prst="rect">
            <a:avLst/>
          </a:prstGeom>
          <a:noFill/>
          <a:ln>
            <a:noFill/>
          </a:ln>
        </p:spPr>
      </p:pic>
    </p:spTree>
    <p:extLst>
      <p:ext uri="{BB962C8B-B14F-4D97-AF65-F5344CB8AC3E}">
        <p14:creationId xmlns:p14="http://schemas.microsoft.com/office/powerpoint/2010/main" val="625135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E3A7D-276F-5140-AC9C-114779FB385F}"/>
              </a:ext>
            </a:extLst>
          </p:cNvPr>
          <p:cNvSpPr>
            <a:spLocks noGrp="1"/>
          </p:cNvSpPr>
          <p:nvPr>
            <p:ph type="title"/>
          </p:nvPr>
        </p:nvSpPr>
        <p:spPr/>
        <p:txBody>
          <a:bodyPr/>
          <a:lstStyle/>
          <a:p>
            <a:r>
              <a:rPr lang="en-US" b="1" dirty="0"/>
              <a:t>Session </a:t>
            </a:r>
            <a:r>
              <a:rPr lang="en-US" altLang="zh-CN" b="1" dirty="0"/>
              <a:t>3</a:t>
            </a:r>
            <a:r>
              <a:rPr lang="en-US" b="1" dirty="0"/>
              <a:t>-</a:t>
            </a:r>
            <a:r>
              <a:rPr lang="en-US" altLang="zh-CN" b="1" dirty="0"/>
              <a:t>1</a:t>
            </a:r>
            <a:endParaRPr lang="en-US" b="1" dirty="0"/>
          </a:p>
        </p:txBody>
      </p:sp>
      <p:sp>
        <p:nvSpPr>
          <p:cNvPr id="3" name="Content Placeholder 2">
            <a:extLst>
              <a:ext uri="{FF2B5EF4-FFF2-40B4-BE49-F238E27FC236}">
                <a16:creationId xmlns:a16="http://schemas.microsoft.com/office/drawing/2014/main" id="{B1B5935F-9A7A-A64F-BA46-FBA5645A0779}"/>
              </a:ext>
            </a:extLst>
          </p:cNvPr>
          <p:cNvSpPr>
            <a:spLocks noGrp="1"/>
          </p:cNvSpPr>
          <p:nvPr>
            <p:ph idx="1"/>
          </p:nvPr>
        </p:nvSpPr>
        <p:spPr/>
        <p:txBody>
          <a:bodyPr/>
          <a:lstStyle/>
          <a:p>
            <a:r>
              <a:rPr lang="en-US" dirty="0"/>
              <a:t>Software installation and Decompressing Files</a:t>
            </a:r>
          </a:p>
          <a:p>
            <a:r>
              <a:rPr lang="en-US" dirty="0"/>
              <a:t>Compilation and Make</a:t>
            </a:r>
          </a:p>
          <a:p>
            <a:r>
              <a:rPr lang="en-US" dirty="0"/>
              <a:t>Diff and Patch</a:t>
            </a:r>
          </a:p>
        </p:txBody>
      </p:sp>
    </p:spTree>
    <p:extLst>
      <p:ext uri="{BB962C8B-B14F-4D97-AF65-F5344CB8AC3E}">
        <p14:creationId xmlns:p14="http://schemas.microsoft.com/office/powerpoint/2010/main" val="400885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CEE92-DC79-384A-8A9D-D5D080DAE269}"/>
              </a:ext>
            </a:extLst>
          </p:cNvPr>
          <p:cNvSpPr>
            <a:spLocks noGrp="1"/>
          </p:cNvSpPr>
          <p:nvPr>
            <p:ph type="title"/>
          </p:nvPr>
        </p:nvSpPr>
        <p:spPr/>
        <p:txBody>
          <a:bodyPr/>
          <a:lstStyle/>
          <a:p>
            <a:r>
              <a:rPr lang="en-US" dirty="0"/>
              <a:t>Sign up for Assignment 10</a:t>
            </a:r>
          </a:p>
        </p:txBody>
      </p:sp>
      <p:sp>
        <p:nvSpPr>
          <p:cNvPr id="3" name="Content Placeholder 2">
            <a:extLst>
              <a:ext uri="{FF2B5EF4-FFF2-40B4-BE49-F238E27FC236}">
                <a16:creationId xmlns:a16="http://schemas.microsoft.com/office/drawing/2014/main" id="{C7C4A036-D067-7243-A5F9-C4C6DA9CE9D3}"/>
              </a:ext>
            </a:extLst>
          </p:cNvPr>
          <p:cNvSpPr>
            <a:spLocks noGrp="1"/>
          </p:cNvSpPr>
          <p:nvPr>
            <p:ph idx="1"/>
          </p:nvPr>
        </p:nvSpPr>
        <p:spPr/>
        <p:txBody>
          <a:bodyPr/>
          <a:lstStyle/>
          <a:p>
            <a:r>
              <a:rPr lang="en-US" dirty="0"/>
              <a:t>Step 01 (</a:t>
            </a:r>
            <a:r>
              <a:rPr lang="en-US" b="1" dirty="0"/>
              <a:t>Optional</a:t>
            </a:r>
            <a:r>
              <a:rPr lang="en-US" dirty="0"/>
              <a:t>): team up with another student</a:t>
            </a:r>
          </a:p>
          <a:p>
            <a:r>
              <a:rPr lang="en-US" dirty="0"/>
              <a:t>Step 02: select a topic from the given resources </a:t>
            </a:r>
            <a:r>
              <a:rPr lang="en-US" dirty="0">
                <a:hlinkClick r:id="rId2"/>
              </a:rPr>
              <a:t>https://web.cs.ucla.edu/classes/fall18/cs35L/assign/assign10.html</a:t>
            </a:r>
            <a:r>
              <a:rPr lang="en-US" dirty="0"/>
              <a:t> </a:t>
            </a:r>
          </a:p>
          <a:p>
            <a:r>
              <a:rPr lang="en-US" dirty="0"/>
              <a:t>Step 03: select a time slot for your presentation</a:t>
            </a:r>
          </a:p>
          <a:p>
            <a:r>
              <a:rPr lang="en-US" dirty="0"/>
              <a:t>Step 04: go to the google slides to sign up </a:t>
            </a:r>
            <a:r>
              <a:rPr lang="en-US" dirty="0">
                <a:hlinkClick r:id="rId3"/>
              </a:rPr>
              <a:t>https://docs.google.com/spreadsheets/d/1jVrbevYE8JCxZWVvMmsoU__QeSR6N2y-_3o3bGIAX1s/edit?usp=sharing</a:t>
            </a:r>
            <a:r>
              <a:rPr lang="en-US" dirty="0"/>
              <a:t> </a:t>
            </a:r>
          </a:p>
          <a:p>
            <a:endParaRPr lang="en-US" dirty="0"/>
          </a:p>
          <a:p>
            <a:r>
              <a:rPr lang="en-US" dirty="0"/>
              <a:t>Deadline: This </a:t>
            </a:r>
            <a:r>
              <a:rPr lang="en-US" b="1" dirty="0"/>
              <a:t>Friday 10/19/2018 </a:t>
            </a:r>
            <a:r>
              <a:rPr lang="en-US" b="1" dirty="0">
                <a:solidFill>
                  <a:schemeClr val="dk1"/>
                </a:solidFill>
                <a:ea typeface="Calibri"/>
                <a:cs typeface="Calibri"/>
                <a:sym typeface="Calibri"/>
              </a:rPr>
              <a:t>11:55pm </a:t>
            </a:r>
            <a:endParaRPr lang="en-US" b="1" dirty="0"/>
          </a:p>
        </p:txBody>
      </p:sp>
    </p:spTree>
    <p:extLst>
      <p:ext uri="{BB962C8B-B14F-4D97-AF65-F5344CB8AC3E}">
        <p14:creationId xmlns:p14="http://schemas.microsoft.com/office/powerpoint/2010/main" val="711349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9510-6B33-D847-908D-A3365928CAD3}"/>
              </a:ext>
            </a:extLst>
          </p:cNvPr>
          <p:cNvSpPr>
            <a:spLocks noGrp="1"/>
          </p:cNvSpPr>
          <p:nvPr>
            <p:ph type="title"/>
          </p:nvPr>
        </p:nvSpPr>
        <p:spPr/>
        <p:txBody>
          <a:bodyPr/>
          <a:lstStyle/>
          <a:p>
            <a:r>
              <a:rPr lang="en-US" dirty="0"/>
              <a:t>About the presentation</a:t>
            </a:r>
          </a:p>
        </p:txBody>
      </p:sp>
      <p:sp>
        <p:nvSpPr>
          <p:cNvPr id="3" name="Content Placeholder 2">
            <a:extLst>
              <a:ext uri="{FF2B5EF4-FFF2-40B4-BE49-F238E27FC236}">
                <a16:creationId xmlns:a16="http://schemas.microsoft.com/office/drawing/2014/main" id="{F7CB1388-2286-2840-90E9-1D25CFA4374A}"/>
              </a:ext>
            </a:extLst>
          </p:cNvPr>
          <p:cNvSpPr>
            <a:spLocks noGrp="1"/>
          </p:cNvSpPr>
          <p:nvPr>
            <p:ph idx="1"/>
          </p:nvPr>
        </p:nvSpPr>
        <p:spPr/>
        <p:txBody>
          <a:bodyPr/>
          <a:lstStyle/>
          <a:p>
            <a:pPr marL="0" indent="0">
              <a:buNone/>
            </a:pPr>
            <a:r>
              <a:rPr lang="en-US" dirty="0"/>
              <a:t>Time</a:t>
            </a:r>
          </a:p>
          <a:p>
            <a:r>
              <a:rPr lang="en-US" dirty="0"/>
              <a:t>For one student presentation, about 10 minutes</a:t>
            </a:r>
          </a:p>
          <a:p>
            <a:r>
              <a:rPr lang="en-US" dirty="0"/>
              <a:t>For two students team, about 15 minutes</a:t>
            </a:r>
          </a:p>
          <a:p>
            <a:endParaRPr lang="en-US" dirty="0"/>
          </a:p>
          <a:p>
            <a:pPr marL="0" indent="0">
              <a:buNone/>
            </a:pPr>
            <a:r>
              <a:rPr lang="en-US" dirty="0"/>
              <a:t>Requirements</a:t>
            </a:r>
          </a:p>
          <a:p>
            <a:r>
              <a:rPr lang="en-US" dirty="0"/>
              <a:t>Technical Material, e.g., Algorithm, Methodology</a:t>
            </a:r>
            <a:r>
              <a:rPr lang="en-US"/>
              <a:t>, Strategy </a:t>
            </a:r>
            <a:endParaRPr lang="en-US" dirty="0"/>
          </a:p>
          <a:p>
            <a:r>
              <a:rPr lang="en-US" dirty="0"/>
              <a:t>Q&amp;A</a:t>
            </a:r>
          </a:p>
          <a:p>
            <a:endParaRPr lang="en-US" dirty="0"/>
          </a:p>
        </p:txBody>
      </p:sp>
    </p:spTree>
    <p:extLst>
      <p:ext uri="{BB962C8B-B14F-4D97-AF65-F5344CB8AC3E}">
        <p14:creationId xmlns:p14="http://schemas.microsoft.com/office/powerpoint/2010/main" val="1576518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4A5B4-CDF9-084F-AADD-8711A7E05A2F}"/>
              </a:ext>
            </a:extLst>
          </p:cNvPr>
          <p:cNvSpPr>
            <a:spLocks noGrp="1"/>
          </p:cNvSpPr>
          <p:nvPr>
            <p:ph type="title"/>
          </p:nvPr>
        </p:nvSpPr>
        <p:spPr/>
        <p:txBody>
          <a:bodyPr/>
          <a:lstStyle/>
          <a:p>
            <a:r>
              <a:rPr lang="en-US" dirty="0"/>
              <a:t>Software Installation and Decompressing Files</a:t>
            </a:r>
          </a:p>
        </p:txBody>
      </p:sp>
      <p:sp>
        <p:nvSpPr>
          <p:cNvPr id="3" name="Text Placeholder 2">
            <a:extLst>
              <a:ext uri="{FF2B5EF4-FFF2-40B4-BE49-F238E27FC236}">
                <a16:creationId xmlns:a16="http://schemas.microsoft.com/office/drawing/2014/main" id="{583BC313-4429-8345-A318-D1E8C88DD68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34078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21602-525B-454F-823E-B1EDF78C4451}"/>
              </a:ext>
            </a:extLst>
          </p:cNvPr>
          <p:cNvSpPr>
            <a:spLocks noGrp="1"/>
          </p:cNvSpPr>
          <p:nvPr>
            <p:ph type="title"/>
          </p:nvPr>
        </p:nvSpPr>
        <p:spPr/>
        <p:txBody>
          <a:bodyPr/>
          <a:lstStyle/>
          <a:p>
            <a:r>
              <a:rPr lang="en-US" dirty="0"/>
              <a:t>Software Installation</a:t>
            </a:r>
          </a:p>
        </p:txBody>
      </p:sp>
      <p:sp>
        <p:nvSpPr>
          <p:cNvPr id="3" name="Content Placeholder 2">
            <a:extLst>
              <a:ext uri="{FF2B5EF4-FFF2-40B4-BE49-F238E27FC236}">
                <a16:creationId xmlns:a16="http://schemas.microsoft.com/office/drawing/2014/main" id="{EBD7DE6B-93F1-CF4A-A435-889550674DAF}"/>
              </a:ext>
            </a:extLst>
          </p:cNvPr>
          <p:cNvSpPr>
            <a:spLocks noGrp="1"/>
          </p:cNvSpPr>
          <p:nvPr>
            <p:ph idx="1"/>
          </p:nvPr>
        </p:nvSpPr>
        <p:spPr/>
        <p:txBody>
          <a:bodyPr/>
          <a:lstStyle/>
          <a:p>
            <a:r>
              <a:rPr lang="en-US" dirty="0"/>
              <a:t>Windows and MacOS</a:t>
            </a:r>
          </a:p>
          <a:p>
            <a:pPr lvl="1"/>
            <a:r>
              <a:rPr lang="en-US" dirty="0"/>
              <a:t>Windows/MacOS Installer</a:t>
            </a:r>
          </a:p>
          <a:p>
            <a:pPr lvl="1"/>
            <a:r>
              <a:rPr lang="en-US" dirty="0"/>
              <a:t>Others</a:t>
            </a:r>
          </a:p>
          <a:p>
            <a:r>
              <a:rPr lang="en-US" dirty="0"/>
              <a:t>Linux</a:t>
            </a:r>
          </a:p>
          <a:p>
            <a:pPr lvl="1"/>
            <a:r>
              <a:rPr lang="en-US" dirty="0"/>
              <a:t>apt-get (Advanced Package Tool): Debian, Ubuntu, others</a:t>
            </a:r>
          </a:p>
          <a:p>
            <a:pPr lvl="1"/>
            <a:r>
              <a:rPr lang="en-US" dirty="0"/>
              <a:t>rpm (</a:t>
            </a:r>
            <a:r>
              <a:rPr lang="en-US" dirty="0" err="1"/>
              <a:t>Redhat</a:t>
            </a:r>
            <a:r>
              <a:rPr lang="en-US" dirty="0"/>
              <a:t> Package Management): Red Hat</a:t>
            </a:r>
          </a:p>
          <a:p>
            <a:pPr lvl="1"/>
            <a:r>
              <a:rPr lang="en-US" dirty="0"/>
              <a:t>other package manager</a:t>
            </a:r>
          </a:p>
          <a:p>
            <a:pPr lvl="1"/>
            <a:r>
              <a:rPr lang="en-US" dirty="0" err="1"/>
              <a:t>tarball</a:t>
            </a:r>
            <a:r>
              <a:rPr lang="en-US" dirty="0"/>
              <a:t> file </a:t>
            </a:r>
          </a:p>
          <a:p>
            <a:pPr lvl="1"/>
            <a:r>
              <a:rPr lang="en-US" dirty="0"/>
              <a:t>from source code</a:t>
            </a:r>
          </a:p>
          <a:p>
            <a:pPr lvl="2"/>
            <a:r>
              <a:rPr lang="en-US" dirty="0"/>
              <a:t>Popular Tools: </a:t>
            </a:r>
            <a:r>
              <a:rPr lang="en-US" dirty="0" err="1"/>
              <a:t>Waf</a:t>
            </a:r>
            <a:r>
              <a:rPr lang="en-US" dirty="0"/>
              <a:t>, Make, etc.</a:t>
            </a:r>
          </a:p>
        </p:txBody>
      </p:sp>
    </p:spTree>
    <p:extLst>
      <p:ext uri="{BB962C8B-B14F-4D97-AF65-F5344CB8AC3E}">
        <p14:creationId xmlns:p14="http://schemas.microsoft.com/office/powerpoint/2010/main" val="2858467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54075-7AD5-6C4D-B82A-F1360DA6C90C}"/>
              </a:ext>
            </a:extLst>
          </p:cNvPr>
          <p:cNvSpPr>
            <a:spLocks noGrp="1"/>
          </p:cNvSpPr>
          <p:nvPr>
            <p:ph type="title"/>
          </p:nvPr>
        </p:nvSpPr>
        <p:spPr/>
        <p:txBody>
          <a:bodyPr/>
          <a:lstStyle/>
          <a:p>
            <a:r>
              <a:rPr lang="en-US" dirty="0"/>
              <a:t>Decompress </a:t>
            </a:r>
            <a:r>
              <a:rPr lang="en-US" dirty="0" err="1"/>
              <a:t>Tarball</a:t>
            </a:r>
            <a:r>
              <a:rPr lang="en-US" dirty="0"/>
              <a:t> File</a:t>
            </a:r>
          </a:p>
        </p:txBody>
      </p:sp>
      <p:sp>
        <p:nvSpPr>
          <p:cNvPr id="3" name="Content Placeholder 2">
            <a:extLst>
              <a:ext uri="{FF2B5EF4-FFF2-40B4-BE49-F238E27FC236}">
                <a16:creationId xmlns:a16="http://schemas.microsoft.com/office/drawing/2014/main" id="{A0C635FB-6316-0547-95F9-A454583D30CA}"/>
              </a:ext>
            </a:extLst>
          </p:cNvPr>
          <p:cNvSpPr>
            <a:spLocks noGrp="1"/>
          </p:cNvSpPr>
          <p:nvPr>
            <p:ph idx="1"/>
          </p:nvPr>
        </p:nvSpPr>
        <p:spPr/>
        <p:txBody>
          <a:bodyPr>
            <a:normAutofit/>
          </a:bodyPr>
          <a:lstStyle/>
          <a:p>
            <a:r>
              <a:rPr lang="en-US" dirty="0"/>
              <a:t>Generally, you receive Linux software in the </a:t>
            </a:r>
            <a:r>
              <a:rPr lang="en-US" dirty="0" err="1"/>
              <a:t>tarball</a:t>
            </a:r>
            <a:r>
              <a:rPr lang="en-US" dirty="0"/>
              <a:t> format (.</a:t>
            </a:r>
            <a:r>
              <a:rPr lang="en-US" dirty="0" err="1"/>
              <a:t>tgz</a:t>
            </a:r>
            <a:r>
              <a:rPr lang="en-US" dirty="0"/>
              <a:t>) or (.</a:t>
            </a:r>
            <a:r>
              <a:rPr lang="en-US" dirty="0" err="1"/>
              <a:t>gz</a:t>
            </a:r>
            <a:r>
              <a:rPr lang="en-US" dirty="0"/>
              <a:t>)</a:t>
            </a:r>
          </a:p>
          <a:p>
            <a:endParaRPr lang="en-US" dirty="0"/>
          </a:p>
          <a:p>
            <a:pPr marL="0" indent="0">
              <a:buNone/>
            </a:pPr>
            <a:r>
              <a:rPr lang="en-US" dirty="0"/>
              <a:t>Decompress file in current directory:</a:t>
            </a:r>
          </a:p>
          <a:p>
            <a:r>
              <a:rPr lang="en-US" dirty="0"/>
              <a:t>$ tar –</a:t>
            </a:r>
            <a:r>
              <a:rPr lang="en-US" dirty="0" err="1"/>
              <a:t>xzvf</a:t>
            </a:r>
            <a:r>
              <a:rPr lang="en-US" dirty="0"/>
              <a:t> </a:t>
            </a:r>
            <a:r>
              <a:rPr lang="en-US" dirty="0" err="1"/>
              <a:t>filename.tar.gz</a:t>
            </a:r>
            <a:endParaRPr lang="en-US" dirty="0"/>
          </a:p>
          <a:p>
            <a:pPr lvl="1"/>
            <a:r>
              <a:rPr lang="en-US" dirty="0"/>
              <a:t>Option –x: --extract</a:t>
            </a:r>
          </a:p>
          <a:p>
            <a:pPr lvl="1"/>
            <a:r>
              <a:rPr lang="en-US" dirty="0"/>
              <a:t>Option –z: --</a:t>
            </a:r>
            <a:r>
              <a:rPr lang="en-US" dirty="0" err="1"/>
              <a:t>gzip</a:t>
            </a:r>
            <a:endParaRPr lang="en-US" dirty="0"/>
          </a:p>
          <a:p>
            <a:pPr lvl="1"/>
            <a:r>
              <a:rPr lang="en-US" dirty="0"/>
              <a:t>Option –v: --verbose</a:t>
            </a:r>
          </a:p>
          <a:p>
            <a:pPr lvl="1"/>
            <a:r>
              <a:rPr lang="en-US" dirty="0"/>
              <a:t>Option –f: --file </a:t>
            </a:r>
          </a:p>
          <a:p>
            <a:endParaRPr lang="en-US" dirty="0"/>
          </a:p>
        </p:txBody>
      </p:sp>
    </p:spTree>
    <p:extLst>
      <p:ext uri="{BB962C8B-B14F-4D97-AF65-F5344CB8AC3E}">
        <p14:creationId xmlns:p14="http://schemas.microsoft.com/office/powerpoint/2010/main" val="599785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4A5B4-CDF9-084F-AADD-8711A7E05A2F}"/>
              </a:ext>
            </a:extLst>
          </p:cNvPr>
          <p:cNvSpPr>
            <a:spLocks noGrp="1"/>
          </p:cNvSpPr>
          <p:nvPr>
            <p:ph type="title"/>
          </p:nvPr>
        </p:nvSpPr>
        <p:spPr/>
        <p:txBody>
          <a:bodyPr/>
          <a:lstStyle/>
          <a:p>
            <a:r>
              <a:rPr lang="en-US" dirty="0"/>
              <a:t>Compilation and Make</a:t>
            </a:r>
          </a:p>
        </p:txBody>
      </p:sp>
      <p:sp>
        <p:nvSpPr>
          <p:cNvPr id="3" name="Text Placeholder 2">
            <a:extLst>
              <a:ext uri="{FF2B5EF4-FFF2-40B4-BE49-F238E27FC236}">
                <a16:creationId xmlns:a16="http://schemas.microsoft.com/office/drawing/2014/main" id="{583BC313-4429-8345-A318-D1E8C88DD68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11524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ABC96-FED9-A349-A4B8-C278C29E1746}"/>
              </a:ext>
            </a:extLst>
          </p:cNvPr>
          <p:cNvSpPr>
            <a:spLocks noGrp="1"/>
          </p:cNvSpPr>
          <p:nvPr>
            <p:ph type="title"/>
          </p:nvPr>
        </p:nvSpPr>
        <p:spPr>
          <a:xfrm>
            <a:off x="838200" y="300957"/>
            <a:ext cx="10515600" cy="1325563"/>
          </a:xfrm>
        </p:spPr>
        <p:txBody>
          <a:bodyPr/>
          <a:lstStyle/>
          <a:p>
            <a:r>
              <a:rPr lang="en-US" dirty="0">
                <a:solidFill>
                  <a:schemeClr val="dk1"/>
                </a:solidFill>
                <a:latin typeface="Calibri"/>
                <a:ea typeface="Calibri"/>
                <a:cs typeface="Calibri"/>
                <a:sym typeface="Calibri"/>
              </a:rPr>
              <a:t>Compilation Process</a:t>
            </a:r>
            <a:endParaRPr lang="en-US" dirty="0"/>
          </a:p>
        </p:txBody>
      </p:sp>
      <p:sp>
        <p:nvSpPr>
          <p:cNvPr id="3" name="Content Placeholder 2">
            <a:extLst>
              <a:ext uri="{FF2B5EF4-FFF2-40B4-BE49-F238E27FC236}">
                <a16:creationId xmlns:a16="http://schemas.microsoft.com/office/drawing/2014/main" id="{72F6DBB0-56D4-1F40-AB8C-8D631B623B02}"/>
              </a:ext>
            </a:extLst>
          </p:cNvPr>
          <p:cNvSpPr>
            <a:spLocks noGrp="1"/>
          </p:cNvSpPr>
          <p:nvPr>
            <p:ph idx="1"/>
          </p:nvPr>
        </p:nvSpPr>
        <p:spPr>
          <a:xfrm>
            <a:off x="581480" y="1626520"/>
            <a:ext cx="6701590" cy="5040730"/>
          </a:xfrm>
        </p:spPr>
        <p:txBody>
          <a:bodyPr>
            <a:normAutofit lnSpcReduction="10000"/>
          </a:bodyPr>
          <a:lstStyle/>
          <a:p>
            <a:r>
              <a:rPr lang="en-US" dirty="0"/>
              <a:t>Preprocessing (Preprocessed Code)</a:t>
            </a:r>
          </a:p>
          <a:p>
            <a:pPr lvl="1"/>
            <a:r>
              <a:rPr lang="en-US" dirty="0"/>
              <a:t>Include Headers</a:t>
            </a:r>
          </a:p>
          <a:p>
            <a:pPr lvl="1"/>
            <a:r>
              <a:rPr lang="en-US" dirty="0"/>
              <a:t>Replace symbolic constants</a:t>
            </a:r>
          </a:p>
          <a:p>
            <a:r>
              <a:rPr lang="en-US" dirty="0"/>
              <a:t>Compilation (Assembly Code)</a:t>
            </a:r>
            <a:endParaRPr lang="en-US" sz="3200" dirty="0"/>
          </a:p>
          <a:p>
            <a:pPr lvl="1"/>
            <a:r>
              <a:rPr lang="en-US" dirty="0"/>
              <a:t>Preprocessed code is translated to assembly instructions specific to the target processor architecture</a:t>
            </a:r>
            <a:endParaRPr lang="en-US" sz="2800" dirty="0"/>
          </a:p>
          <a:p>
            <a:r>
              <a:rPr lang="en-US" dirty="0"/>
              <a:t>Assembly (Object Code)</a:t>
            </a:r>
          </a:p>
          <a:p>
            <a:pPr lvl="1"/>
            <a:r>
              <a:rPr lang="en-US" dirty="0"/>
              <a:t>To object code. The output consists of actual instructions to be run by the target processor.</a:t>
            </a:r>
          </a:p>
          <a:p>
            <a:r>
              <a:rPr lang="en-US" dirty="0"/>
              <a:t>Linking (Executable File)</a:t>
            </a:r>
          </a:p>
          <a:p>
            <a:pPr lvl="1"/>
            <a:r>
              <a:rPr lang="en-US" dirty="0"/>
              <a:t>Link the missing pieces of the program, e.g., dynamic link libraries</a:t>
            </a:r>
          </a:p>
        </p:txBody>
      </p:sp>
      <p:pic>
        <p:nvPicPr>
          <p:cNvPr id="4" name="Shape 114">
            <a:extLst>
              <a:ext uri="{FF2B5EF4-FFF2-40B4-BE49-F238E27FC236}">
                <a16:creationId xmlns:a16="http://schemas.microsoft.com/office/drawing/2014/main" id="{64A115FE-A4D3-3743-ABCE-CB23D4B60479}"/>
              </a:ext>
            </a:extLst>
          </p:cNvPr>
          <p:cNvPicPr preferRelativeResize="0"/>
          <p:nvPr/>
        </p:nvPicPr>
        <p:blipFill rotWithShape="1">
          <a:blip r:embed="rId3">
            <a:alphaModFix/>
          </a:blip>
          <a:srcRect/>
          <a:stretch/>
        </p:blipFill>
        <p:spPr>
          <a:xfrm>
            <a:off x="7026349" y="204416"/>
            <a:ext cx="5165651" cy="6653584"/>
          </a:xfrm>
          <a:prstGeom prst="rect">
            <a:avLst/>
          </a:prstGeom>
          <a:noFill/>
          <a:ln>
            <a:noFill/>
          </a:ln>
        </p:spPr>
      </p:pic>
    </p:spTree>
    <p:extLst>
      <p:ext uri="{BB962C8B-B14F-4D97-AF65-F5344CB8AC3E}">
        <p14:creationId xmlns:p14="http://schemas.microsoft.com/office/powerpoint/2010/main" val="1164151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3762</TotalTime>
  <Words>1007</Words>
  <Application>Microsoft Macintosh PowerPoint</Application>
  <PresentationFormat>Widescreen</PresentationFormat>
  <Paragraphs>156</Paragraphs>
  <Slides>19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等线 Light</vt:lpstr>
      <vt:lpstr>Arial</vt:lpstr>
      <vt:lpstr>Calibri</vt:lpstr>
      <vt:lpstr>Calibri Light</vt:lpstr>
      <vt:lpstr>Office Theme</vt:lpstr>
      <vt:lpstr>Software Construction Laboratory CS35L – Lab 1</vt:lpstr>
      <vt:lpstr>Session 3-1</vt:lpstr>
      <vt:lpstr>Sign up for Assignment 10</vt:lpstr>
      <vt:lpstr>About the presentation</vt:lpstr>
      <vt:lpstr>Software Installation and Decompressing Files</vt:lpstr>
      <vt:lpstr>Software Installation</vt:lpstr>
      <vt:lpstr>Decompress Tarball File</vt:lpstr>
      <vt:lpstr>Compilation and Make</vt:lpstr>
      <vt:lpstr>Compilation Process</vt:lpstr>
      <vt:lpstr>Command-Line Compilation</vt:lpstr>
      <vt:lpstr>What if…</vt:lpstr>
      <vt:lpstr>What if…</vt:lpstr>
      <vt:lpstr>Make</vt:lpstr>
      <vt:lpstr>Makefile Example</vt:lpstr>
      <vt:lpstr>Build Process</vt:lpstr>
      <vt:lpstr>Diff and Patch</vt:lpstr>
      <vt:lpstr>Diff command to generate a patch</vt:lpstr>
      <vt:lpstr>Unified Format in diff</vt:lpstr>
      <vt:lpstr>Applying the Patch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 Laboratory CS35L – F18</dc:title>
  <dc:creator>Zhiyi Zhang</dc:creator>
  <cp:lastModifiedBy>Zhiyi Zhang</cp:lastModifiedBy>
  <cp:revision>388</cp:revision>
  <dcterms:created xsi:type="dcterms:W3CDTF">2018-10-02T20:19:11Z</dcterms:created>
  <dcterms:modified xsi:type="dcterms:W3CDTF">2018-10-15T16:55:42Z</dcterms:modified>
</cp:coreProperties>
</file>