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00" r:id="rId2"/>
    <p:sldId id="302" r:id="rId3"/>
    <p:sldId id="304" r:id="rId4"/>
    <p:sldId id="305" r:id="rId5"/>
    <p:sldId id="303" r:id="rId6"/>
    <p:sldId id="308" r:id="rId7"/>
    <p:sldId id="307" r:id="rId8"/>
    <p:sldId id="314" r:id="rId9"/>
    <p:sldId id="306" r:id="rId10"/>
    <p:sldId id="309" r:id="rId11"/>
    <p:sldId id="310" r:id="rId12"/>
    <p:sldId id="311" r:id="rId13"/>
    <p:sldId id="312" r:id="rId14"/>
    <p:sldId id="315" r:id="rId15"/>
    <p:sldId id="313" r:id="rId16"/>
    <p:sldId id="317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05"/>
            <p14:sldId id="303"/>
            <p14:sldId id="308"/>
            <p14:sldId id="307"/>
            <p14:sldId id="314"/>
            <p14:sldId id="306"/>
            <p14:sldId id="309"/>
            <p14:sldId id="310"/>
            <p14:sldId id="311"/>
            <p14:sldId id="312"/>
            <p14:sldId id="315"/>
            <p14:sldId id="313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9"/>
    <p:restoredTop sz="94328"/>
  </p:normalViewPr>
  <p:slideViewPr>
    <p:cSldViewPr snapToGrid="0" snapToObjects="1">
      <p:cViewPr varScale="1">
        <p:scale>
          <a:sx n="80" d="100"/>
          <a:sy n="8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Indentation to define blocks</a:t>
            </a:r>
          </a:p>
          <a:p>
            <a:r>
              <a:rPr lang="en-US" dirty="0"/>
              <a:t>Python variables do not need explicit declaration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t = [123, 3.0, ‘hello!’]</a:t>
            </a:r>
          </a:p>
          <a:p>
            <a:r>
              <a:rPr lang="en-US" dirty="0"/>
              <a:t>&gt;&gt;&gt; print t[0]</a:t>
            </a:r>
          </a:p>
          <a:p>
            <a:r>
              <a:rPr lang="en-US" dirty="0"/>
              <a:t>123</a:t>
            </a:r>
          </a:p>
          <a:p>
            <a:r>
              <a:rPr lang="en-US" dirty="0"/>
              <a:t>&gt;&gt;&gt; print t[1]</a:t>
            </a:r>
          </a:p>
          <a:p>
            <a:r>
              <a:rPr lang="en-US" dirty="0"/>
              <a:t>3.0</a:t>
            </a:r>
          </a:p>
          <a:p>
            <a:r>
              <a:rPr lang="en-US" dirty="0"/>
              <a:t>&gt;&gt;&gt; print t[2]</a:t>
            </a:r>
          </a:p>
          <a:p>
            <a:r>
              <a:rPr lang="en-US" dirty="0"/>
              <a:t>hello!</a:t>
            </a:r>
          </a:p>
          <a:p>
            <a:endParaRPr lang="en-US" dirty="0"/>
          </a:p>
          <a:p>
            <a:r>
              <a:rPr lang="en-US" dirty="0"/>
              <a:t>&gt;&gt;&gt; list1 = [1, 2, 3, 4]</a:t>
            </a:r>
          </a:p>
          <a:p>
            <a:r>
              <a:rPr lang="en-US" dirty="0"/>
              <a:t>&gt;&gt;&gt; list2 = [5, 6, 7, 8]</a:t>
            </a:r>
          </a:p>
          <a:p>
            <a:r>
              <a:rPr lang="en-US" dirty="0"/>
              <a:t>&gt;&gt;&gt; </a:t>
            </a:r>
            <a:r>
              <a:rPr lang="en-US" dirty="0" err="1"/>
              <a:t>merged_list</a:t>
            </a:r>
            <a:r>
              <a:rPr lang="en-US" dirty="0"/>
              <a:t> = list1 + list2</a:t>
            </a:r>
          </a:p>
          <a:p>
            <a:r>
              <a:rPr lang="en-US" dirty="0"/>
              <a:t>&gt;&gt;&gt; print </a:t>
            </a:r>
            <a:r>
              <a:rPr lang="en-US" dirty="0" err="1"/>
              <a:t>merged_list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&gt;&gt;&gt; del list1[1]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r>
              <a:rPr lang="en-US" dirty="0" err="1"/>
              <a:t>dict</a:t>
            </a:r>
            <a:r>
              <a:rPr lang="en-US" dirty="0"/>
              <a:t>[‘hello’] = “world”</a:t>
            </a:r>
          </a:p>
          <a:p>
            <a:r>
              <a:rPr lang="en-US" dirty="0"/>
              <a:t>print </a:t>
            </a:r>
            <a:r>
              <a:rPr lang="en-US" dirty="0" err="1"/>
              <a:t>dict</a:t>
            </a:r>
            <a:r>
              <a:rPr lang="en-US" dirty="0"/>
              <a:t>[‘hello’]</a:t>
            </a:r>
          </a:p>
          <a:p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dict</a:t>
            </a:r>
            <a:r>
              <a:rPr lang="en-US" dirty="0"/>
              <a:t>[‘hello’]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E748-6C52-CE4F-8890-5AB12E29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Command-Line Arguments/Options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A321-8E89-6249-B3FB-1AA346AA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92" y="1825625"/>
            <a:ext cx="1099301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can use </a:t>
            </a:r>
            <a:r>
              <a:rPr lang="en-US" sz="3200" dirty="0" err="1"/>
              <a:t>Optparse</a:t>
            </a:r>
            <a:r>
              <a:rPr lang="en-US" sz="3200" dirty="0"/>
              <a:t> library</a:t>
            </a:r>
          </a:p>
          <a:p>
            <a:r>
              <a:rPr lang="en-US" sz="3200" dirty="0"/>
              <a:t>Arguments: </a:t>
            </a:r>
          </a:p>
          <a:p>
            <a:pPr lvl="1"/>
            <a:r>
              <a:rPr lang="en-US" sz="2800" dirty="0"/>
              <a:t>String entered on the command line</a:t>
            </a:r>
          </a:p>
          <a:p>
            <a:r>
              <a:rPr lang="en-US" sz="3200" dirty="0"/>
              <a:t>Options: 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 argument that supplies extra information to customize the execution of a program</a:t>
            </a:r>
          </a:p>
          <a:p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Option Argument: 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 argument that follows an option and is closely associated with it.</a:t>
            </a:r>
          </a:p>
          <a:p>
            <a:endParaRPr lang="en-US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30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42E-2AEC-8548-8189-AC20677B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Optparse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A66D-40BC-EF42-A342-5177E39ED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Import the package:</a:t>
            </a:r>
          </a:p>
          <a:p>
            <a:pPr lvl="1"/>
            <a:r>
              <a:rPr lang="en-US" sz="2800" dirty="0"/>
              <a:t>import </a:t>
            </a:r>
            <a:r>
              <a:rPr lang="en-US" sz="2800" dirty="0" err="1"/>
              <a:t>optparse</a:t>
            </a:r>
            <a:endParaRPr lang="en-US" sz="2800" dirty="0"/>
          </a:p>
          <a:p>
            <a:pPr lvl="1"/>
            <a:r>
              <a:rPr lang="en-US" sz="2800" dirty="0"/>
              <a:t>from </a:t>
            </a:r>
            <a:r>
              <a:rPr lang="en-US" sz="2800" dirty="0" err="1"/>
              <a:t>optparse</a:t>
            </a:r>
            <a:r>
              <a:rPr lang="en-US" sz="2800" dirty="0"/>
              <a:t> import </a:t>
            </a:r>
            <a:r>
              <a:rPr lang="en-US" sz="2800" dirty="0" err="1"/>
              <a:t>OptionParser</a:t>
            </a:r>
            <a:endParaRPr lang="en-US" sz="2800" dirty="0"/>
          </a:p>
          <a:p>
            <a:r>
              <a:rPr lang="en-US" sz="3200" dirty="0"/>
              <a:t>Add options</a:t>
            </a:r>
          </a:p>
          <a:p>
            <a:pPr lvl="1"/>
            <a:r>
              <a:rPr lang="en-US" sz="2800" dirty="0" err="1"/>
              <a:t>parser.add_option</a:t>
            </a:r>
            <a:r>
              <a:rPr lang="en-US" sz="2800" dirty="0"/>
              <a:t>('-o', '--output', </a:t>
            </a:r>
            <a:r>
              <a:rPr lang="en-US" sz="2800" dirty="0" err="1"/>
              <a:t>dest</a:t>
            </a:r>
            <a:r>
              <a:rPr lang="en-US" sz="2800" dirty="0"/>
              <a:t>="</a:t>
            </a:r>
            <a:r>
              <a:rPr lang="en-US" sz="2800" dirty="0" err="1"/>
              <a:t>output_filename</a:t>
            </a:r>
            <a:r>
              <a:rPr lang="en-US" sz="2800" dirty="0"/>
              <a:t>", default="</a:t>
            </a:r>
            <a:r>
              <a:rPr lang="en-US" sz="2800" dirty="0" err="1"/>
              <a:t>default.out</a:t>
            </a:r>
            <a:r>
              <a:rPr lang="en-US" sz="2800" dirty="0"/>
              <a:t>", )</a:t>
            </a:r>
          </a:p>
          <a:p>
            <a:r>
              <a:rPr lang="en-US" sz="3200" dirty="0"/>
              <a:t>Get the parsing result</a:t>
            </a:r>
          </a:p>
          <a:p>
            <a:pPr lvl="1"/>
            <a:r>
              <a:rPr lang="en-US" sz="2800" dirty="0"/>
              <a:t>(options, </a:t>
            </a:r>
            <a:r>
              <a:rPr lang="en-US" sz="2800" dirty="0" err="1"/>
              <a:t>args</a:t>
            </a:r>
            <a:r>
              <a:rPr lang="en-US" sz="2800" dirty="0"/>
              <a:t>) = </a:t>
            </a:r>
            <a:r>
              <a:rPr lang="en-US" sz="2800" dirty="0" err="1"/>
              <a:t>parser.parse_args</a:t>
            </a:r>
            <a:r>
              <a:rPr lang="en-US" sz="2800" dirty="0"/>
              <a:t>()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/>
              <a:t>More info: Check the document of </a:t>
            </a:r>
            <a:r>
              <a:rPr lang="en-US" sz="3200" dirty="0" err="1"/>
              <a:t>optparse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01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632-7DDF-744F-AF28-4C167440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391F-8211-724E-A78B-08FDFB21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Common in use</a:t>
            </a:r>
          </a:p>
          <a:p>
            <a:r>
              <a:rPr lang="en-US" sz="3200" dirty="0"/>
              <a:t>A python list is like a C array but much more:</a:t>
            </a:r>
          </a:p>
          <a:p>
            <a:pPr lvl="1"/>
            <a:r>
              <a:rPr lang="en-US" sz="2800" b="1" dirty="0"/>
              <a:t>Dynamic (mutable): </a:t>
            </a:r>
            <a:r>
              <a:rPr lang="en-US" sz="2800" dirty="0"/>
              <a:t>expands as new items are added</a:t>
            </a:r>
          </a:p>
          <a:p>
            <a:pPr lvl="1"/>
            <a:r>
              <a:rPr lang="en-US" sz="2800" b="1" dirty="0"/>
              <a:t>Heterogeneous</a:t>
            </a:r>
            <a:r>
              <a:rPr lang="en-US" sz="2800" dirty="0"/>
              <a:t>: can hold objects of different types</a:t>
            </a:r>
          </a:p>
          <a:p>
            <a:r>
              <a:rPr lang="en-US" sz="3200" dirty="0"/>
              <a:t>Create a list</a:t>
            </a:r>
          </a:p>
          <a:p>
            <a:pPr lvl="1"/>
            <a:r>
              <a:rPr lang="en-US" sz="2800" dirty="0" err="1"/>
              <a:t>List_name</a:t>
            </a:r>
            <a:r>
              <a:rPr lang="en-US" sz="2800" dirty="0"/>
              <a:t>=[element1, element2, …]</a:t>
            </a:r>
          </a:p>
          <a:p>
            <a:r>
              <a:rPr lang="en-US" sz="3200" dirty="0"/>
              <a:t>How to access elements?</a:t>
            </a:r>
          </a:p>
          <a:p>
            <a:pPr lvl="1"/>
            <a:r>
              <a:rPr lang="en-US" sz="2800" dirty="0" err="1"/>
              <a:t>List_name</a:t>
            </a:r>
            <a:r>
              <a:rPr lang="en-US" sz="2800" dirty="0"/>
              <a:t>[index]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2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EAC8-798D-3E42-BA0D-A15CF63F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161D-DB27-3643-BFFC-22C56602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Essentially a hash table </a:t>
            </a:r>
          </a:p>
          <a:p>
            <a:pPr lvl="1"/>
            <a:r>
              <a:rPr lang="en-US" sz="2800" dirty="0"/>
              <a:t>Provides key-value (pair) storage capability</a:t>
            </a:r>
          </a:p>
          <a:p>
            <a:r>
              <a:rPr lang="en-US" sz="3200" dirty="0"/>
              <a:t>Instantiation:</a:t>
            </a:r>
          </a:p>
          <a:p>
            <a:pPr lvl="1"/>
            <a:r>
              <a:rPr lang="en-US" sz="2800" dirty="0" err="1"/>
              <a:t>dict</a:t>
            </a:r>
            <a:r>
              <a:rPr lang="en-US" sz="2800" dirty="0"/>
              <a:t> = {} </a:t>
            </a:r>
          </a:p>
          <a:p>
            <a:pPr lvl="1"/>
            <a:r>
              <a:rPr lang="en-US" sz="2800" dirty="0"/>
              <a:t>This creates an EMPTY dictionary </a:t>
            </a:r>
          </a:p>
          <a:p>
            <a:r>
              <a:rPr lang="en-US" sz="3200" dirty="0"/>
              <a:t>Keys are unique, values are not!</a:t>
            </a:r>
          </a:p>
          <a:p>
            <a:pPr lvl="1"/>
            <a:r>
              <a:rPr lang="en-US" sz="2800" dirty="0"/>
              <a:t>Keys must be immutable (strings, numbers, tuples)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446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BE9-F7D3-5A42-BA35-C4557EF8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2E9B-4456-7743-B2EC-C094ABB0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Unordered collection with no duplicate elements</a:t>
            </a:r>
          </a:p>
          <a:p>
            <a:r>
              <a:rPr lang="en-US" sz="3200" dirty="0"/>
              <a:t>Create a new set</a:t>
            </a:r>
          </a:p>
          <a:p>
            <a:pPr lvl="1"/>
            <a:r>
              <a:rPr lang="en-US" sz="2800" dirty="0" err="1"/>
              <a:t>Set_name</a:t>
            </a:r>
            <a:r>
              <a:rPr lang="en-US" sz="2800" dirty="0"/>
              <a:t> = {element1, element2}</a:t>
            </a:r>
          </a:p>
          <a:p>
            <a:pPr lvl="1"/>
            <a:r>
              <a:rPr lang="en-US" sz="2800" dirty="0"/>
              <a:t>Don’t use </a:t>
            </a:r>
            <a:r>
              <a:rPr lang="en-US" sz="2800" dirty="0" err="1"/>
              <a:t>set_name</a:t>
            </a:r>
            <a:r>
              <a:rPr lang="en-US" sz="2800" dirty="0"/>
              <a:t> = {} to create an empty set. This will create an empty dictionary</a:t>
            </a:r>
          </a:p>
          <a:p>
            <a:r>
              <a:rPr lang="en-US" sz="3200" dirty="0"/>
              <a:t>Elements are unique</a:t>
            </a:r>
          </a:p>
        </p:txBody>
      </p:sp>
    </p:spTree>
    <p:extLst>
      <p:ext uri="{BB962C8B-B14F-4D97-AF65-F5344CB8AC3E}">
        <p14:creationId xmlns:p14="http://schemas.microsoft.com/office/powerpoint/2010/main" val="358507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9CF9-5FD2-D341-9DC0-92897CF0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A599BE-C25D-F645-AF62-BDC1D3EB1BF6}"/>
              </a:ext>
            </a:extLst>
          </p:cNvPr>
          <p:cNvSpPr txBox="1">
            <a:spLocks/>
          </p:cNvSpPr>
          <p:nvPr/>
        </p:nvSpPr>
        <p:spPr>
          <a:xfrm>
            <a:off x="838199" y="1624906"/>
            <a:ext cx="4517571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for var1 in var2</a:t>
            </a:r>
          </a:p>
          <a:p>
            <a:pPr marL="0" indent="0">
              <a:buNone/>
            </a:pPr>
            <a:r>
              <a:rPr lang="en-US" sz="3200" dirty="0"/>
              <a:t>	print var1</a:t>
            </a:r>
          </a:p>
        </p:txBody>
      </p:sp>
      <p:sp>
        <p:nvSpPr>
          <p:cNvPr id="5" name="Shape 356">
            <a:extLst>
              <a:ext uri="{FF2B5EF4-FFF2-40B4-BE49-F238E27FC236}">
                <a16:creationId xmlns:a16="http://schemas.microsoft.com/office/drawing/2014/main" id="{0F5C8DED-B449-9443-A882-72267280CDE7}"/>
              </a:ext>
            </a:extLst>
          </p:cNvPr>
          <p:cNvSpPr txBox="1"/>
          <p:nvPr/>
        </p:nvSpPr>
        <p:spPr>
          <a:xfrm>
            <a:off x="6095999" y="1624906"/>
            <a:ext cx="4517571" cy="40845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list={‘Hello’, ’CS’, ’35’, ‘L’}</a:t>
            </a:r>
          </a:p>
          <a:p>
            <a:pPr>
              <a:buSzPct val="25000"/>
            </a:pPr>
            <a:endParaRPr lang="en-US" sz="3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 </a:t>
            </a:r>
            <a:r>
              <a:rPr lang="en-US" sz="32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in list</a:t>
            </a:r>
          </a:p>
          <a:p>
            <a:pPr>
              <a:buSzPct val="25000"/>
            </a:pP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	print </a:t>
            </a:r>
            <a:r>
              <a:rPr lang="en-US" sz="32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endParaRPr lang="en-US" sz="3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SzPct val="25000"/>
            </a:pPr>
            <a:endParaRPr lang="en-US" sz="3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 </a:t>
            </a:r>
            <a:r>
              <a:rPr lang="en-US" sz="32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in range(</a:t>
            </a:r>
            <a:r>
              <a:rPr lang="en-US" sz="32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len</a:t>
            </a: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(list))</a:t>
            </a:r>
          </a:p>
          <a:p>
            <a:pPr>
              <a:buSzPct val="25000"/>
            </a:pP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	print </a:t>
            </a:r>
            <a:r>
              <a:rPr lang="en-US" sz="32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endParaRPr lang="en-US" sz="3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62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8578-82BB-334A-8471-6884216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Assignment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D75-6485-9548-943C-34C312E32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B320-42EE-4A41-92B0-67B3B88F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551127" cy="1325563"/>
          </a:xfrm>
        </p:spPr>
        <p:txBody>
          <a:bodyPr/>
          <a:lstStyle/>
          <a:p>
            <a:r>
              <a:rPr lang="en-US" dirty="0"/>
              <a:t>Line by Line Explanation</a:t>
            </a:r>
          </a:p>
        </p:txBody>
      </p:sp>
    </p:spTree>
    <p:extLst>
      <p:ext uri="{BB962C8B-B14F-4D97-AF65-F5344CB8AC3E}">
        <p14:creationId xmlns:p14="http://schemas.microsoft.com/office/powerpoint/2010/main" val="14587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helpful commands for your assignment 2</a:t>
            </a:r>
          </a:p>
          <a:p>
            <a:r>
              <a:rPr lang="en-US" dirty="0"/>
              <a:t>Python Language</a:t>
            </a:r>
          </a:p>
          <a:p>
            <a:r>
              <a:rPr lang="en-US" dirty="0"/>
              <a:t>About assignment 3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8578-82BB-334A-8471-6884216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Assignment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D75-6485-9548-943C-34C312E32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4890-1966-3F4C-B5EF-3F6EFD3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test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13E1-51FE-4A49-B9D5-75C016FF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in if statement:</a:t>
            </a:r>
          </a:p>
          <a:p>
            <a:r>
              <a:rPr lang="en-US" b="1" dirty="0"/>
              <a:t>-L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True if file exists and is a </a:t>
            </a:r>
            <a:r>
              <a:rPr lang="en-US" b="1" dirty="0"/>
              <a:t>symbolic</a:t>
            </a:r>
            <a:r>
              <a:rPr lang="en-US" dirty="0"/>
              <a:t> link</a:t>
            </a:r>
          </a:p>
          <a:p>
            <a:r>
              <a:rPr lang="en-US" b="1" dirty="0"/>
              <a:t>-f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True if file exists and is a regular file</a:t>
            </a:r>
          </a:p>
          <a:p>
            <a:r>
              <a:rPr lang="en-US" b="1" dirty="0"/>
              <a:t>-r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True if file exists and is readable.</a:t>
            </a:r>
          </a:p>
          <a:p>
            <a:r>
              <a:rPr lang="en-US" dirty="0"/>
              <a:t>file1 </a:t>
            </a:r>
            <a:r>
              <a:rPr lang="en-US" b="1" dirty="0"/>
              <a:t>-</a:t>
            </a:r>
            <a:r>
              <a:rPr lang="en-US" b="1" dirty="0" err="1"/>
              <a:t>ef</a:t>
            </a:r>
            <a:r>
              <a:rPr lang="en-US" dirty="0"/>
              <a:t> file2 </a:t>
            </a:r>
          </a:p>
          <a:p>
            <a:pPr lvl="1"/>
            <a:r>
              <a:rPr lang="en-US" dirty="0"/>
              <a:t>True if file1 and file2 exist and refer to the same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0622-A827-1445-AD21-54010B45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format of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A73805-A7CF-424F-BD04-EA5B481132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4517571" cy="23544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(( EXP1; EXP2; EXP3 ))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&lt;commands&gt;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endParaRPr lang="en-US" dirty="0"/>
          </a:p>
        </p:txBody>
      </p:sp>
      <p:sp>
        <p:nvSpPr>
          <p:cNvPr id="5" name="Shape 356">
            <a:extLst>
              <a:ext uri="{FF2B5EF4-FFF2-40B4-BE49-F238E27FC236}">
                <a16:creationId xmlns:a16="http://schemas.microsoft.com/office/drawing/2014/main" id="{188E3F31-6BFB-AB43-BEFB-8EC5DDD35265}"/>
              </a:ext>
            </a:extLst>
          </p:cNvPr>
          <p:cNvSpPr txBox="1"/>
          <p:nvPr/>
        </p:nvSpPr>
        <p:spPr>
          <a:xfrm>
            <a:off x="6096000" y="1825213"/>
            <a:ext cx="5257800" cy="34185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#! /bin/bash</a:t>
            </a:r>
          </a:p>
          <a:p>
            <a:pPr>
              <a:buSzPct val="25000"/>
            </a:pP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count=10</a:t>
            </a: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 (( 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=0; 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&lt;$count; 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++ ))</a:t>
            </a: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do</a:t>
            </a: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echo $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2212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E017-67CF-AE45-A711-26003059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B870-3D9A-F24F-9378-03510FDE7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24B7-EB92-134E-AD7F-712D2E97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959A-0559-FA46-A469-B4366BA5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</a:t>
            </a:r>
          </a:p>
          <a:p>
            <a:r>
              <a:rPr lang="en-US" dirty="0"/>
              <a:t>An object-oriented language: classes, member functions, etc.</a:t>
            </a:r>
          </a:p>
          <a:p>
            <a:r>
              <a:rPr lang="en-US" dirty="0"/>
              <a:t>Interpreted programming language</a:t>
            </a:r>
          </a:p>
          <a:p>
            <a:pPr lvl="1"/>
            <a:r>
              <a:rPr lang="en-US" dirty="0"/>
              <a:t>Execute instructions directly and freely by interpreter</a:t>
            </a:r>
          </a:p>
          <a:p>
            <a:pPr lvl="1"/>
            <a:r>
              <a:rPr lang="en-US" dirty="0"/>
              <a:t>No need of previous compilation to make your code machine-language instructions</a:t>
            </a:r>
          </a:p>
          <a:p>
            <a:r>
              <a:rPr lang="en-US" dirty="0"/>
              <a:t>Super popular in both research and industry</a:t>
            </a:r>
          </a:p>
          <a:p>
            <a:pPr lvl="1"/>
            <a:r>
              <a:rPr lang="en-US" dirty="0"/>
              <a:t>One of the most popular language for machine learning and AI</a:t>
            </a:r>
          </a:p>
          <a:p>
            <a:pPr lvl="1"/>
            <a:r>
              <a:rPr lang="en-US" dirty="0"/>
              <a:t>Used by Google, Facebook, and other famous companies for their products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7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4FC0-D664-5E49-8568-03C2FD03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different from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916F-393F-DA41-A9BA-B29EC681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416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Indentation to define code blocks</a:t>
            </a:r>
          </a:p>
          <a:p>
            <a:pPr lvl="1"/>
            <a:r>
              <a:rPr lang="en-US" sz="3200" dirty="0"/>
              <a:t>In C and C++: we use {} as delimiter</a:t>
            </a:r>
          </a:p>
          <a:p>
            <a:pPr lvl="1"/>
            <a:r>
              <a:rPr lang="en-US" sz="3200" dirty="0"/>
              <a:t>In bash script: we use key words as delimiter</a:t>
            </a:r>
          </a:p>
          <a:p>
            <a:pPr lvl="2"/>
            <a:r>
              <a:rPr lang="en-US" sz="2800" dirty="0"/>
              <a:t>do…done</a:t>
            </a:r>
          </a:p>
          <a:p>
            <a:pPr lvl="2"/>
            <a:r>
              <a:rPr lang="en-US" sz="2800" dirty="0"/>
              <a:t>if...fi</a:t>
            </a:r>
          </a:p>
          <a:p>
            <a:pPr lvl="1"/>
            <a:r>
              <a:rPr lang="en-US" sz="3200" dirty="0"/>
              <a:t>In Python: indentation makes the difference!</a:t>
            </a:r>
          </a:p>
          <a:p>
            <a:r>
              <a:rPr lang="en-US" sz="3600" dirty="0"/>
              <a:t>Python variables do not need explicit declaration</a:t>
            </a:r>
          </a:p>
          <a:p>
            <a:pPr lvl="1"/>
            <a:r>
              <a:rPr lang="en-US" sz="3200" dirty="0"/>
              <a:t>In C and C++: </a:t>
            </a:r>
            <a:r>
              <a:rPr lang="en-US" sz="3200" dirty="0" err="1"/>
              <a:t>int</a:t>
            </a:r>
            <a:r>
              <a:rPr lang="en-US" sz="3200" dirty="0"/>
              <a:t> a=10;</a:t>
            </a:r>
          </a:p>
          <a:p>
            <a:pPr lvl="1"/>
            <a:r>
              <a:rPr lang="en-US" sz="3200" dirty="0"/>
              <a:t>In Python: a=10</a:t>
            </a:r>
          </a:p>
          <a:p>
            <a:r>
              <a:rPr lang="en-US" sz="3600" dirty="0"/>
              <a:t>Many other unique features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01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7304-2E48-A44C-9366-7D1CF6AA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 </a:t>
            </a:r>
            <a:r>
              <a:rPr lang="en-US" dirty="0" err="1"/>
              <a:t>v.s</a:t>
            </a:r>
            <a:r>
              <a:rPr lang="en-US" dirty="0"/>
              <a:t>.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C17B-B526-6B45-934A-AB75680F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/>
          </a:bodyPr>
          <a:lstStyle/>
          <a:p>
            <a:r>
              <a:rPr lang="en-US" dirty="0"/>
              <a:t>Python 2.0 was first released in 2000; Python 3.0 was released in 2008.</a:t>
            </a:r>
          </a:p>
          <a:p>
            <a:r>
              <a:rPr lang="en-US" dirty="0"/>
              <a:t>Different in many places</a:t>
            </a:r>
          </a:p>
          <a:p>
            <a:pPr lvl="1"/>
            <a:r>
              <a:rPr lang="en-US" dirty="0"/>
              <a:t>E.g., print “hello” in python2 while print(“hello”) in python3</a:t>
            </a:r>
          </a:p>
          <a:p>
            <a:pPr lvl="1"/>
            <a:r>
              <a:rPr lang="en-US" dirty="0"/>
              <a:t>Important to know which version you are using</a:t>
            </a:r>
          </a:p>
          <a:p>
            <a:r>
              <a:rPr lang="en-US" dirty="0"/>
              <a:t>Why are they both used now?</a:t>
            </a:r>
          </a:p>
          <a:p>
            <a:pPr lvl="1"/>
            <a:r>
              <a:rPr lang="en-US" dirty="0"/>
              <a:t>It takes time for the new one to replace the old one.</a:t>
            </a:r>
          </a:p>
          <a:p>
            <a:r>
              <a:rPr lang="en-US" dirty="0"/>
              <a:t>In 2017, a survey of python showed that 75% of respondents use Python 3. In the domain of data science, adoption is higher at 80%.</a:t>
            </a:r>
          </a:p>
          <a:p>
            <a:r>
              <a:rPr lang="en-US" dirty="0"/>
              <a:t>Use python 2 for your assignment :D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813</Words>
  <Application>Microsoft Macintosh PowerPoint</Application>
  <PresentationFormat>Widescreen</PresentationFormat>
  <Paragraphs>140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 Light</vt:lpstr>
      <vt:lpstr>Arial</vt:lpstr>
      <vt:lpstr>Calibri</vt:lpstr>
      <vt:lpstr>Calibri Light</vt:lpstr>
      <vt:lpstr>Office Theme</vt:lpstr>
      <vt:lpstr>Software Construction Laboratory CS35L – Lab 1</vt:lpstr>
      <vt:lpstr>Session 3-2</vt:lpstr>
      <vt:lpstr>About Assignment 2</vt:lpstr>
      <vt:lpstr>Learn more about test command</vt:lpstr>
      <vt:lpstr>Another format of for loop</vt:lpstr>
      <vt:lpstr>Python</vt:lpstr>
      <vt:lpstr>Python</vt:lpstr>
      <vt:lpstr>Python is different from other languages</vt:lpstr>
      <vt:lpstr>Python 2 v.s. Python 3</vt:lpstr>
      <vt:lpstr>Parsing Command-Line Arguments/Options</vt:lpstr>
      <vt:lpstr>Use Optparse library</vt:lpstr>
      <vt:lpstr>List in Python</vt:lpstr>
      <vt:lpstr>Dictionary in Python</vt:lpstr>
      <vt:lpstr>Set in Python</vt:lpstr>
      <vt:lpstr>For loops</vt:lpstr>
      <vt:lpstr>About Assignment 3</vt:lpstr>
      <vt:lpstr>Line by Line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450</cp:revision>
  <dcterms:created xsi:type="dcterms:W3CDTF">2018-10-02T20:19:11Z</dcterms:created>
  <dcterms:modified xsi:type="dcterms:W3CDTF">2018-10-17T20:13:02Z</dcterms:modified>
</cp:coreProperties>
</file>