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0" r:id="rId2"/>
    <p:sldId id="302" r:id="rId3"/>
    <p:sldId id="304" r:id="rId4"/>
    <p:sldId id="303" r:id="rId5"/>
    <p:sldId id="306" r:id="rId6"/>
    <p:sldId id="305" r:id="rId7"/>
    <p:sldId id="307" r:id="rId8"/>
    <p:sldId id="308" r:id="rId9"/>
    <p:sldId id="309" r:id="rId10"/>
    <p:sldId id="311" r:id="rId11"/>
    <p:sldId id="310" r:id="rId12"/>
    <p:sldId id="312" r:id="rId13"/>
    <p:sldId id="313" r:id="rId14"/>
    <p:sldId id="314" r:id="rId15"/>
    <p:sldId id="315" r:id="rId16"/>
    <p:sldId id="317" r:id="rId17"/>
    <p:sldId id="316" r:id="rId18"/>
    <p:sldId id="318" r:id="rId19"/>
    <p:sldId id="319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3"/>
            <p14:sldId id="306"/>
            <p14:sldId id="305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8"/>
    <p:restoredTop sz="86450"/>
  </p:normalViewPr>
  <p:slideViewPr>
    <p:cSldViewPr snapToGrid="0" snapToObjects="1">
      <p:cViewPr varScale="1">
        <p:scale>
          <a:sx n="80" d="100"/>
          <a:sy n="80" d="100"/>
        </p:scale>
        <p:origin x="1360" y="192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760-6F16-8C4C-A5DC-79DBD835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D155-171E-3B42-B97A-E2B9E5F9C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02D6-ABBF-3D4C-A7CF-B5E1A3BF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6B89-2FD5-B542-9AAE-A81BBE1B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free and open source distributed version control system </a:t>
            </a:r>
          </a:p>
          <a:p>
            <a:r>
              <a:rPr lang="en-US" dirty="0"/>
              <a:t>Designed to handle everything from small to very large projects with speed and efficiency</a:t>
            </a:r>
          </a:p>
          <a:p>
            <a:r>
              <a:rPr lang="en-US" dirty="0"/>
              <a:t>Used by almost all the famous software projects and companies</a:t>
            </a:r>
          </a:p>
        </p:txBody>
      </p:sp>
    </p:spTree>
    <p:extLst>
      <p:ext uri="{BB962C8B-B14F-4D97-AF65-F5344CB8AC3E}">
        <p14:creationId xmlns:p14="http://schemas.microsoft.com/office/powerpoint/2010/main" val="7483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13B-77A1-654C-8F3B-CC0D0288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5A60-19C6-874F-BCA8-828CB468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used by GIT</a:t>
            </a:r>
          </a:p>
          <a:p>
            <a:pPr lvl="1"/>
            <a:r>
              <a:rPr lang="en-US" dirty="0"/>
              <a:t>Blobs: Sequence of bytes</a:t>
            </a:r>
          </a:p>
          <a:p>
            <a:pPr lvl="1"/>
            <a:r>
              <a:rPr lang="en-US" dirty="0"/>
              <a:t>Trees: A group of blobs or trees</a:t>
            </a:r>
          </a:p>
          <a:p>
            <a:pPr lvl="1"/>
            <a:r>
              <a:rPr lang="en-US" dirty="0"/>
              <a:t>Commit: A particular “git commit” which contains all info about the commit</a:t>
            </a:r>
          </a:p>
          <a:p>
            <a:pPr lvl="1"/>
            <a:r>
              <a:rPr lang="en-US" dirty="0"/>
              <a:t>Tags: A name for a commit object for convenience</a:t>
            </a:r>
          </a:p>
          <a:p>
            <a:r>
              <a:rPr lang="en-US" dirty="0"/>
              <a:t>Objects are uniquely identified with hashes</a:t>
            </a:r>
          </a:p>
        </p:txBody>
      </p:sp>
    </p:spTree>
    <p:extLst>
      <p:ext uri="{BB962C8B-B14F-4D97-AF65-F5344CB8AC3E}">
        <p14:creationId xmlns:p14="http://schemas.microsoft.com/office/powerpoint/2010/main" val="280096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C052-8580-1847-9A88-CCA063C4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4CB73DC-F570-B74C-BFD1-57B1AED38DE0}"/>
              </a:ext>
            </a:extLst>
          </p:cNvPr>
          <p:cNvSpPr/>
          <p:nvPr/>
        </p:nvSpPr>
        <p:spPr>
          <a:xfrm>
            <a:off x="5834340" y="1319213"/>
            <a:ext cx="6042659" cy="4857750"/>
          </a:xfrm>
          <a:prstGeom prst="rect">
            <a:avLst/>
          </a:prstGeom>
          <a:blipFill>
            <a:blip r:embed="rId2" cstate="print"/>
            <a:stretch>
              <a:fillRect t="-902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7C4EE-AC42-ED4D-B599-0321FB11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</p:spPr>
        <p:txBody>
          <a:bodyPr/>
          <a:lstStyle/>
          <a:p>
            <a:r>
              <a:rPr lang="en-US" dirty="0"/>
              <a:t>Get working copy from a repo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Commit local changes to a repo</a:t>
            </a:r>
          </a:p>
        </p:txBody>
      </p:sp>
    </p:spTree>
    <p:extLst>
      <p:ext uri="{BB962C8B-B14F-4D97-AF65-F5344CB8AC3E}">
        <p14:creationId xmlns:p14="http://schemas.microsoft.com/office/powerpoint/2010/main" val="352544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8B31-AB46-B24F-B43A-69B545C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26BF-6BF8-2344-880D-727D45AA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5" y="1599648"/>
            <a:ext cx="9717158" cy="4893227"/>
          </a:xfrm>
        </p:spPr>
        <p:txBody>
          <a:bodyPr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a commit object</a:t>
            </a:r>
          </a:p>
          <a:p>
            <a:pPr lvl="1"/>
            <a:r>
              <a:rPr lang="en-US" dirty="0"/>
              <a:t>There can be more than one heads in a repo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the current active head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Refers to a head and its entire set of ancestor commits</a:t>
            </a:r>
          </a:p>
          <a:p>
            <a:r>
              <a:rPr lang="en-US" dirty="0"/>
              <a:t>Master Branch</a:t>
            </a:r>
          </a:p>
          <a:p>
            <a:pPr lvl="1"/>
            <a:r>
              <a:rPr lang="en-US" dirty="0"/>
              <a:t>Default branch</a:t>
            </a:r>
          </a:p>
          <a:p>
            <a:r>
              <a:rPr lang="en-US" dirty="0"/>
              <a:t>Detached HEAD</a:t>
            </a:r>
          </a:p>
          <a:p>
            <a:pPr lvl="1"/>
            <a:r>
              <a:rPr lang="en-US" dirty="0"/>
              <a:t>If a commit is not pointed to by a branch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3422F6-A4C9-7949-A30A-F8450E312AA3}"/>
              </a:ext>
            </a:extLst>
          </p:cNvPr>
          <p:cNvSpPr/>
          <p:nvPr/>
        </p:nvSpPr>
        <p:spPr>
          <a:xfrm>
            <a:off x="7509735" y="1213057"/>
            <a:ext cx="4682265" cy="283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04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D30C-DA6A-7646-B7D1-FC74BBF6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Git Repo and Add the First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4F06-84DD-6549-837C-EAFBD448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5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Creates an empty git repo</a:t>
            </a:r>
          </a:p>
          <a:p>
            <a:r>
              <a:rPr lang="en-US" dirty="0"/>
              <a:t>Creates a .git sub directory in the current </a:t>
            </a:r>
            <a:r>
              <a:rPr lang="en-US" dirty="0" err="1"/>
              <a:t>dir</a:t>
            </a:r>
            <a:r>
              <a:rPr lang="en-US" dirty="0"/>
              <a:t> and contains all the information of the this repo</a:t>
            </a:r>
          </a:p>
          <a:p>
            <a:pPr marL="0" indent="0">
              <a:buNone/>
            </a:pPr>
            <a:r>
              <a:rPr lang="en-US" b="1" dirty="0"/>
              <a:t>git add .</a:t>
            </a:r>
          </a:p>
          <a:p>
            <a:r>
              <a:rPr lang="en-US" dirty="0"/>
              <a:t>Stage your changes</a:t>
            </a:r>
          </a:p>
          <a:p>
            <a:r>
              <a:rPr lang="en-US" dirty="0"/>
              <a:t>A must before a commit</a:t>
            </a:r>
          </a:p>
          <a:p>
            <a:pPr marL="0" indent="0">
              <a:buNone/>
            </a:pPr>
            <a:r>
              <a:rPr lang="en-US" b="1" dirty="0"/>
              <a:t>git commit</a:t>
            </a:r>
          </a:p>
          <a:p>
            <a:r>
              <a:rPr lang="en-US" dirty="0"/>
              <a:t>Commit your staged changes to the repo and create a git commit</a:t>
            </a:r>
          </a:p>
          <a:p>
            <a:r>
              <a:rPr lang="en-US" dirty="0"/>
              <a:t>Commit message to let yourself/others to know the purpose and other information of your change</a:t>
            </a:r>
          </a:p>
        </p:txBody>
      </p:sp>
    </p:spTree>
    <p:extLst>
      <p:ext uri="{BB962C8B-B14F-4D97-AF65-F5344CB8AC3E}">
        <p14:creationId xmlns:p14="http://schemas.microsoft.com/office/powerpoint/2010/main" val="6751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280-F83A-DA44-977B-5EB278D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Repo From an Existing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F3F-08E3-5247-AF14-CD437D51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Obtain a repo from a web-based hosting service, e.g., GitHub.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 clone</a:t>
            </a:r>
          </a:p>
          <a:p>
            <a:r>
              <a:rPr lang="en-US" dirty="0"/>
              <a:t>Create a copy of an existing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49527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EE7C-010C-0543-B5E9-34F2A39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Your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C5D6-5E5B-AD45-A7E3-74CAFC4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status</a:t>
            </a:r>
          </a:p>
          <a:p>
            <a:r>
              <a:rPr lang="en-US" dirty="0"/>
              <a:t>Show your modified files</a:t>
            </a:r>
          </a:p>
          <a:p>
            <a:r>
              <a:rPr lang="en-US" dirty="0"/>
              <a:t>Whether your changes have been staged or not</a:t>
            </a:r>
          </a:p>
          <a:p>
            <a:pPr marL="0" indent="0">
              <a:buNone/>
            </a:pPr>
            <a:r>
              <a:rPr lang="en-US" b="1" dirty="0"/>
              <a:t>git diff</a:t>
            </a:r>
          </a:p>
          <a:p>
            <a:r>
              <a:rPr lang="en-US" dirty="0"/>
              <a:t>Show changes we made compared to the current commit and staged files</a:t>
            </a:r>
          </a:p>
          <a:p>
            <a:pPr marL="0" indent="0">
              <a:buNone/>
            </a:pPr>
            <a:r>
              <a:rPr lang="en-US" b="1" dirty="0"/>
              <a:t>git diff HEAD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Show changes we made compared to the HEAD commit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794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0D65-9032-0540-9855-F037D64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Version with Branch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539-769D-6245-96FF-5D9559E3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checkout</a:t>
            </a:r>
          </a:p>
          <a:p>
            <a:r>
              <a:rPr lang="en-US" dirty="0"/>
              <a:t>Jump to the specified commit or branch or tag</a:t>
            </a:r>
          </a:p>
          <a:p>
            <a:r>
              <a:rPr lang="en-US" dirty="0"/>
              <a:t>Can also be used to reset the changes</a:t>
            </a:r>
          </a:p>
          <a:p>
            <a:pPr marL="0" indent="0">
              <a:buNone/>
            </a:pPr>
            <a:r>
              <a:rPr lang="en-US" b="1" dirty="0"/>
              <a:t>git branch, git checkout -b</a:t>
            </a:r>
          </a:p>
          <a:p>
            <a:r>
              <a:rPr lang="en-US" dirty="0"/>
              <a:t>Create a new branch on the current commit or specified commit</a:t>
            </a:r>
          </a:p>
          <a:p>
            <a:pPr marL="0" indent="0">
              <a:buNone/>
            </a:pPr>
            <a:r>
              <a:rPr lang="en-US" b="1" dirty="0"/>
              <a:t>git tag</a:t>
            </a:r>
          </a:p>
          <a:p>
            <a:r>
              <a:rPr lang="en-US" dirty="0"/>
              <a:t>Create a tag to the current commit</a:t>
            </a:r>
          </a:p>
        </p:txBody>
      </p:sp>
    </p:spTree>
    <p:extLst>
      <p:ext uri="{BB962C8B-B14F-4D97-AF65-F5344CB8AC3E}">
        <p14:creationId xmlns:p14="http://schemas.microsoft.com/office/powerpoint/2010/main" val="355343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CF1B-010A-8C4D-858C-C242D0BA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D574-E0F8-A64F-A50D-5F388E9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Needed when you want to integrate the changes from multiple branches</a:t>
            </a:r>
          </a:p>
          <a:p>
            <a:pPr marL="0" indent="0">
              <a:buNone/>
            </a:pPr>
            <a:r>
              <a:rPr lang="en-US" dirty="0"/>
              <a:t>Two main ways</a:t>
            </a:r>
          </a:p>
          <a:p>
            <a:r>
              <a:rPr lang="en-US" b="1" dirty="0"/>
              <a:t>Merge</a:t>
            </a:r>
          </a:p>
          <a:p>
            <a:pPr lvl="1"/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merge two branches into one</a:t>
            </a:r>
          </a:p>
          <a:p>
            <a:r>
              <a:rPr lang="en-US" b="1" dirty="0"/>
              <a:t>Rebase</a:t>
            </a:r>
            <a:r>
              <a:rPr lang="en-US" dirty="0"/>
              <a:t> (recommended)</a:t>
            </a:r>
          </a:p>
          <a:p>
            <a:pPr lvl="1"/>
            <a:r>
              <a:rPr lang="en-US" dirty="0"/>
              <a:t>much cleaner</a:t>
            </a:r>
          </a:p>
          <a:p>
            <a:pPr lvl="1"/>
            <a:r>
              <a:rPr lang="en-US" dirty="0"/>
              <a:t>apply one branch’s changes onto the other branch</a:t>
            </a:r>
          </a:p>
          <a:p>
            <a:pPr marL="0" indent="0">
              <a:buNone/>
            </a:pPr>
            <a:r>
              <a:rPr lang="en-US" dirty="0"/>
              <a:t>Some other ways, e.g., cherry-pick</a:t>
            </a:r>
          </a:p>
        </p:txBody>
      </p:sp>
    </p:spTree>
    <p:extLst>
      <p:ext uri="{BB962C8B-B14F-4D97-AF65-F5344CB8AC3E}">
        <p14:creationId xmlns:p14="http://schemas.microsoft.com/office/powerpoint/2010/main" val="27261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4-1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(VCS)</a:t>
            </a:r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16D-AFAD-C94F-B8F1-28C8DB50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in Git</a:t>
            </a:r>
          </a:p>
        </p:txBody>
      </p:sp>
      <p:pic>
        <p:nvPicPr>
          <p:cNvPr id="4" name="Picture 3" descr="basic-branching-4.png">
            <a:extLst>
              <a:ext uri="{FF2B5EF4-FFF2-40B4-BE49-F238E27FC236}">
                <a16:creationId xmlns:a16="http://schemas.microsoft.com/office/drawing/2014/main" id="{88BB0D04-C9A2-CD41-AF9B-E567E734A8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806" y="1508605"/>
            <a:ext cx="5184913" cy="2160598"/>
          </a:xfrm>
          <a:prstGeom prst="rect">
            <a:avLst/>
          </a:prstGeom>
        </p:spPr>
      </p:pic>
      <p:pic>
        <p:nvPicPr>
          <p:cNvPr id="5" name="Picture 4" descr="basic-branching-5.png">
            <a:extLst>
              <a:ext uri="{FF2B5EF4-FFF2-40B4-BE49-F238E27FC236}">
                <a16:creationId xmlns:a16="http://schemas.microsoft.com/office/drawing/2014/main" id="{84992214-60DB-C944-A46B-EB50ECEB3B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887" y="1028199"/>
            <a:ext cx="5184913" cy="2641004"/>
          </a:xfrm>
          <a:prstGeom prst="rect">
            <a:avLst/>
          </a:prstGeom>
        </p:spPr>
      </p:pic>
      <p:pic>
        <p:nvPicPr>
          <p:cNvPr id="6" name="Picture 5" descr="basic-merging-1.png">
            <a:extLst>
              <a:ext uri="{FF2B5EF4-FFF2-40B4-BE49-F238E27FC236}">
                <a16:creationId xmlns:a16="http://schemas.microsoft.com/office/drawing/2014/main" id="{F4B97996-4696-9E4E-B9B7-710AFDEDF1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39860"/>
          <a:stretch/>
        </p:blipFill>
        <p:spPr>
          <a:xfrm>
            <a:off x="1449991" y="3886664"/>
            <a:ext cx="3897264" cy="2514136"/>
          </a:xfrm>
          <a:prstGeom prst="rect">
            <a:avLst/>
          </a:prstGeom>
        </p:spPr>
      </p:pic>
      <p:pic>
        <p:nvPicPr>
          <p:cNvPr id="7" name="Picture 6" descr="basic-merging-2.png">
            <a:extLst>
              <a:ext uri="{FF2B5EF4-FFF2-40B4-BE49-F238E27FC236}">
                <a16:creationId xmlns:a16="http://schemas.microsoft.com/office/drawing/2014/main" id="{A1499F97-D652-AE41-AE2B-82C5C05CB1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32852"/>
          <a:stretch/>
        </p:blipFill>
        <p:spPr>
          <a:xfrm>
            <a:off x="6168887" y="3521075"/>
            <a:ext cx="5184914" cy="2971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4ECFFE-C44C-0740-8DDA-4982322FB094}"/>
              </a:ext>
            </a:extLst>
          </p:cNvPr>
          <p:cNvSpPr/>
          <p:nvPr/>
        </p:nvSpPr>
        <p:spPr>
          <a:xfrm>
            <a:off x="2429930" y="2834168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3064AD-1382-094A-BA6A-3843F475B633}"/>
              </a:ext>
            </a:extLst>
          </p:cNvPr>
          <p:cNvSpPr/>
          <p:nvPr/>
        </p:nvSpPr>
        <p:spPr>
          <a:xfrm>
            <a:off x="8206034" y="2786723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60B574-1005-D84C-8013-A34A42D506B5}"/>
              </a:ext>
            </a:extLst>
          </p:cNvPr>
          <p:cNvSpPr/>
          <p:nvPr/>
        </p:nvSpPr>
        <p:spPr>
          <a:xfrm>
            <a:off x="1449991" y="5665071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44201-BCAF-7B46-AC75-7EED1F966B02}"/>
              </a:ext>
            </a:extLst>
          </p:cNvPr>
          <p:cNvSpPr/>
          <p:nvPr/>
        </p:nvSpPr>
        <p:spPr>
          <a:xfrm>
            <a:off x="6795555" y="5579635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5F3F-B9DA-F641-9D1E-C04A6283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in Git</a:t>
            </a:r>
          </a:p>
        </p:txBody>
      </p:sp>
      <p:pic>
        <p:nvPicPr>
          <p:cNvPr id="4" name="Picture 3" descr="basic-rebase-1.png">
            <a:extLst>
              <a:ext uri="{FF2B5EF4-FFF2-40B4-BE49-F238E27FC236}">
                <a16:creationId xmlns:a16="http://schemas.microsoft.com/office/drawing/2014/main" id="{182C9A3B-AC8A-6C40-BCCE-672E7BAB8D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335" y="1436176"/>
            <a:ext cx="5462665" cy="2480213"/>
          </a:xfrm>
          <a:prstGeom prst="rect">
            <a:avLst/>
          </a:prstGeom>
        </p:spPr>
      </p:pic>
      <p:pic>
        <p:nvPicPr>
          <p:cNvPr id="5" name="Picture 4" descr="basic-rebase-3.png">
            <a:extLst>
              <a:ext uri="{FF2B5EF4-FFF2-40B4-BE49-F238E27FC236}">
                <a16:creationId xmlns:a16="http://schemas.microsoft.com/office/drawing/2014/main" id="{F93321B1-2C1A-5041-8A0E-5A2DD1B155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0402"/>
          <a:stretch/>
        </p:blipFill>
        <p:spPr>
          <a:xfrm>
            <a:off x="7301529" y="1615909"/>
            <a:ext cx="4374567" cy="2120749"/>
          </a:xfrm>
          <a:prstGeom prst="rect">
            <a:avLst/>
          </a:prstGeom>
        </p:spPr>
      </p:pic>
      <p:pic>
        <p:nvPicPr>
          <p:cNvPr id="6" name="Picture 5" descr="basic-rebase-4.png">
            <a:extLst>
              <a:ext uri="{FF2B5EF4-FFF2-40B4-BE49-F238E27FC236}">
                <a16:creationId xmlns:a16="http://schemas.microsoft.com/office/drawing/2014/main" id="{73AEAC6E-0314-DC41-81AF-053EFAC6038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3520" y="4223206"/>
            <a:ext cx="7092351" cy="20377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F9FF4D-E229-DD46-8122-0293C806EA37}"/>
              </a:ext>
            </a:extLst>
          </p:cNvPr>
          <p:cNvSpPr/>
          <p:nvPr/>
        </p:nvSpPr>
        <p:spPr>
          <a:xfrm>
            <a:off x="2543354" y="1963175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BB55DA-8ED5-C14C-812B-6AFD31B20ACF}"/>
              </a:ext>
            </a:extLst>
          </p:cNvPr>
          <p:cNvSpPr/>
          <p:nvPr/>
        </p:nvSpPr>
        <p:spPr>
          <a:xfrm>
            <a:off x="7548819" y="3113643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74E20E-1995-724F-9F7E-EA7BB3880102}"/>
              </a:ext>
            </a:extLst>
          </p:cNvPr>
          <p:cNvSpPr/>
          <p:nvPr/>
        </p:nvSpPr>
        <p:spPr>
          <a:xfrm>
            <a:off x="4793568" y="5648008"/>
            <a:ext cx="500332" cy="5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5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7B2B-10E5-2147-8E0E-C49568B1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and Merge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A026-9168-7B4D-B870-2AF33210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rebase</a:t>
            </a:r>
          </a:p>
          <a:p>
            <a:r>
              <a:rPr lang="en-US" dirty="0"/>
              <a:t>Rebase the current branch onto a specified commit or branch</a:t>
            </a:r>
          </a:p>
          <a:p>
            <a:pPr marL="0" indent="0">
              <a:buNone/>
            </a:pPr>
            <a:r>
              <a:rPr lang="en-US" b="1" dirty="0"/>
              <a:t>git merge</a:t>
            </a:r>
          </a:p>
          <a:p>
            <a:r>
              <a:rPr lang="en-US" dirty="0"/>
              <a:t>Merge a specified commit or branch into the current branch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will be </a:t>
            </a:r>
            <a:r>
              <a:rPr lang="en-US" b="1" dirty="0"/>
              <a:t>conflicts</a:t>
            </a:r>
            <a:r>
              <a:rPr lang="en-US" dirty="0"/>
              <a:t> when there are multiple commits/branches that changed the same piece of blob</a:t>
            </a:r>
          </a:p>
          <a:p>
            <a:pPr marL="0" indent="0">
              <a:buNone/>
            </a:pPr>
            <a:r>
              <a:rPr lang="en-US" dirty="0"/>
              <a:t>Addressing the conflicts before you can finish the rebase or merge</a:t>
            </a:r>
          </a:p>
        </p:txBody>
      </p:sp>
    </p:spTree>
    <p:extLst>
      <p:ext uri="{BB962C8B-B14F-4D97-AF65-F5344CB8AC3E}">
        <p14:creationId xmlns:p14="http://schemas.microsoft.com/office/powerpoint/2010/main" val="335987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0807-C3E3-814C-B8BF-AFE3356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Learning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291B-DE0F-DA4B-904B-DA293C6F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Highly recommended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https://learngitbranching.js.org/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learned git’s branching operations here when I was an undergraduate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014-F043-C040-8A82-3FAF8090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So</a:t>
            </a:r>
            <a:r>
              <a:rPr lang="en-US" spc="5" dirty="0"/>
              <a:t>f</a:t>
            </a:r>
            <a:r>
              <a:rPr lang="en-US" spc="-5" dirty="0"/>
              <a:t>twa</a:t>
            </a:r>
            <a:r>
              <a:rPr lang="en-US" dirty="0"/>
              <a:t>re </a:t>
            </a:r>
            <a:r>
              <a:rPr lang="en-US" spc="-5" dirty="0"/>
              <a:t>de</a:t>
            </a:r>
            <a:r>
              <a:rPr lang="en-US" dirty="0"/>
              <a:t>v</a:t>
            </a:r>
            <a:r>
              <a:rPr lang="en-US" spc="-5" dirty="0"/>
              <a:t>elopment</a:t>
            </a:r>
            <a:r>
              <a:rPr lang="en-US" dirty="0"/>
              <a:t> </a:t>
            </a:r>
            <a:r>
              <a:rPr lang="en-US" spc="-5" dirty="0"/>
              <a:t>pro</a:t>
            </a:r>
            <a:r>
              <a:rPr lang="en-US" dirty="0"/>
              <a:t>c</a:t>
            </a:r>
            <a:r>
              <a:rPr lang="en-US" spc="-5" dirty="0"/>
              <a:t>e</a:t>
            </a:r>
            <a:r>
              <a:rPr lang="en-US" dirty="0"/>
              <a:t>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62CA-CF8C-3140-93B9-CACB9301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vo</a:t>
            </a:r>
            <a:r>
              <a:rPr lang="en-US" spc="-15" dirty="0">
                <a:cs typeface="Arial"/>
              </a:rPr>
              <a:t>l</a:t>
            </a:r>
            <a:r>
              <a:rPr lang="en-US" dirty="0">
                <a:cs typeface="Arial"/>
              </a:rPr>
              <a:t>ves m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k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g a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l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t</a:t>
            </a:r>
            <a:r>
              <a:rPr lang="en-US" spc="1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f</a:t>
            </a:r>
            <a:r>
              <a:rPr lang="en-US" dirty="0">
                <a:cs typeface="Arial"/>
              </a:rPr>
              <a:t> c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a</a:t>
            </a:r>
            <a:r>
              <a:rPr lang="en-US" spc="-10" dirty="0">
                <a:cs typeface="Arial"/>
              </a:rPr>
              <a:t>nge</a:t>
            </a:r>
            <a:r>
              <a:rPr lang="en-US" dirty="0">
                <a:cs typeface="Arial"/>
              </a:rPr>
              <a:t>s to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od</a:t>
            </a:r>
            <a:r>
              <a:rPr lang="en-US" dirty="0">
                <a:cs typeface="Arial"/>
              </a:rPr>
              <a:t>e</a:t>
            </a:r>
          </a:p>
          <a:p>
            <a:pPr lvl="1"/>
            <a:r>
              <a:rPr lang="en-US" dirty="0">
                <a:cs typeface="Arial"/>
              </a:rPr>
              <a:t>New features added </a:t>
            </a:r>
          </a:p>
          <a:p>
            <a:pPr lvl="1"/>
            <a:r>
              <a:rPr lang="en-US" dirty="0">
                <a:cs typeface="Arial"/>
              </a:rPr>
              <a:t>Bugs fixed</a:t>
            </a:r>
          </a:p>
          <a:p>
            <a:pPr lvl="1"/>
            <a:r>
              <a:rPr lang="en-US" dirty="0">
                <a:cs typeface="Arial"/>
              </a:rPr>
              <a:t>Performance enhancements</a:t>
            </a:r>
          </a:p>
          <a:p>
            <a:r>
              <a:rPr lang="en-US" spc="-5" dirty="0">
                <a:cs typeface="Arial"/>
              </a:rPr>
              <a:t>S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ftw</a:t>
            </a:r>
            <a:r>
              <a:rPr lang="en-US" spc="-10" dirty="0">
                <a:cs typeface="Arial"/>
              </a:rPr>
              <a:t>a</a:t>
            </a:r>
            <a:r>
              <a:rPr lang="en-US" spc="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am 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as m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ny </a:t>
            </a:r>
            <a:r>
              <a:rPr lang="en-US" spc="-10" dirty="0">
                <a:cs typeface="Arial"/>
              </a:rPr>
              <a:t>peo</a:t>
            </a:r>
            <a:r>
              <a:rPr lang="en-US" dirty="0">
                <a:cs typeface="Arial"/>
              </a:rPr>
              <a:t>p</a:t>
            </a:r>
            <a:r>
              <a:rPr lang="en-US" spc="-15" dirty="0">
                <a:cs typeface="Arial"/>
              </a:rPr>
              <a:t>l</a:t>
            </a:r>
            <a:r>
              <a:rPr lang="en-US" dirty="0">
                <a:cs typeface="Arial"/>
              </a:rPr>
              <a:t>e </a:t>
            </a:r>
            <a:r>
              <a:rPr lang="en-US" spc="-5" dirty="0">
                <a:cs typeface="Arial"/>
              </a:rPr>
              <a:t>w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rk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g 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he s</a:t>
            </a:r>
            <a:r>
              <a:rPr lang="en-US" spc="-10" dirty="0">
                <a:cs typeface="Arial"/>
              </a:rPr>
              <a:t>a</a:t>
            </a:r>
            <a:r>
              <a:rPr lang="en-US" spc="5" dirty="0">
                <a:cs typeface="Arial"/>
              </a:rPr>
              <a:t>m</a:t>
            </a:r>
            <a:r>
              <a:rPr lang="en-US" spc="-10" dirty="0">
                <a:cs typeface="Arial"/>
              </a:rPr>
              <a:t>e</a:t>
            </a:r>
            <a:r>
              <a:rPr lang="en-US" spc="-5" dirty="0">
                <a:cs typeface="Arial"/>
              </a:rPr>
              <a:t>/</a:t>
            </a:r>
            <a:r>
              <a:rPr lang="en-US" spc="-10" dirty="0">
                <a:cs typeface="Arial"/>
              </a:rPr>
              <a:t>d</a:t>
            </a:r>
            <a:r>
              <a:rPr lang="en-US" spc="-5" dirty="0">
                <a:cs typeface="Arial"/>
              </a:rPr>
              <a:t>i</a:t>
            </a:r>
            <a:r>
              <a:rPr lang="en-US" spc="-55" dirty="0">
                <a:cs typeface="Arial"/>
              </a:rPr>
              <a:t>f</a:t>
            </a:r>
            <a:r>
              <a:rPr lang="en-US" dirty="0">
                <a:cs typeface="Arial"/>
              </a:rPr>
              <a:t>f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n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 </a:t>
            </a:r>
            <a:r>
              <a:rPr lang="en-US" spc="-10" dirty="0">
                <a:cs typeface="Arial"/>
              </a:rPr>
              <a:t>pa</a:t>
            </a:r>
            <a:r>
              <a:rPr lang="en-US" spc="5" dirty="0">
                <a:cs typeface="Arial"/>
              </a:rPr>
              <a:t>r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s 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f</a:t>
            </a:r>
            <a:r>
              <a:rPr lang="en-US" spc="10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od</a:t>
            </a:r>
            <a:r>
              <a:rPr lang="en-US" dirty="0">
                <a:cs typeface="Arial"/>
              </a:rPr>
              <a:t>e</a:t>
            </a:r>
          </a:p>
          <a:p>
            <a:pPr lvl="1"/>
            <a:r>
              <a:rPr lang="en-US" dirty="0">
                <a:cs typeface="Arial"/>
              </a:rPr>
              <a:t>Sometimes hundreds or even thousands of developers involved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dirty="0">
                <a:cs typeface="Arial"/>
              </a:rPr>
              <a:t>Ma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y v</a:t>
            </a:r>
            <a:r>
              <a:rPr lang="en-US" spc="-10" dirty="0">
                <a:cs typeface="Arial"/>
              </a:rPr>
              <a:t>e</a:t>
            </a:r>
            <a:r>
              <a:rPr lang="en-US" spc="5" dirty="0">
                <a:cs typeface="Arial"/>
              </a:rPr>
              <a:t>r</a:t>
            </a:r>
            <a:r>
              <a:rPr lang="en-US" dirty="0">
                <a:cs typeface="Arial"/>
              </a:rPr>
              <a:t>s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on</a:t>
            </a:r>
            <a:r>
              <a:rPr lang="en-US" dirty="0">
                <a:cs typeface="Arial"/>
              </a:rPr>
              <a:t>s 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f</a:t>
            </a:r>
            <a:r>
              <a:rPr lang="en-US" spc="10" dirty="0">
                <a:cs typeface="Arial"/>
              </a:rPr>
              <a:t> 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o</a:t>
            </a:r>
            <a:r>
              <a:rPr lang="en-US" spc="-5" dirty="0">
                <a:cs typeface="Arial"/>
              </a:rPr>
              <a:t>ftw</a:t>
            </a:r>
            <a:r>
              <a:rPr lang="en-US" spc="-10" dirty="0">
                <a:cs typeface="Arial"/>
              </a:rPr>
              <a:t>a</a:t>
            </a:r>
            <a:r>
              <a:rPr lang="en-US" spc="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re</a:t>
            </a:r>
            <a:r>
              <a:rPr lang="en-US" spc="-15" dirty="0">
                <a:cs typeface="Arial"/>
              </a:rPr>
              <a:t>l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d</a:t>
            </a:r>
          </a:p>
          <a:p>
            <a:pPr lvl="1"/>
            <a:r>
              <a:rPr lang="en-US" dirty="0"/>
              <a:t>Ubuntu 10, Ubuntu 12,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Need to be able to fix bugs for Ubuntu 10 for customers using it, even though you have shipped Ubuntu 12.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1635-BDD5-E14A-9EDC-2526A9AC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/ Version Control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55E-329E-9E47-9A3E-E1E910C5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changes to code and files</a:t>
            </a:r>
          </a:p>
          <a:p>
            <a:pPr lvl="1"/>
            <a:r>
              <a:rPr lang="en-US" dirty="0"/>
              <a:t>New/Removed/Modified files</a:t>
            </a:r>
          </a:p>
          <a:p>
            <a:pPr lvl="1"/>
            <a:r>
              <a:rPr lang="en-US" dirty="0"/>
              <a:t>New/Removed/Modified code of lines</a:t>
            </a:r>
          </a:p>
          <a:p>
            <a:pPr lvl="1"/>
            <a:r>
              <a:rPr lang="en-US" dirty="0"/>
              <a:t>Which version has what changes</a:t>
            </a:r>
          </a:p>
          <a:p>
            <a:pPr lvl="1"/>
            <a:r>
              <a:rPr lang="en-US" dirty="0"/>
              <a:t>Which user made what changes</a:t>
            </a:r>
          </a:p>
          <a:p>
            <a:r>
              <a:rPr lang="en-US" dirty="0"/>
              <a:t>Trach entire history of the software</a:t>
            </a:r>
          </a:p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Others, e.g., Subversion, Perforce</a:t>
            </a:r>
          </a:p>
        </p:txBody>
      </p:sp>
    </p:spTree>
    <p:extLst>
      <p:ext uri="{BB962C8B-B14F-4D97-AF65-F5344CB8AC3E}">
        <p14:creationId xmlns:p14="http://schemas.microsoft.com/office/powerpoint/2010/main" val="27910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E18C-9660-CE4A-A0C8-0D043C8C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Lo</a:t>
            </a:r>
            <a:r>
              <a:rPr lang="en-US" dirty="0"/>
              <a:t>c</a:t>
            </a:r>
            <a:r>
              <a:rPr lang="en-US" spc="-5" dirty="0"/>
              <a:t>a</a:t>
            </a:r>
            <a:r>
              <a:rPr lang="en-US" dirty="0"/>
              <a:t>l</a:t>
            </a:r>
            <a:r>
              <a:rPr lang="en-US" spc="-5" dirty="0"/>
              <a:t> </a:t>
            </a:r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46D9-D427-D64B-B02E-08DAE723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Organize different versions as folders on the local machine</a:t>
            </a:r>
          </a:p>
          <a:p>
            <a:r>
              <a:rPr lang="en-US" dirty="0"/>
              <a:t>No server involved</a:t>
            </a:r>
          </a:p>
          <a:p>
            <a:r>
              <a:rPr lang="en-US" dirty="0"/>
              <a:t>Other users should copy it via disk/network</a:t>
            </a: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11D5A6F-755E-7444-8FE4-5D572E842876}"/>
              </a:ext>
            </a:extLst>
          </p:cNvPr>
          <p:cNvSpPr/>
          <p:nvPr/>
        </p:nvSpPr>
        <p:spPr>
          <a:xfrm>
            <a:off x="6635930" y="1690688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71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C570-402A-D340-83AB-84C75F4E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A44F-B34E-4448-94E2-FD2429D2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/>
              <a:t>Version history sits on a central server or cloud</a:t>
            </a:r>
          </a:p>
          <a:p>
            <a:r>
              <a:rPr lang="en-US" dirty="0"/>
              <a:t>Users will get a working copy of the files</a:t>
            </a:r>
          </a:p>
          <a:p>
            <a:r>
              <a:rPr lang="en-US" dirty="0"/>
              <a:t>Changes have to be committed to the server</a:t>
            </a:r>
          </a:p>
          <a:p>
            <a:r>
              <a:rPr lang="en-US" dirty="0"/>
              <a:t>All authorized users can get the changes</a:t>
            </a: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DC2DA3C-AD7A-CB48-AFA4-86A7DA7793DD}"/>
              </a:ext>
            </a:extLst>
          </p:cNvPr>
          <p:cNvSpPr/>
          <p:nvPr/>
        </p:nvSpPr>
        <p:spPr>
          <a:xfrm>
            <a:off x="6096000" y="1690688"/>
            <a:ext cx="609600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70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CCF1-3198-504A-B5A7-72C62BD8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13B6-2542-4941-8213-B90C5FF6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4351338"/>
          </a:xfrm>
        </p:spPr>
        <p:txBody>
          <a:bodyPr/>
          <a:lstStyle/>
          <a:p>
            <a:r>
              <a:rPr lang="en-US" dirty="0"/>
              <a:t>Version history is replicated at every user's machine</a:t>
            </a:r>
          </a:p>
          <a:p>
            <a:r>
              <a:rPr lang="en-US" dirty="0"/>
              <a:t>Users have version control all the time</a:t>
            </a:r>
          </a:p>
          <a:p>
            <a:r>
              <a:rPr lang="en-US" dirty="0"/>
              <a:t>Changes can be communicated between users</a:t>
            </a:r>
          </a:p>
          <a:p>
            <a:r>
              <a:rPr lang="en-US" dirty="0"/>
              <a:t>Git is distributed</a:t>
            </a: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999BAAF-EAC1-3740-AEF2-3A1A8E4C964F}"/>
              </a:ext>
            </a:extLst>
          </p:cNvPr>
          <p:cNvSpPr/>
          <p:nvPr/>
        </p:nvSpPr>
        <p:spPr>
          <a:xfrm>
            <a:off x="6096000" y="1417638"/>
            <a:ext cx="5589272" cy="516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92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8A23-8950-2B45-98AA-A2D9FE3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in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C4E9-ED09-BD48-BBEC-AC038BF5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 and folders related to the software code</a:t>
            </a:r>
          </a:p>
          <a:p>
            <a:pPr lvl="1"/>
            <a:r>
              <a:rPr lang="en-US" dirty="0"/>
              <a:t>Record full history of the project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Copy of project’s files in a repository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/>
              <a:t>The operation to create a working copy of a repository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the changes made in the working copy to the repository</a:t>
            </a:r>
          </a:p>
          <a:p>
            <a:pPr lvl="1"/>
            <a:r>
              <a:rPr lang="en-US" dirty="0"/>
              <a:t>Commits are recorded by the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8763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807</Words>
  <Application>Microsoft Macintosh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Software Construction Laboratory CS35L – Lab 1</vt:lpstr>
      <vt:lpstr>Session 4-1</vt:lpstr>
      <vt:lpstr>Version Control System</vt:lpstr>
      <vt:lpstr>Software development process</vt:lpstr>
      <vt:lpstr>Source / Version Control </vt:lpstr>
      <vt:lpstr>Local Version Control</vt:lpstr>
      <vt:lpstr>Centralized Version Control</vt:lpstr>
      <vt:lpstr>Distributed Version Control</vt:lpstr>
      <vt:lpstr>Terminologies in Version Control System</vt:lpstr>
      <vt:lpstr>Git</vt:lpstr>
      <vt:lpstr>Git</vt:lpstr>
      <vt:lpstr>Git Repo Objects</vt:lpstr>
      <vt:lpstr>Local Operations</vt:lpstr>
      <vt:lpstr>Terminologies in Git</vt:lpstr>
      <vt:lpstr>Initialize a Git Repo and Add the First Commit</vt:lpstr>
      <vt:lpstr>Get Repo From an Existing Repo</vt:lpstr>
      <vt:lpstr>Be Aware of Your Local Changes</vt:lpstr>
      <vt:lpstr>Controlling Version with Branch and Tags</vt:lpstr>
      <vt:lpstr>Integrating Changes</vt:lpstr>
      <vt:lpstr>Merge in Git</vt:lpstr>
      <vt:lpstr>Rebase in Git</vt:lpstr>
      <vt:lpstr>Rebase and Merge </vt:lpstr>
      <vt:lpstr>Helpful Learning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533</cp:revision>
  <dcterms:created xsi:type="dcterms:W3CDTF">2018-10-02T20:19:11Z</dcterms:created>
  <dcterms:modified xsi:type="dcterms:W3CDTF">2018-10-22T18:25:43Z</dcterms:modified>
</cp:coreProperties>
</file>