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300" r:id="rId3"/>
    <p:sldId id="302" r:id="rId4"/>
    <p:sldId id="304" r:id="rId5"/>
    <p:sldId id="305" r:id="rId6"/>
    <p:sldId id="306" r:id="rId8"/>
    <p:sldId id="307" r:id="rId9"/>
    <p:sldId id="308" r:id="rId10"/>
    <p:sldId id="327" r:id="rId11"/>
    <p:sldId id="309" r:id="rId12"/>
    <p:sldId id="311" r:id="rId13"/>
    <p:sldId id="312" r:id="rId14"/>
    <p:sldId id="313" r:id="rId15"/>
    <p:sldId id="314" r:id="rId16"/>
    <p:sldId id="315" r:id="rId17"/>
    <p:sldId id="323" r:id="rId18"/>
    <p:sldId id="328" r:id="rId19"/>
    <p:sldId id="329" r:id="rId20"/>
    <p:sldId id="330" r:id="rId21"/>
    <p:sldId id="331" r:id="rId22"/>
    <p:sldId id="33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B576B9-0268-C545-8666-6AADD9FAFDA0}">
          <p14:sldIdLst>
            <p14:sldId id="300"/>
            <p14:sldId id="302"/>
            <p14:sldId id="304"/>
            <p14:sldId id="306"/>
            <p14:sldId id="307"/>
            <p14:sldId id="308"/>
            <p14:sldId id="327"/>
            <p14:sldId id="309"/>
            <p14:sldId id="311"/>
            <p14:sldId id="312"/>
            <p14:sldId id="313"/>
            <p14:sldId id="314"/>
            <p14:sldId id="315"/>
            <p14:sldId id="323"/>
            <p14:sldId id="328"/>
            <p14:sldId id="329"/>
            <p14:sldId id="330"/>
            <p14:sldId id="331"/>
            <p14:sldId id="332"/>
            <p14:sldId id="30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5"/>
    <p:restoredTop sz="89916"/>
  </p:normalViewPr>
  <p:slideViewPr>
    <p:cSldViewPr snapToGrid="0" snapToObjects="1">
      <p:cViewPr varScale="1">
        <p:scale>
          <a:sx n="71" d="100"/>
          <a:sy n="71" d="100"/>
        </p:scale>
        <p:origin x="848" y="184"/>
      </p:cViewPr>
      <p:guideLst/>
    </p:cSldViewPr>
  </p:slideViewPr>
  <p:outlineViewPr>
    <p:cViewPr>
      <p:scale>
        <a:sx n="33" d="100"/>
        <a:sy n="33" d="100"/>
      </p:scale>
      <p:origin x="0" y="-26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59EE7-3E25-4842-A308-8D34A301A77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04458-F08C-A646-BF42-E472534D48E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integer factorization, discrete logarithm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Buffered I/O decreases the number of read/write system calls and the corresponding overhead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D04458-F08C-A646-BF42-E472534D48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96EF-9CD3-284A-BFFC-4FB32FB9544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B366-84D5-A240-93F2-FF980123F3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F96EF-9CD3-284A-BFFC-4FB32FB9544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2B366-84D5-A240-93F2-FF980123F3C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zhiyi-zhang.com/" TargetMode="External"/><Relationship Id="rId2" Type="http://schemas.openxmlformats.org/officeDocument/2006/relationships/hyperlink" Target="mailto:zhiyi@cs.ucla.edu" TargetMode="External"/><Relationship Id="rId1" Type="http://schemas.openxmlformats.org/officeDocument/2006/relationships/hyperlink" Target="https://web.cs.ucla.edu/classes/fall18/cs35L/index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hdphoto1.wdp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831" y="769439"/>
            <a:ext cx="10796337" cy="2387600"/>
          </a:xfrm>
        </p:spPr>
        <p:txBody>
          <a:bodyPr>
            <a:normAutofit/>
          </a:bodyPr>
          <a:lstStyle/>
          <a:p>
            <a:r>
              <a:rPr lang="en-US" b="1" dirty="0"/>
              <a:t>Software Construction Laboratory</a:t>
            </a:r>
            <a:br>
              <a:rPr lang="en-US" b="1" dirty="0"/>
            </a:br>
            <a:r>
              <a:rPr lang="en-US" b="1" dirty="0"/>
              <a:t>CS35L – </a:t>
            </a:r>
            <a:r>
              <a:rPr lang="en-US" b="1"/>
              <a:t>Lab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57078"/>
          </a:xfrm>
        </p:spPr>
        <p:txBody>
          <a:bodyPr>
            <a:normAutofit/>
          </a:bodyPr>
          <a:lstStyle/>
          <a:p>
            <a:r>
              <a:rPr lang="en-US" dirty="0"/>
              <a:t>Course Webpage: </a:t>
            </a:r>
            <a:r>
              <a:rPr lang="en-US" dirty="0">
                <a:hlinkClick r:id="rId1"/>
              </a:rPr>
              <a:t>https://web.cs.ucla.edu/classes/fall18/cs35L/index.html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/>
              <a:t>TA: Zhiyi Zhang</a:t>
            </a:r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zhiyi@cs.ucla.edu</a:t>
            </a:r>
            <a:endParaRPr lang="en-US" dirty="0"/>
          </a:p>
          <a:p>
            <a:r>
              <a:rPr lang="en-US" dirty="0"/>
              <a:t>Webpage: </a:t>
            </a:r>
            <a:r>
              <a:rPr lang="en-US" dirty="0">
                <a:hlinkClick r:id="rId3"/>
              </a:rPr>
              <a:t>https://zhiyi-zhang.com</a:t>
            </a:r>
            <a:r>
              <a:rPr lang="en-US" dirty="0"/>
              <a:t> 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690687"/>
            <a:ext cx="10803672" cy="4977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Special type of function that:</a:t>
            </a:r>
            <a:endParaRPr lang="en-US" dirty="0"/>
          </a:p>
          <a:p>
            <a:r>
              <a:rPr lang="en-US" dirty="0"/>
              <a:t>Used by user-level processes to request a service from the kernel</a:t>
            </a:r>
            <a:endParaRPr lang="en-US" dirty="0"/>
          </a:p>
          <a:p>
            <a:r>
              <a:rPr lang="en-US" dirty="0"/>
              <a:t>Changes the CPU’s mode from user mode to kernel mode to enable more capabilities</a:t>
            </a:r>
            <a:endParaRPr lang="en-US" dirty="0"/>
          </a:p>
          <a:p>
            <a:r>
              <a:rPr lang="en-US" dirty="0"/>
              <a:t>Is part of the kernel of the OS</a:t>
            </a:r>
            <a:endParaRPr lang="en-US" dirty="0"/>
          </a:p>
          <a:p>
            <a:r>
              <a:rPr lang="en-US" dirty="0"/>
              <a:t>Verifies that the user should be allowed to do the requested action and then does the action (kernel performs the operation on behalf of the user)</a:t>
            </a:r>
            <a:endParaRPr lang="en-US" dirty="0"/>
          </a:p>
          <a:p>
            <a:r>
              <a:rPr lang="en-US" dirty="0"/>
              <a:t>Is the only way a user program can perform privileged operations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5212" cy="1325563"/>
          </a:xfrm>
        </p:spPr>
        <p:txBody>
          <a:bodyPr/>
          <a:lstStyle/>
          <a:p>
            <a:r>
              <a:rPr lang="en-US" dirty="0"/>
              <a:t>When System Calls Are Made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system call is made, the program being executed is interrupted and control is passed to the kernel</a:t>
            </a:r>
            <a:endParaRPr lang="en-US" dirty="0"/>
          </a:p>
          <a:p>
            <a:r>
              <a:rPr lang="en-US" dirty="0"/>
              <a:t>If operation is valid, the kernel performs it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4321" y="3208112"/>
            <a:ext cx="8930059" cy="36498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System calls are expensive and can hurt performance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system must do many things</a:t>
            </a:r>
            <a:endParaRPr lang="en-US" dirty="0"/>
          </a:p>
          <a:p>
            <a:r>
              <a:rPr lang="en-US" dirty="0"/>
              <a:t>Process is interrupted &amp; computer saves its state</a:t>
            </a:r>
            <a:endParaRPr lang="en-US" dirty="0"/>
          </a:p>
          <a:p>
            <a:r>
              <a:rPr lang="en-US" dirty="0"/>
              <a:t>OS takes control of CPU &amp; verifies validity of op.</a:t>
            </a:r>
            <a:endParaRPr lang="en-US" dirty="0"/>
          </a:p>
          <a:p>
            <a:r>
              <a:rPr lang="en-US" dirty="0"/>
              <a:t>OS performs requested action</a:t>
            </a:r>
            <a:endParaRPr lang="en-US" dirty="0"/>
          </a:p>
          <a:p>
            <a:r>
              <a:rPr lang="en-US" dirty="0"/>
              <a:t>OS restores saved context, switches to user mode</a:t>
            </a:r>
            <a:endParaRPr lang="en-US" dirty="0"/>
          </a:p>
          <a:p>
            <a:r>
              <a:rPr lang="en-US" dirty="0"/>
              <a:t>OS gives control of the CPU back to user process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52" y="1753909"/>
            <a:ext cx="5472953" cy="5032375"/>
          </a:xfrm>
        </p:spPr>
        <p:txBody>
          <a:bodyPr/>
          <a:lstStyle/>
          <a:p>
            <a:pPr marL="0" indent="0" fontAlgn="base">
              <a:buNone/>
            </a:pPr>
            <a:r>
              <a:rPr lang="en-US" b="1" dirty="0"/>
              <a:t>Services Provided by System Calls</a:t>
            </a:r>
            <a:endParaRPr lang="en-US" dirty="0"/>
          </a:p>
          <a:p>
            <a:pPr fontAlgn="base"/>
            <a:r>
              <a:rPr lang="en-US" dirty="0"/>
              <a:t>Process creation and management</a:t>
            </a:r>
            <a:endParaRPr lang="en-US" dirty="0"/>
          </a:p>
          <a:p>
            <a:pPr fontAlgn="base"/>
            <a:r>
              <a:rPr lang="en-US" dirty="0"/>
              <a:t>Main memory management</a:t>
            </a:r>
            <a:endParaRPr lang="en-US" dirty="0"/>
          </a:p>
          <a:p>
            <a:pPr fontAlgn="base"/>
            <a:r>
              <a:rPr lang="en-US" dirty="0"/>
              <a:t>File Access, Directory and File system management</a:t>
            </a:r>
            <a:endParaRPr lang="en-US" dirty="0"/>
          </a:p>
          <a:p>
            <a:pPr fontAlgn="base"/>
            <a:r>
              <a:rPr lang="en-US" dirty="0"/>
              <a:t>Device handling(I/O)</a:t>
            </a:r>
            <a:endParaRPr lang="en-US" dirty="0"/>
          </a:p>
          <a:p>
            <a:pPr fontAlgn="base"/>
            <a:r>
              <a:rPr lang="en-US" dirty="0"/>
              <a:t>Protection</a:t>
            </a:r>
            <a:endParaRPr lang="en-US" dirty="0"/>
          </a:p>
          <a:p>
            <a:pPr fontAlgn="base"/>
            <a:r>
              <a:rPr lang="en-US" dirty="0"/>
              <a:t>Networking, etc.</a:t>
            </a: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423212" y="1687515"/>
            <a:ext cx="5472953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b="1" dirty="0"/>
              <a:t>Types of System Calls</a:t>
            </a:r>
            <a:endParaRPr lang="en-US" b="1" dirty="0"/>
          </a:p>
          <a:p>
            <a:pPr fontAlgn="base"/>
            <a:r>
              <a:rPr lang="en-US" dirty="0"/>
              <a:t>Process control: create, abort, and terminate process; allocate and free memory.</a:t>
            </a:r>
            <a:endParaRPr lang="en-US" dirty="0"/>
          </a:p>
          <a:p>
            <a:pPr fontAlgn="base"/>
            <a:r>
              <a:rPr lang="en-US" dirty="0"/>
              <a:t>File management: create, open, close, delete, read file etc.</a:t>
            </a:r>
            <a:endParaRPr lang="en-US" dirty="0"/>
          </a:p>
          <a:p>
            <a:pPr fontAlgn="base"/>
            <a:r>
              <a:rPr lang="en-US" dirty="0"/>
              <a:t>Device management</a:t>
            </a:r>
            <a:endParaRPr lang="en-US" dirty="0"/>
          </a:p>
          <a:p>
            <a:pPr fontAlgn="base"/>
            <a:r>
              <a:rPr lang="en-US" dirty="0"/>
              <a:t>Information maintenance</a:t>
            </a:r>
            <a:endParaRPr lang="en-US" dirty="0"/>
          </a:p>
          <a:p>
            <a:pPr fontAlgn="base"/>
            <a:r>
              <a:rPr lang="en-US" dirty="0"/>
              <a:t>Communication</a:t>
            </a:r>
            <a:endParaRPr lang="en-US" dirty="0"/>
          </a:p>
          <a:p>
            <a:pPr fontAlgn="base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850"/>
            <a:ext cx="10515600" cy="1325563"/>
          </a:xfrm>
        </p:spPr>
        <p:txBody>
          <a:bodyPr/>
          <a:lstStyle/>
          <a:p>
            <a:r>
              <a:rPr lang="en-US" dirty="0"/>
              <a:t>Examples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593413"/>
          <a:ext cx="9804846" cy="435133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902423"/>
                <a:gridCol w="4902423"/>
              </a:tblGrid>
              <a:tr h="72522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>
                          <a:effectLst/>
                        </a:rPr>
                        <a:t>Process Control</a:t>
                      </a:r>
                      <a:endParaRPr lang="en-US" sz="2800" b="0">
                        <a:effectLst/>
                      </a:endParaRPr>
                    </a:p>
                  </a:txBody>
                  <a:tcPr marL="84892" marR="84892" marT="42446" marB="4244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 dirty="0">
                          <a:effectLst/>
                        </a:rPr>
                        <a:t>fork(), exit(), wait()</a:t>
                      </a:r>
                      <a:endParaRPr lang="en-US" sz="2800" b="0" dirty="0">
                        <a:effectLst/>
                      </a:endParaRPr>
                    </a:p>
                  </a:txBody>
                  <a:tcPr marL="84892" marR="84892" marT="42446" marB="42446" anchor="ctr"/>
                </a:tc>
              </a:tr>
              <a:tr h="72522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 dirty="0">
                          <a:effectLst/>
                        </a:rPr>
                        <a:t>File Manipulation</a:t>
                      </a:r>
                      <a:endParaRPr lang="en-US" sz="2800" b="0" dirty="0">
                        <a:effectLst/>
                      </a:endParaRPr>
                    </a:p>
                  </a:txBody>
                  <a:tcPr marL="84892" marR="84892" marT="42446" marB="4244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 dirty="0">
                          <a:effectLst/>
                        </a:rPr>
                        <a:t>open(), read(), write(), close()</a:t>
                      </a:r>
                      <a:endParaRPr lang="en-US" sz="2800" b="0" dirty="0">
                        <a:effectLst/>
                      </a:endParaRPr>
                    </a:p>
                  </a:txBody>
                  <a:tcPr marL="84892" marR="84892" marT="42446" marB="42446" anchor="ctr"/>
                </a:tc>
              </a:tr>
              <a:tr h="72522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 dirty="0">
                          <a:effectLst/>
                        </a:rPr>
                        <a:t>Device Manipulation</a:t>
                      </a:r>
                      <a:endParaRPr lang="en-US" sz="2800" b="0" dirty="0">
                        <a:effectLst/>
                      </a:endParaRPr>
                    </a:p>
                  </a:txBody>
                  <a:tcPr marL="84892" marR="84892" marT="42446" marB="4244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 dirty="0" err="1">
                          <a:effectLst/>
                        </a:rPr>
                        <a:t>ioctl</a:t>
                      </a:r>
                      <a:r>
                        <a:rPr lang="en-US" sz="2800" dirty="0">
                          <a:effectLst/>
                        </a:rPr>
                        <a:t>(), read(), write()</a:t>
                      </a:r>
                      <a:endParaRPr lang="en-US" sz="2800" b="0" dirty="0">
                        <a:effectLst/>
                      </a:endParaRPr>
                    </a:p>
                  </a:txBody>
                  <a:tcPr marL="84892" marR="84892" marT="42446" marB="42446" anchor="ctr"/>
                </a:tc>
              </a:tr>
              <a:tr h="72522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>
                          <a:effectLst/>
                        </a:rPr>
                        <a:t>Information Maintenance</a:t>
                      </a:r>
                      <a:endParaRPr lang="en-US" sz="2800" b="0">
                        <a:effectLst/>
                      </a:endParaRPr>
                    </a:p>
                  </a:txBody>
                  <a:tcPr marL="84892" marR="84892" marT="42446" marB="4244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 dirty="0" err="1">
                          <a:effectLst/>
                        </a:rPr>
                        <a:t>getpid</a:t>
                      </a:r>
                      <a:r>
                        <a:rPr lang="en-US" sz="2800" dirty="0">
                          <a:effectLst/>
                        </a:rPr>
                        <a:t>(), alarm(), sleep()</a:t>
                      </a:r>
                      <a:endParaRPr lang="en-US" sz="2800" b="0" dirty="0">
                        <a:effectLst/>
                      </a:endParaRPr>
                    </a:p>
                  </a:txBody>
                  <a:tcPr marL="84892" marR="84892" marT="42446" marB="42446" anchor="ctr"/>
                </a:tc>
              </a:tr>
              <a:tr h="72522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>
                          <a:effectLst/>
                        </a:rPr>
                        <a:t>Communication</a:t>
                      </a:r>
                      <a:endParaRPr lang="en-US" sz="2800" b="0">
                        <a:effectLst/>
                      </a:endParaRPr>
                    </a:p>
                  </a:txBody>
                  <a:tcPr marL="84892" marR="84892" marT="42446" marB="4244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 dirty="0">
                          <a:effectLst/>
                        </a:rPr>
                        <a:t>pipe(), </a:t>
                      </a:r>
                      <a:r>
                        <a:rPr lang="en-US" sz="2800" dirty="0" err="1">
                          <a:effectLst/>
                        </a:rPr>
                        <a:t>shmget</a:t>
                      </a:r>
                      <a:r>
                        <a:rPr lang="en-US" sz="2800" dirty="0">
                          <a:effectLst/>
                        </a:rPr>
                        <a:t>(), </a:t>
                      </a:r>
                      <a:r>
                        <a:rPr lang="en-US" sz="2800" dirty="0" err="1">
                          <a:effectLst/>
                        </a:rPr>
                        <a:t>mmap</a:t>
                      </a:r>
                      <a:r>
                        <a:rPr lang="en-US" sz="2800" dirty="0">
                          <a:effectLst/>
                        </a:rPr>
                        <a:t>()</a:t>
                      </a:r>
                      <a:endParaRPr lang="en-US" sz="2800" b="0" dirty="0">
                        <a:effectLst/>
                      </a:endParaRPr>
                    </a:p>
                  </a:txBody>
                  <a:tcPr marL="84892" marR="84892" marT="42446" marB="42446" anchor="ctr"/>
                </a:tc>
              </a:tr>
              <a:tr h="72522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>
                          <a:effectLst/>
                        </a:rPr>
                        <a:t>Protection</a:t>
                      </a:r>
                      <a:endParaRPr lang="en-US" sz="2800" b="0">
                        <a:effectLst/>
                      </a:endParaRPr>
                    </a:p>
                  </a:txBody>
                  <a:tcPr marL="84892" marR="84892" marT="42446" marB="42446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800" dirty="0" err="1">
                          <a:effectLst/>
                        </a:rPr>
                        <a:t>chmod</a:t>
                      </a:r>
                      <a:r>
                        <a:rPr lang="en-US" sz="2800" dirty="0">
                          <a:effectLst/>
                        </a:rPr>
                        <a:t>(), </a:t>
                      </a:r>
                      <a:r>
                        <a:rPr lang="en-US" sz="2800" dirty="0" err="1">
                          <a:effectLst/>
                        </a:rPr>
                        <a:t>umask</a:t>
                      </a:r>
                      <a:r>
                        <a:rPr lang="en-US" sz="2800" dirty="0">
                          <a:effectLst/>
                        </a:rPr>
                        <a:t>(), </a:t>
                      </a:r>
                      <a:r>
                        <a:rPr lang="en-US" sz="2800" dirty="0" err="1">
                          <a:effectLst/>
                        </a:rPr>
                        <a:t>chown</a:t>
                      </a:r>
                      <a:r>
                        <a:rPr lang="en-US" sz="2800" dirty="0">
                          <a:effectLst/>
                        </a:rPr>
                        <a:t>()</a:t>
                      </a:r>
                      <a:endParaRPr lang="en-US" sz="2800" b="0" dirty="0">
                        <a:effectLst/>
                      </a:endParaRPr>
                    </a:p>
                  </a:txBody>
                  <a:tcPr marL="84892" marR="84892" marT="42446" marB="42446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3978"/>
            <a:ext cx="10515600" cy="1325563"/>
          </a:xfrm>
        </p:spPr>
        <p:txBody>
          <a:bodyPr/>
          <a:lstStyle/>
          <a:p>
            <a:r>
              <a:rPr lang="en-US" dirty="0"/>
              <a:t>How to Use System Calls?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75549" y="2419892"/>
            <a:ext cx="7150100" cy="4229100"/>
          </a:xfrm>
          <a:prstGeom prst="rect">
            <a:avLst/>
          </a:prstGeom>
        </p:spPr>
      </p:pic>
      <p:sp>
        <p:nvSpPr>
          <p:cNvPr id="5" name="Content Placeholder 2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Use man to check the system calls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Examples:</a:t>
            </a:r>
            <a:endParaRPr lang="en-US" dirty="0"/>
          </a:p>
          <a:p>
            <a:r>
              <a:rPr lang="en-US" dirty="0" err="1"/>
              <a:t>getpid</a:t>
            </a:r>
            <a:r>
              <a:rPr lang="en-US" dirty="0"/>
              <a:t>(), </a:t>
            </a:r>
            <a:r>
              <a:rPr lang="en-US" dirty="0" err="1"/>
              <a:t>getppid</a:t>
            </a:r>
            <a:r>
              <a:rPr lang="en-US" dirty="0"/>
              <a:t>()</a:t>
            </a:r>
            <a:endParaRPr lang="en-US" dirty="0"/>
          </a:p>
          <a:p>
            <a:r>
              <a:rPr lang="en-US" dirty="0"/>
              <a:t>read(), write(),</a:t>
            </a:r>
            <a:endParaRPr lang="en-US" dirty="0"/>
          </a:p>
          <a:p>
            <a:r>
              <a:rPr lang="en-US" dirty="0"/>
              <a:t>open(), close()</a:t>
            </a:r>
            <a:endParaRPr lang="en-US" dirty="0"/>
          </a:p>
          <a:p>
            <a:r>
              <a:rPr lang="en-US" dirty="0" err="1"/>
              <a:t>fstat</a:t>
            </a:r>
            <a:r>
              <a:rPr lang="en-US" dirty="0"/>
              <a:t>(),</a:t>
            </a:r>
            <a:endParaRPr lang="en-US" dirty="0"/>
          </a:p>
          <a:p>
            <a:r>
              <a:rPr lang="en-US" dirty="0"/>
              <a:t>dup()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Through Library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9215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Functions that are a part of standard C library</a:t>
            </a:r>
            <a:endParaRPr lang="en-US" dirty="0"/>
          </a:p>
          <a:p>
            <a:r>
              <a:rPr lang="en-US" dirty="0"/>
              <a:t>To reduce system call overhead, use equivalent library functions</a:t>
            </a:r>
            <a:endParaRPr lang="en-US" dirty="0"/>
          </a:p>
          <a:p>
            <a:pPr lvl="1"/>
            <a:r>
              <a:rPr lang="en-US" dirty="0" err="1"/>
              <a:t>getchar</a:t>
            </a:r>
            <a:r>
              <a:rPr lang="en-US" dirty="0"/>
              <a:t>, </a:t>
            </a:r>
            <a:r>
              <a:rPr lang="en-US" dirty="0" err="1"/>
              <a:t>putchar</a:t>
            </a:r>
            <a:r>
              <a:rPr lang="en-US" dirty="0"/>
              <a:t> vs. read, write (for standard I/O)</a:t>
            </a:r>
            <a:endParaRPr lang="en-US" dirty="0"/>
          </a:p>
          <a:p>
            <a:pPr lvl="1"/>
            <a:r>
              <a:rPr lang="en-US" dirty="0" err="1"/>
              <a:t>fopen</a:t>
            </a:r>
            <a:r>
              <a:rPr lang="en-US" dirty="0"/>
              <a:t>, </a:t>
            </a:r>
            <a:r>
              <a:rPr lang="en-US" dirty="0" err="1"/>
              <a:t>fclose</a:t>
            </a:r>
            <a:r>
              <a:rPr lang="en-US" dirty="0"/>
              <a:t> vs. open, close (for file I/O), etc.</a:t>
            </a:r>
            <a:endParaRPr lang="en-US" dirty="0"/>
          </a:p>
          <a:p>
            <a:r>
              <a:rPr lang="en-US" dirty="0"/>
              <a:t>How do these functions perform privileged operations?</a:t>
            </a:r>
            <a:endParaRPr lang="en-US" dirty="0"/>
          </a:p>
          <a:p>
            <a:pPr lvl="1"/>
            <a:r>
              <a:rPr lang="en-US" dirty="0"/>
              <a:t>They make system calls</a:t>
            </a:r>
            <a:endParaRPr lang="en-US" dirty="0"/>
          </a:p>
          <a:p>
            <a:r>
              <a:rPr lang="en-US" dirty="0"/>
              <a:t>So what’s the difference?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5819" b="90517" l="9756" r="89721">
                        <a14:foregroundMark x1="59408" y1="22845" x2="59408" y2="22845"/>
                        <a14:foregroundMark x1="60105" y1="20905" x2="69861" y2="27155"/>
                        <a14:foregroundMark x1="69861" y1="27155" x2="76307" y2="38362"/>
                        <a14:foregroundMark x1="76307" y1="38362" x2="77700" y2="52586"/>
                        <a14:foregroundMark x1="77700" y1="52586" x2="75087" y2="67026"/>
                        <a14:foregroundMark x1="75087" y1="67026" x2="63589" y2="75000"/>
                        <a14:foregroundMark x1="63589" y1="75000" x2="41812" y2="77586"/>
                        <a14:foregroundMark x1="41812" y1="77586" x2="32927" y2="71983"/>
                        <a14:foregroundMark x1="32927" y1="71983" x2="29094" y2="36422"/>
                        <a14:foregroundMark x1="29094" y1="36422" x2="32753" y2="22198"/>
                        <a14:foregroundMark x1="32753" y1="22198" x2="40941" y2="15733"/>
                        <a14:foregroundMark x1="40941" y1="15733" x2="52787" y2="17026"/>
                        <a14:foregroundMark x1="52787" y1="17026" x2="61847" y2="23276"/>
                        <a14:foregroundMark x1="61847" y1="23276" x2="61847" y2="24138"/>
                        <a14:foregroundMark x1="52962" y1="13362" x2="31533" y2="14224"/>
                        <a14:foregroundMark x1="31533" y1="14224" x2="16725" y2="47414"/>
                        <a14:foregroundMark x1="16725" y1="47414" x2="17596" y2="59267"/>
                        <a14:foregroundMark x1="17596" y1="59267" x2="22648" y2="71121"/>
                        <a14:foregroundMark x1="22648" y1="71121" x2="32404" y2="79741"/>
                        <a14:foregroundMark x1="32404" y1="79741" x2="41812" y2="84267"/>
                        <a14:foregroundMark x1="41812" y1="84267" x2="51916" y2="84267"/>
                        <a14:foregroundMark x1="51916" y1="84267" x2="63240" y2="81681"/>
                        <a14:foregroundMark x1="63240" y1="81681" x2="70557" y2="75216"/>
                        <a14:foregroundMark x1="56098" y1="9914" x2="42160" y2="11638"/>
                        <a14:foregroundMark x1="46690" y1="5819" x2="50000" y2="6681"/>
                        <a14:foregroundMark x1="18293" y1="26293" x2="18293" y2="26293"/>
                        <a14:foregroundMark x1="20906" y1="25000" x2="18641" y2="24138"/>
                        <a14:foregroundMark x1="20906" y1="23707" x2="20906" y2="23707"/>
                        <a14:foregroundMark x1="31359" y1="15302" x2="39199" y2="9483"/>
                        <a14:foregroundMark x1="43206" y1="8190" x2="52787" y2="6897"/>
                        <a14:foregroundMark x1="52787" y1="6897" x2="62718" y2="7759"/>
                        <a14:foregroundMark x1="62718" y1="7759" x2="67247" y2="12931"/>
                        <a14:foregroundMark x1="71951" y1="18319" x2="82056" y2="31681"/>
                        <a14:foregroundMark x1="83798" y1="45474" x2="85017" y2="57974"/>
                        <a14:foregroundMark x1="85017" y1="57974" x2="75261" y2="79741"/>
                        <a14:foregroundMark x1="75261" y1="79741" x2="58711" y2="95043"/>
                        <a14:foregroundMark x1="58711" y1="95043" x2="27352" y2="90517"/>
                        <a14:foregroundMark x1="27352" y1="90517" x2="18641" y2="81034"/>
                        <a14:foregroundMark x1="18641" y1="81034" x2="12892" y2="69397"/>
                        <a14:foregroundMark x1="12892" y1="69397" x2="16376" y2="26724"/>
                        <a14:foregroundMark x1="16376" y1="26724" x2="32404" y2="10776"/>
                        <a14:foregroundMark x1="32404" y1="10776" x2="51742" y2="5819"/>
                        <a14:foregroundMark x1="51742" y1="5819" x2="52091" y2="581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1106" y="1825979"/>
            <a:ext cx="5773271" cy="466689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4416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Libraries wrap the system call and optimize the performance</a:t>
            </a:r>
            <a:endParaRPr lang="en-US" dirty="0"/>
          </a:p>
          <a:p>
            <a:r>
              <a:rPr lang="en-US" dirty="0"/>
              <a:t>Usually less system calls</a:t>
            </a:r>
            <a:endParaRPr lang="en-US" dirty="0"/>
          </a:p>
          <a:p>
            <a:r>
              <a:rPr lang="en-US" dirty="0"/>
              <a:t>Non-frequent switches from user mode to kernel mode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Therefore less overhead and better developing experiences.</a:t>
            </a: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369" y="1376363"/>
            <a:ext cx="44958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Function Call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err="1"/>
              <a:t>getchar</a:t>
            </a:r>
            <a:r>
              <a:rPr lang="en-US" sz="2800" dirty="0"/>
              <a:t>, </a:t>
            </a:r>
            <a:r>
              <a:rPr lang="en-US" sz="2800" dirty="0" err="1"/>
              <a:t>putchar</a:t>
            </a:r>
            <a:r>
              <a:rPr lang="en-US" sz="2800" dirty="0"/>
              <a:t> vs. read, write (for standard I/O)</a:t>
            </a:r>
            <a:endParaRPr lang="en-US" sz="2800" dirty="0"/>
          </a:p>
          <a:p>
            <a:pPr marL="228600" lvl="1">
              <a:spcBef>
                <a:spcPts val="1000"/>
              </a:spcBef>
            </a:pPr>
            <a:r>
              <a:rPr lang="en-US" sz="2800" dirty="0" err="1"/>
              <a:t>fopen</a:t>
            </a:r>
            <a:r>
              <a:rPr lang="en-US" sz="2800" dirty="0"/>
              <a:t>, </a:t>
            </a:r>
            <a:r>
              <a:rPr lang="en-US" sz="2800" dirty="0" err="1"/>
              <a:t>fclose</a:t>
            </a:r>
            <a:r>
              <a:rPr lang="en-US" sz="2800" dirty="0"/>
              <a:t> vs. open, close (for file I/O)</a:t>
            </a:r>
            <a:endParaRPr lang="en-US" sz="2800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malloc vs. </a:t>
            </a:r>
            <a:r>
              <a:rPr lang="en-US" sz="2800" dirty="0" err="1"/>
              <a:t>brk</a:t>
            </a:r>
            <a:r>
              <a:rPr lang="en-US" sz="2800" dirty="0"/>
              <a:t> </a:t>
            </a:r>
            <a:r>
              <a:rPr lang="en-US" sz="2800" dirty="0" err="1"/>
              <a:t>sbrk</a:t>
            </a:r>
            <a:r>
              <a:rPr lang="en-US" sz="2800" dirty="0"/>
              <a:t> (for memory allocation)</a:t>
            </a:r>
            <a:endParaRPr lang="en-US" sz="2800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…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5-1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mode and Kernel mode</a:t>
            </a:r>
            <a:endParaRPr lang="en-US" dirty="0"/>
          </a:p>
          <a:p>
            <a:r>
              <a:rPr lang="en-US" dirty="0"/>
              <a:t>System Calls </a:t>
            </a:r>
            <a:endParaRPr lang="en-US" dirty="0"/>
          </a:p>
          <a:p>
            <a:r>
              <a:rPr lang="en-US" dirty="0"/>
              <a:t>System Call Programming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Why </a:t>
            </a:r>
            <a:r>
              <a:rPr lang="en-US" dirty="0" err="1"/>
              <a:t>fopen</a:t>
            </a:r>
            <a:r>
              <a:rPr lang="en-US" dirty="0"/>
              <a:t> Is Better Than open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fopen</a:t>
            </a:r>
            <a:r>
              <a:rPr lang="en-US" dirty="0"/>
              <a:t> provides you with </a:t>
            </a:r>
            <a:r>
              <a:rPr lang="en-US" b="1" dirty="0"/>
              <a:t>buffered I/O </a:t>
            </a:r>
            <a:r>
              <a:rPr lang="en-US" dirty="0"/>
              <a:t>while open is </a:t>
            </a:r>
            <a:r>
              <a:rPr lang="en-US" b="1" dirty="0"/>
              <a:t>unbuffered I/O</a:t>
            </a:r>
            <a:endParaRPr lang="en-US" b="1" dirty="0"/>
          </a:p>
          <a:p>
            <a:pPr lvl="1"/>
            <a:r>
              <a:rPr lang="en-US" dirty="0"/>
              <a:t>Every byte is read/written by the kernel through a system call in unbuffered I/O while buffered I/O collect as many bytes as possible (in a buffer) and read more than a single byte (into buffer) at a time and use one system call for a block of bytes </a:t>
            </a:r>
            <a:endParaRPr lang="en-US" dirty="0"/>
          </a:p>
          <a:p>
            <a:r>
              <a:rPr lang="en-US" dirty="0" err="1"/>
              <a:t>fopen</a:t>
            </a:r>
            <a:r>
              <a:rPr lang="en-US" dirty="0"/>
              <a:t> returns FILE struct which can also be used by other </a:t>
            </a:r>
            <a:r>
              <a:rPr lang="en-US" dirty="0" err="1"/>
              <a:t>stdio</a:t>
            </a:r>
            <a:r>
              <a:rPr lang="en-US" dirty="0"/>
              <a:t> functions like </a:t>
            </a:r>
            <a:r>
              <a:rPr lang="en-US" dirty="0" err="1"/>
              <a:t>fscanf</a:t>
            </a:r>
            <a:r>
              <a:rPr lang="en-US" dirty="0"/>
              <a:t>()</a:t>
            </a:r>
            <a:endParaRPr lang="en-US" dirty="0"/>
          </a:p>
          <a:p>
            <a:r>
              <a:rPr lang="en-US" dirty="0" err="1"/>
              <a:t>fopen</a:t>
            </a:r>
            <a:r>
              <a:rPr lang="en-US" dirty="0"/>
              <a:t> can work across platforms (</a:t>
            </a:r>
            <a:r>
              <a:rPr lang="en-US" dirty="0" err="1"/>
              <a:t>fopen</a:t>
            </a:r>
            <a:r>
              <a:rPr lang="en-US" dirty="0"/>
              <a:t> can work on platforms that does not use open, e.g., some old versions of C)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Mode and Kernel Mode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Processor/Operating/CPU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Operating systems place restrictions on the type and scope of operations that can be performed by certain processes</a:t>
            </a:r>
            <a:endParaRPr lang="en-US" dirty="0"/>
          </a:p>
          <a:p>
            <a:r>
              <a:rPr lang="en-US" dirty="0"/>
              <a:t>only highly trusted kernel code is allowed to execute in the unrestricted mode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1522" y="3429000"/>
            <a:ext cx="7749990" cy="33333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Mode </a:t>
            </a:r>
            <a:r>
              <a:rPr lang="en-US" dirty="0" err="1"/>
              <a:t>v.s</a:t>
            </a:r>
            <a:r>
              <a:rPr lang="en-US" dirty="0"/>
              <a:t>. Kernel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User Mode (mode bit = 1)</a:t>
            </a:r>
            <a:endParaRPr lang="en-US" dirty="0"/>
          </a:p>
          <a:p>
            <a:r>
              <a:rPr lang="en-US" dirty="0"/>
              <a:t>restricted access to system resources</a:t>
            </a:r>
            <a:endParaRPr lang="en-US" dirty="0"/>
          </a:p>
          <a:p>
            <a:r>
              <a:rPr lang="en-US" dirty="0"/>
              <a:t>CPU restricted to unprivileged instructions and a specified area of memory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Kernel Mode (mode bit = 0)</a:t>
            </a:r>
            <a:endParaRPr lang="en-US" dirty="0"/>
          </a:p>
          <a:p>
            <a:r>
              <a:rPr lang="en-US" dirty="0"/>
              <a:t>unrestricted access</a:t>
            </a:r>
            <a:endParaRPr lang="en-US" dirty="0"/>
          </a:p>
          <a:p>
            <a:r>
              <a:rPr lang="en-US" dirty="0"/>
              <a:t>CPU is </a:t>
            </a:r>
            <a:r>
              <a:rPr lang="en-US" b="1" dirty="0"/>
              <a:t>unrestricted</a:t>
            </a:r>
            <a:r>
              <a:rPr lang="en-US" dirty="0"/>
              <a:t>, can use all instructions, access all areas of memory and take over the CPU anytime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Dual-mode Operation?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59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System resources are shared among processes and the OS must ensure</a:t>
            </a:r>
            <a:endParaRPr lang="en-US" dirty="0"/>
          </a:p>
          <a:p>
            <a:r>
              <a:rPr lang="en-US" b="1" dirty="0"/>
              <a:t>Protection: </a:t>
            </a:r>
            <a:r>
              <a:rPr lang="en-US" dirty="0"/>
              <a:t>an incorrect/malicious program cannot cause damage to other processes or the system as a whole</a:t>
            </a:r>
            <a:endParaRPr lang="en-US" dirty="0"/>
          </a:p>
          <a:p>
            <a:pPr lvl="1"/>
            <a:r>
              <a:rPr lang="en-US" dirty="0"/>
              <a:t>Prevent processes from accessing illegal memory and modifying kernel code and data structures</a:t>
            </a:r>
            <a:endParaRPr lang="en-US" dirty="0"/>
          </a:p>
          <a:p>
            <a:pPr lvl="1"/>
            <a:r>
              <a:rPr lang="en-US" dirty="0"/>
              <a:t>Prevent processes from performing illegal I/O operations</a:t>
            </a:r>
            <a:endParaRPr lang="en-US" b="1" dirty="0"/>
          </a:p>
          <a:p>
            <a:r>
              <a:rPr lang="en-US" b="1" dirty="0"/>
              <a:t>Fairness: </a:t>
            </a:r>
            <a:r>
              <a:rPr lang="en-US" dirty="0"/>
              <a:t>Make sure processes have a fair use of devices and the CPU</a:t>
            </a:r>
            <a:endParaRPr lang="en-US" dirty="0"/>
          </a:p>
          <a:p>
            <a:pPr lvl="1"/>
            <a:r>
              <a:rPr lang="en-US" dirty="0"/>
              <a:t>Prevent a process from using the CPU for too long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Kernel Code is Trusted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69260" y="1690688"/>
            <a:ext cx="6172200" cy="50149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Core of OS software executing in kernel/supervisor state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Trusted software:</a:t>
            </a:r>
            <a:endParaRPr lang="en-US" dirty="0"/>
          </a:p>
          <a:p>
            <a:r>
              <a:rPr lang="en-US" dirty="0"/>
              <a:t>Software who manages hardware resources  (CPU, Memory and I/O)</a:t>
            </a:r>
            <a:endParaRPr lang="en-US" dirty="0"/>
          </a:p>
          <a:p>
            <a:r>
              <a:rPr lang="en-US" dirty="0"/>
              <a:t>Software who implements protection mechanisms that could not be  changed through actions of untrusted software in user space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System call </a:t>
            </a:r>
            <a:r>
              <a:rPr lang="en-US" dirty="0"/>
              <a:t>interface is a safe way to expose privileged functionality and services of the processor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object 11"/>
          <p:cNvSpPr/>
          <p:nvPr/>
        </p:nvSpPr>
        <p:spPr>
          <a:xfrm>
            <a:off x="6741460" y="2187388"/>
            <a:ext cx="5152240" cy="36956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User Mode Processes Use Kernel Space?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kernel executes privileged operations on behalf of untrusted user processes</a:t>
            </a:r>
            <a:endParaRPr lang="en-US" dirty="0"/>
          </a:p>
          <a:p>
            <a:r>
              <a:rPr lang="en-US" dirty="0"/>
              <a:t>The way is using </a:t>
            </a:r>
            <a:r>
              <a:rPr lang="en-US" b="1" dirty="0"/>
              <a:t>system calls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752" y="2709347"/>
            <a:ext cx="4352395" cy="34676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4853</Words>
  <Application>WPS Presentation</Application>
  <PresentationFormat>Widescreen</PresentationFormat>
  <Paragraphs>178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SimSun</vt:lpstr>
      <vt:lpstr>Wingdings</vt:lpstr>
      <vt:lpstr>Calibri Light</vt:lpstr>
      <vt:lpstr>Helvetica Neue</vt:lpstr>
      <vt:lpstr>Calibri</vt:lpstr>
      <vt:lpstr>微软雅黑</vt:lpstr>
      <vt:lpstr>Heiti SC</vt:lpstr>
      <vt:lpstr/>
      <vt:lpstr>Arial Unicode MS</vt:lpstr>
      <vt:lpstr>Songti SC</vt:lpstr>
      <vt:lpstr>PingFang SC</vt:lpstr>
      <vt:lpstr>Office Theme</vt:lpstr>
      <vt:lpstr>Software Construction Laboratory CS35L – Lab 1</vt:lpstr>
      <vt:lpstr>Session 5-1</vt:lpstr>
      <vt:lpstr>User Mode and Kernel Mode</vt:lpstr>
      <vt:lpstr>Processor/Operating/CPU Modes</vt:lpstr>
      <vt:lpstr>User Mode v.s. Kernel Mode</vt:lpstr>
      <vt:lpstr>Why Dual-mode Operation?</vt:lpstr>
      <vt:lpstr>Only Kernel Code is Trusted</vt:lpstr>
      <vt:lpstr>How User Mode Processes Use Kernel Space?</vt:lpstr>
      <vt:lpstr>System Calls</vt:lpstr>
      <vt:lpstr>System Calls</vt:lpstr>
      <vt:lpstr>When System Calls Are Made</vt:lpstr>
      <vt:lpstr>System Call Overhead</vt:lpstr>
      <vt:lpstr>Systems Calls</vt:lpstr>
      <vt:lpstr>Examples</vt:lpstr>
      <vt:lpstr>System Call Programming</vt:lpstr>
      <vt:lpstr>How to Use System Calls?</vt:lpstr>
      <vt:lpstr>System Call Through Library Functions</vt:lpstr>
      <vt:lpstr>Why Bother?</vt:lpstr>
      <vt:lpstr>Library Function Call Examples</vt:lpstr>
      <vt:lpstr>Case Study: Why fopen Is Better Than open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Construction Laboratory CS35L – F18</dc:title>
  <dc:creator>Zhiyi Zhang</dc:creator>
  <cp:lastModifiedBy>jinyiqiao</cp:lastModifiedBy>
  <cp:revision>670</cp:revision>
  <dcterms:created xsi:type="dcterms:W3CDTF">2019-02-05T18:10:23Z</dcterms:created>
  <dcterms:modified xsi:type="dcterms:W3CDTF">2019-02-05T18:10:23Z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1033-1.2.5.490</vt:lpwstr>
  </property>
</Properties>
</file>