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0" r:id="rId2"/>
    <p:sldId id="302" r:id="rId3"/>
    <p:sldId id="304" r:id="rId4"/>
    <p:sldId id="317" r:id="rId5"/>
    <p:sldId id="320" r:id="rId6"/>
    <p:sldId id="324" r:id="rId7"/>
    <p:sldId id="321" r:id="rId8"/>
    <p:sldId id="322" r:id="rId9"/>
    <p:sldId id="323" r:id="rId10"/>
    <p:sldId id="305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17"/>
            <p14:sldId id="320"/>
            <p14:sldId id="324"/>
            <p14:sldId id="321"/>
            <p14:sldId id="322"/>
            <p14:sldId id="323"/>
            <p14:sldId id="305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89916"/>
  </p:normalViewPr>
  <p:slideViewPr>
    <p:cSldViewPr snapToGrid="0" snapToObjects="1">
      <p:cViewPr varScale="1">
        <p:scale>
          <a:sx n="71" d="100"/>
          <a:sy n="71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9C76-738B-FD49-A104-E3A02E3C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Assignment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E298-1A92-E54B-829A-416BFE8C7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A8F5-5409-0146-B6E3-F9585A8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CDAC-0EE1-024B-81D3-2036AB56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strace</a:t>
            </a:r>
            <a:br>
              <a:rPr lang="en-US" dirty="0"/>
            </a:br>
            <a:r>
              <a:rPr lang="en-US" dirty="0"/>
              <a:t>It allows one to quickly find out how a program is interacting with the OS by monitoring system calls and signals.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-t option to print out the time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tt</a:t>
            </a:r>
            <a:r>
              <a:rPr lang="en-US" dirty="0"/>
              <a:t> option to print out the time in microseconds</a:t>
            </a:r>
          </a:p>
          <a:p>
            <a:pPr marL="0" indent="0">
              <a:buNone/>
            </a:pPr>
            <a:r>
              <a:rPr lang="en-US" dirty="0"/>
              <a:t>-T option to show the time spent in system calls</a:t>
            </a:r>
          </a:p>
        </p:txBody>
      </p:sp>
    </p:spTree>
    <p:extLst>
      <p:ext uri="{BB962C8B-B14F-4D97-AF65-F5344CB8AC3E}">
        <p14:creationId xmlns:p14="http://schemas.microsoft.com/office/powerpoint/2010/main" val="13869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5-1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Hints for Assignment 4</a:t>
            </a:r>
          </a:p>
          <a:p>
            <a:r>
              <a:rPr lang="en-US" dirty="0"/>
              <a:t>Hints for Assignment 5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Assignment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DF44-274F-274E-9F79-B7FAD57D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Applying the Patch to 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ABCE-A8F3-9F40-8135-2F8AD0D0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Syntax: patch [original file] -</a:t>
            </a:r>
            <a:r>
              <a:rPr lang="en-US" sz="3200" dirty="0" err="1"/>
              <a:t>i</a:t>
            </a:r>
            <a:r>
              <a:rPr lang="en-US" sz="3200" dirty="0"/>
              <a:t> [patch file] -o [updated file]</a:t>
            </a:r>
          </a:p>
          <a:p>
            <a:r>
              <a:rPr lang="en-US" sz="3200" dirty="0"/>
              <a:t>patch command will apply the patch file to the original file and create an updated file</a:t>
            </a:r>
          </a:p>
        </p:txBody>
      </p:sp>
      <p:pic>
        <p:nvPicPr>
          <p:cNvPr id="4" name="Shape 192">
            <a:extLst>
              <a:ext uri="{FF2B5EF4-FFF2-40B4-BE49-F238E27FC236}">
                <a16:creationId xmlns:a16="http://schemas.microsoft.com/office/drawing/2014/main" id="{21B98B44-C2DC-AE42-AB7F-9B39D4D79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358" y="3820724"/>
            <a:ext cx="4074695" cy="170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3">
            <a:extLst>
              <a:ext uri="{FF2B5EF4-FFF2-40B4-BE49-F238E27FC236}">
                <a16:creationId xmlns:a16="http://schemas.microsoft.com/office/drawing/2014/main" id="{E64DB9EC-C8EA-4E4F-8726-3A56814408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989" y="3820724"/>
            <a:ext cx="3895875" cy="16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2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9D88-BD8E-6E4C-9B49-4CC77D62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Patch to One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541E-DA30-334C-903D-06FC764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21"/>
            <a:ext cx="10515600" cy="4943695"/>
          </a:xfrm>
        </p:spPr>
        <p:txBody>
          <a:bodyPr/>
          <a:lstStyle/>
          <a:p>
            <a:r>
              <a:rPr lang="en-US" dirty="0"/>
              <a:t>Syntax: </a:t>
            </a:r>
            <a:r>
              <a:rPr lang="en-US" b="1" dirty="0"/>
              <a:t>patch -p[</a:t>
            </a:r>
            <a:r>
              <a:rPr lang="en-US" b="1" dirty="0" err="1"/>
              <a:t>num</a:t>
            </a:r>
            <a:r>
              <a:rPr lang="en-US" b="1" dirty="0"/>
              <a:t>] &lt; [patch file]</a:t>
            </a:r>
          </a:p>
          <a:p>
            <a:r>
              <a:rPr lang="en-US" dirty="0"/>
              <a:t>patch command will apply the patch file to the current directory</a:t>
            </a:r>
          </a:p>
          <a:p>
            <a:r>
              <a:rPr lang="en-US" dirty="0"/>
              <a:t>-p is used to strip the smallest prefix containing </a:t>
            </a:r>
            <a:r>
              <a:rPr lang="en-US" dirty="0" err="1"/>
              <a:t>num</a:t>
            </a:r>
            <a:r>
              <a:rPr lang="en-US" dirty="0"/>
              <a:t> leading slashes from each file name found in the patch file. </a:t>
            </a:r>
          </a:p>
          <a:p>
            <a:pPr lvl="1"/>
            <a:r>
              <a:rPr lang="en-US" dirty="0"/>
              <a:t>Example: in the patch: ---/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/project/file1~ +++/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/project/file1</a:t>
            </a:r>
          </a:p>
          <a:p>
            <a:pPr lvl="1"/>
            <a:r>
              <a:rPr lang="en-US" dirty="0"/>
              <a:t>When use -p3, the file path becomes file1 (use this when you call patch command in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/project directory)</a:t>
            </a:r>
          </a:p>
        </p:txBody>
      </p:sp>
      <p:pic>
        <p:nvPicPr>
          <p:cNvPr id="4" name="Shape 193">
            <a:extLst>
              <a:ext uri="{FF2B5EF4-FFF2-40B4-BE49-F238E27FC236}">
                <a16:creationId xmlns:a16="http://schemas.microsoft.com/office/drawing/2014/main" id="{E369B384-FCDB-ED4D-BD25-FD7E5F5A07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3388" y="4552239"/>
            <a:ext cx="1691429" cy="72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3">
            <a:extLst>
              <a:ext uri="{FF2B5EF4-FFF2-40B4-BE49-F238E27FC236}">
                <a16:creationId xmlns:a16="http://schemas.microsoft.com/office/drawing/2014/main" id="{E716A1BF-E313-6D4A-BC36-B058A33F2B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3387" y="5316600"/>
            <a:ext cx="1691429" cy="72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3">
            <a:extLst>
              <a:ext uri="{FF2B5EF4-FFF2-40B4-BE49-F238E27FC236}">
                <a16:creationId xmlns:a16="http://schemas.microsoft.com/office/drawing/2014/main" id="{7E26D207-FB0C-6D4A-BADB-D7FF90A962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3387" y="6042960"/>
            <a:ext cx="1691429" cy="7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0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61ED-B74D-9743-B98E-6B0948FD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</a:t>
            </a:r>
            <a:r>
              <a:rPr lang="en-US" dirty="0" err="1"/>
              <a:t>coreutil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BF80-3F90-E144-9748-869C07BB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bug makes the compilation fail</a:t>
            </a:r>
          </a:p>
          <a:p>
            <a:pPr lvl="1"/>
            <a:r>
              <a:rPr lang="en-US" dirty="0"/>
              <a:t>Fix the bug by patching the patch</a:t>
            </a:r>
          </a:p>
          <a:p>
            <a:r>
              <a:rPr lang="en-US" dirty="0"/>
              <a:t>One bug makes the output in incorrect order</a:t>
            </a:r>
          </a:p>
          <a:p>
            <a:pPr lvl="1"/>
            <a:r>
              <a:rPr lang="en-US" dirty="0"/>
              <a:t>Fix the bug by debugger (GDB)</a:t>
            </a:r>
          </a:p>
          <a:p>
            <a:pPr lvl="1"/>
            <a:r>
              <a:rPr lang="en-US" dirty="0"/>
              <a:t>Pay attention to functions that is used for comparison (comparison functions decide the order)</a:t>
            </a:r>
          </a:p>
        </p:txBody>
      </p:sp>
    </p:spTree>
    <p:extLst>
      <p:ext uri="{BB962C8B-B14F-4D97-AF65-F5344CB8AC3E}">
        <p14:creationId xmlns:p14="http://schemas.microsoft.com/office/powerpoint/2010/main" val="94446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F05-D4E5-2849-97EA-16D6A0C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9E12-4AEE-AE41-9E50-86A23CC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 err="1"/>
              <a:t>qsort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r>
              <a:rPr lang="en-US" sz="2400" dirty="0"/>
              <a:t>       void </a:t>
            </a:r>
            <a:r>
              <a:rPr lang="en-US" sz="2400" dirty="0" err="1"/>
              <a:t>qsort</a:t>
            </a:r>
            <a:r>
              <a:rPr lang="en-US" sz="2400" dirty="0"/>
              <a:t>(void *</a:t>
            </a:r>
            <a:r>
              <a:rPr lang="en-US" sz="2400" dirty="0" err="1"/>
              <a:t>ptr</a:t>
            </a:r>
            <a:r>
              <a:rPr lang="en-US" sz="2400" dirty="0"/>
              <a:t>,  </a:t>
            </a:r>
            <a:r>
              <a:rPr lang="en-US" sz="2400" dirty="0">
                <a:solidFill>
                  <a:srgbClr val="FF0000"/>
                </a:solidFill>
              </a:rPr>
              <a:t>// the pointer to the array to sort            </a:t>
            </a:r>
          </a:p>
          <a:p>
            <a:pPr marL="1828800" lvl="4" indent="0">
              <a:buNone/>
            </a:pPr>
            <a:r>
              <a:rPr lang="en-US" sz="2400" dirty="0" err="1"/>
              <a:t>size_t</a:t>
            </a:r>
            <a:r>
              <a:rPr lang="en-US" sz="2400" dirty="0"/>
              <a:t> count, </a:t>
            </a:r>
            <a:r>
              <a:rPr lang="en-US" sz="2400" dirty="0">
                <a:solidFill>
                  <a:srgbClr val="FF0000"/>
                </a:solidFill>
              </a:rPr>
              <a:t> // the number of element in the array</a:t>
            </a:r>
          </a:p>
          <a:p>
            <a:pPr marL="1828800" lvl="4" indent="0">
              <a:buNone/>
            </a:pPr>
            <a:r>
              <a:rPr lang="en-US" sz="2400" dirty="0" err="1"/>
              <a:t>size_t</a:t>
            </a:r>
            <a:r>
              <a:rPr lang="en-US" sz="2400" dirty="0"/>
              <a:t> size,  </a:t>
            </a:r>
            <a:r>
              <a:rPr lang="en-US" sz="2400" dirty="0">
                <a:solidFill>
                  <a:srgbClr val="FF0000"/>
                </a:solidFill>
              </a:rPr>
              <a:t>// size of each element in the array in bytes</a:t>
            </a:r>
          </a:p>
          <a:p>
            <a:pPr marL="1828800" lvl="4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 (*comp)(</a:t>
            </a:r>
            <a:r>
              <a:rPr lang="en-US" sz="2400" dirty="0" err="1"/>
              <a:t>const</a:t>
            </a:r>
            <a:r>
              <a:rPr lang="en-US" sz="2400" dirty="0"/>
              <a:t> void *, </a:t>
            </a:r>
            <a:r>
              <a:rPr lang="en-US" sz="2400" dirty="0" err="1"/>
              <a:t>const</a:t>
            </a:r>
            <a:r>
              <a:rPr lang="en-US" sz="2400" dirty="0"/>
              <a:t> void *) ); </a:t>
            </a:r>
            <a:r>
              <a:rPr lang="en-US" sz="2400" dirty="0">
                <a:solidFill>
                  <a:srgbClr val="FF0000"/>
                </a:solidFill>
              </a:rPr>
              <a:t>// comparison function</a:t>
            </a:r>
          </a:p>
          <a:p>
            <a:r>
              <a:rPr lang="en-US" dirty="0"/>
              <a:t>Use the function name (actually a pointer) as the parameter</a:t>
            </a:r>
          </a:p>
          <a:p>
            <a:r>
              <a:rPr lang="en-US" dirty="0"/>
              <a:t>The function must be in the format of: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function_name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void* arg1, </a:t>
            </a:r>
            <a:r>
              <a:rPr lang="en-US" sz="2400" dirty="0" err="1"/>
              <a:t>const</a:t>
            </a:r>
            <a:r>
              <a:rPr lang="en-US" sz="2400" dirty="0"/>
              <a:t> void* arg2)</a:t>
            </a:r>
          </a:p>
          <a:p>
            <a:r>
              <a:rPr lang="en-US" dirty="0"/>
              <a:t>Return negative/positive number if arg1 is smaller/larger than arg2. Return zero if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1076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3DB5-CEE4-9840-A8FC-AC591749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dirty="0" err="1"/>
              <a:t>qsort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C0DE-43E2-F845-84E5-5D0B33D8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6" y="1630597"/>
            <a:ext cx="5921188" cy="50323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 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highlight>
                  <a:srgbClr val="FFFF00"/>
                </a:highlight>
              </a:rPr>
              <a:t>int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highlight>
                  <a:srgbClr val="FFFF00"/>
                </a:highlight>
              </a:rPr>
              <a:t>compare_ints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const</a:t>
            </a:r>
            <a:r>
              <a:rPr lang="en-US" sz="2400" dirty="0">
                <a:highlight>
                  <a:srgbClr val="FFFF00"/>
                </a:highlight>
              </a:rPr>
              <a:t> void* a, </a:t>
            </a:r>
            <a:r>
              <a:rPr lang="en-US" sz="2400" dirty="0" err="1">
                <a:highlight>
                  <a:srgbClr val="FFFF00"/>
                </a:highlight>
              </a:rPr>
              <a:t>const</a:t>
            </a:r>
            <a:r>
              <a:rPr lang="en-US" sz="2400" dirty="0">
                <a:highlight>
                  <a:srgbClr val="FFFF00"/>
                </a:highlight>
              </a:rPr>
              <a:t> void* b)</a:t>
            </a:r>
            <a:r>
              <a:rPr lang="en-US" sz="2400" dirty="0"/>
              <a:t>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arg1 = *(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*)a;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arg2 = *(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*)b;  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if (arg1 &lt; arg2) return -1;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if (arg1 &gt; arg2) return 1;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return 0;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21450-5A0E-0F40-9B6E-30D126A0E723}"/>
              </a:ext>
            </a:extLst>
          </p:cNvPr>
          <p:cNvSpPr txBox="1"/>
          <p:nvPr/>
        </p:nvSpPr>
        <p:spPr>
          <a:xfrm>
            <a:off x="7159608" y="1492212"/>
            <a:ext cx="535512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main(void) { </a:t>
            </a:r>
          </a:p>
          <a:p>
            <a:pPr>
              <a:spcBef>
                <a:spcPts val="1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[] = { -2, 99, 0, -743, 2, 100, 4 }; </a:t>
            </a:r>
          </a:p>
          <a:p>
            <a:pPr>
              <a:spcBef>
                <a:spcPts val="1000"/>
              </a:spcBef>
            </a:pPr>
            <a:r>
              <a:rPr lang="en-US" sz="2400" dirty="0" err="1"/>
              <a:t>int</a:t>
            </a:r>
            <a:r>
              <a:rPr lang="en-US" sz="2400" dirty="0"/>
              <a:t> size = </a:t>
            </a:r>
            <a:r>
              <a:rPr lang="en-US" sz="2400" dirty="0" err="1"/>
              <a:t>sizeof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 / </a:t>
            </a:r>
            <a:r>
              <a:rPr lang="en-US" sz="2400" dirty="0" err="1"/>
              <a:t>sizeof</a:t>
            </a:r>
            <a:r>
              <a:rPr lang="en-US" sz="2400" dirty="0"/>
              <a:t> *</a:t>
            </a:r>
            <a:r>
              <a:rPr lang="en-US" sz="2400" dirty="0" err="1"/>
              <a:t>ints</a:t>
            </a:r>
            <a:r>
              <a:rPr lang="en-US" sz="2400" dirty="0"/>
              <a:t>;   </a:t>
            </a:r>
          </a:p>
          <a:p>
            <a:pPr>
              <a:spcBef>
                <a:spcPts val="1000"/>
              </a:spcBef>
            </a:pPr>
            <a:r>
              <a:rPr lang="en-US" sz="2400" dirty="0" err="1">
                <a:highlight>
                  <a:srgbClr val="FFFF00"/>
                </a:highlight>
              </a:rPr>
              <a:t>qsort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ints</a:t>
            </a:r>
            <a:r>
              <a:rPr lang="en-US" sz="2400" dirty="0">
                <a:highlight>
                  <a:srgbClr val="FFFF00"/>
                </a:highlight>
              </a:rPr>
              <a:t>, size, </a:t>
            </a:r>
            <a:r>
              <a:rPr lang="en-US" sz="2400" dirty="0" err="1">
                <a:highlight>
                  <a:srgbClr val="FFFF00"/>
                </a:highlight>
              </a:rPr>
              <a:t>sizeof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int</a:t>
            </a:r>
            <a:r>
              <a:rPr lang="en-US" sz="2400" dirty="0">
                <a:highlight>
                  <a:srgbClr val="FFFF00"/>
                </a:highlight>
              </a:rPr>
              <a:t>), </a:t>
            </a:r>
            <a:r>
              <a:rPr lang="en-US" sz="2400" dirty="0" err="1">
                <a:highlight>
                  <a:srgbClr val="FFFF00"/>
                </a:highlight>
              </a:rPr>
              <a:t>compare_ints</a:t>
            </a:r>
            <a:r>
              <a:rPr lang="en-US" sz="2400" dirty="0">
                <a:highlight>
                  <a:srgbClr val="FFFF00"/>
                </a:highlight>
              </a:rPr>
              <a:t>); </a:t>
            </a:r>
            <a:r>
              <a:rPr lang="en-US" sz="2400" dirty="0"/>
              <a:t> 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size;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", </a:t>
            </a:r>
            <a:r>
              <a:rPr lang="en-US" sz="2400" dirty="0" err="1"/>
              <a:t>ints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}   </a:t>
            </a:r>
          </a:p>
          <a:p>
            <a:pPr>
              <a:spcBef>
                <a:spcPts val="1000"/>
              </a:spcBef>
            </a:pPr>
            <a:r>
              <a:rPr lang="en-US" sz="2400" dirty="0" err="1"/>
              <a:t>printf</a:t>
            </a:r>
            <a:r>
              <a:rPr lang="en-US" sz="2400" dirty="0"/>
              <a:t>("\n");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9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A8F5-5409-0146-B6E3-F9585A8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stdio.h</a:t>
            </a:r>
            <a:r>
              <a:rPr lang="en-US" dirty="0"/>
              <a:t> for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CDAC-0EE1-024B-81D3-2036AB56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getchar</a:t>
            </a:r>
            <a:r>
              <a:rPr lang="en-US" dirty="0"/>
              <a:t>() to read next char from stdin</a:t>
            </a:r>
          </a:p>
          <a:p>
            <a:r>
              <a:rPr lang="en-US" dirty="0"/>
              <a:t>You can use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char) to write a char to the current position in </a:t>
            </a:r>
            <a:r>
              <a:rPr lang="en-US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8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376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 Construction Laboratory CS35L – Lab 1</vt:lpstr>
      <vt:lpstr>Session 5-1</vt:lpstr>
      <vt:lpstr>Hints for Assignment 4</vt:lpstr>
      <vt:lpstr>Recall: Applying the Patch to One File</vt:lpstr>
      <vt:lpstr>Applying the Patch to One Directory</vt:lpstr>
      <vt:lpstr>Debugging the coreutil</vt:lpstr>
      <vt:lpstr>qsort</vt:lpstr>
      <vt:lpstr>An Example of qsort Function</vt:lpstr>
      <vt:lpstr>Use stdio.h for I/O</vt:lpstr>
      <vt:lpstr>Hints for Assignment 5</vt:lpstr>
      <vt:lpstr>strace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697</cp:revision>
  <dcterms:created xsi:type="dcterms:W3CDTF">2018-10-02T20:19:11Z</dcterms:created>
  <dcterms:modified xsi:type="dcterms:W3CDTF">2018-10-31T02:06:39Z</dcterms:modified>
</cp:coreProperties>
</file>