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00" r:id="rId2"/>
    <p:sldId id="302" r:id="rId3"/>
    <p:sldId id="304" r:id="rId4"/>
    <p:sldId id="317" r:id="rId5"/>
    <p:sldId id="326" r:id="rId6"/>
    <p:sldId id="320" r:id="rId7"/>
    <p:sldId id="332" r:id="rId8"/>
    <p:sldId id="327" r:id="rId9"/>
    <p:sldId id="329" r:id="rId10"/>
    <p:sldId id="334" r:id="rId11"/>
    <p:sldId id="330" r:id="rId12"/>
    <p:sldId id="331" r:id="rId13"/>
    <p:sldId id="333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17"/>
            <p14:sldId id="326"/>
            <p14:sldId id="320"/>
            <p14:sldId id="332"/>
            <p14:sldId id="327"/>
            <p14:sldId id="329"/>
            <p14:sldId id="334"/>
            <p14:sldId id="330"/>
            <p14:sldId id="331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89916"/>
  </p:normalViewPr>
  <p:slideViewPr>
    <p:cSldViewPr snapToGrid="0" snapToObjects="1">
      <p:cViewPr varScale="1">
        <p:scale>
          <a:sx n="71" d="100"/>
          <a:sy n="71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1C98-714B-8C47-8931-1C29E6D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533-D507-4445-B96E-FCA13DE0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open a new webpage in your browser</a:t>
            </a:r>
          </a:p>
          <a:p>
            <a:pPr lvl="1"/>
            <a:r>
              <a:rPr lang="en-US" dirty="0"/>
              <a:t>Multi-thread HTML references downloading</a:t>
            </a:r>
          </a:p>
          <a:p>
            <a:r>
              <a:rPr lang="en-US" dirty="0"/>
              <a:t>When you click a button in GUI (thread), some background thread do calculation and reflects the result back to GUI</a:t>
            </a:r>
          </a:p>
          <a:p>
            <a:r>
              <a:rPr lang="en-US" dirty="0"/>
              <a:t>Google’s web server can handle many requests at the same time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0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63F5-6285-5241-926F-8984D01D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Single-Threaded Program </a:t>
            </a:r>
          </a:p>
        </p:txBody>
      </p:sp>
      <p:pic>
        <p:nvPicPr>
          <p:cNvPr id="4" name="Shape 140">
            <a:extLst>
              <a:ext uri="{FF2B5EF4-FFF2-40B4-BE49-F238E27FC236}">
                <a16:creationId xmlns:a16="http://schemas.microsoft.com/office/drawing/2014/main" id="{5FF4D7E1-CCE6-C545-9881-8AB09749FB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2723" y="3429000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1">
            <a:extLst>
              <a:ext uri="{FF2B5EF4-FFF2-40B4-BE49-F238E27FC236}">
                <a16:creationId xmlns:a16="http://schemas.microsoft.com/office/drawing/2014/main" id="{4F9DB6B1-7968-D24F-B144-4AF66F8153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986" y="1690688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51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951-E810-CF44-9CF5-A44C753F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Layout: Multithreaded Program </a:t>
            </a:r>
          </a:p>
        </p:txBody>
      </p:sp>
      <p:pic>
        <p:nvPicPr>
          <p:cNvPr id="4" name="Shape 147">
            <a:extLst>
              <a:ext uri="{FF2B5EF4-FFF2-40B4-BE49-F238E27FC236}">
                <a16:creationId xmlns:a16="http://schemas.microsoft.com/office/drawing/2014/main" id="{1E2AF638-C15A-CE4E-B750-15BC467F2B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6499" y="3405898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8">
            <a:extLst>
              <a:ext uri="{FF2B5EF4-FFF2-40B4-BE49-F238E27FC236}">
                <a16:creationId xmlns:a16="http://schemas.microsoft.com/office/drawing/2014/main" id="{C3C69548-EA52-A34C-B336-F7BDB0880A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5116" y="1690688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99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2AFF-3562-5B48-9AE3-17EF5E64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7"/>
            <a:ext cx="10515600" cy="1325563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F863-7ACA-0A45-B78B-1CEC604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750"/>
            <a:ext cx="10515600" cy="553243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 share all of the process's memory except for their stacks. Therefore, data sharing requires no extra work (no system calls,</a:t>
            </a:r>
            <a:r>
              <a:rPr lang="en-US" sz="3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pipes,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Shared memory makes multithreaded programming </a:t>
            </a:r>
          </a:p>
          <a:p>
            <a:r>
              <a:rPr lang="en-US" b="1" dirty="0"/>
              <a:t>Powerful</a:t>
            </a:r>
            <a:r>
              <a:rPr lang="en-US" dirty="0"/>
              <a:t>: can easily access data and share it among threads</a:t>
            </a:r>
          </a:p>
          <a:p>
            <a:r>
              <a:rPr lang="en-US" b="1" dirty="0"/>
              <a:t>More efficient</a:t>
            </a:r>
            <a:r>
              <a:rPr lang="en-US" dirty="0"/>
              <a:t>: No need for system calls when sharing data and thread creation and destruction are less expensive than process creation and destruction</a:t>
            </a:r>
          </a:p>
          <a:p>
            <a:r>
              <a:rPr lang="en-US" b="1" dirty="0"/>
              <a:t>Non-trivial</a:t>
            </a:r>
            <a:r>
              <a:rPr lang="en-US" dirty="0"/>
              <a:t>: Have to prevent several threads from accessing and changing the same shared data at the same time (synchronization)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B6F-6EE8-D742-8F4E-3C676AF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83E8-D71A-4A4B-A5C6-D90F2BD0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442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Session 6-1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DF44-274F-274E-9F79-B7FAD57D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ABCE-A8F3-9F40-8135-2F8AD0D0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use of multiple CPUs/cores to run multiple tasks simultaneously</a:t>
            </a:r>
          </a:p>
        </p:txBody>
      </p:sp>
      <p:pic>
        <p:nvPicPr>
          <p:cNvPr id="6" name="Shape 96">
            <a:extLst>
              <a:ext uri="{FF2B5EF4-FFF2-40B4-BE49-F238E27FC236}">
                <a16:creationId xmlns:a16="http://schemas.microsoft.com/office/drawing/2014/main" id="{875E7F1F-B006-8C43-880E-2FA32E585F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636" y="3027557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7">
            <a:extLst>
              <a:ext uri="{FF2B5EF4-FFF2-40B4-BE49-F238E27FC236}">
                <a16:creationId xmlns:a16="http://schemas.microsoft.com/office/drawing/2014/main" id="{7B669C03-C7FB-6B43-B45D-86C8DE34C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778" y="3027557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8">
            <a:extLst>
              <a:ext uri="{FF2B5EF4-FFF2-40B4-BE49-F238E27FC236}">
                <a16:creationId xmlns:a16="http://schemas.microsoft.com/office/drawing/2014/main" id="{BF0F4922-6266-2A4C-8EBC-96361614E601}"/>
              </a:ext>
            </a:extLst>
          </p:cNvPr>
          <p:cNvSpPr txBox="1"/>
          <p:nvPr/>
        </p:nvSpPr>
        <p:spPr>
          <a:xfrm>
            <a:off x="1768939" y="5926638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Uni-processing system</a:t>
            </a:r>
          </a:p>
        </p:txBody>
      </p:sp>
      <p:sp>
        <p:nvSpPr>
          <p:cNvPr id="9" name="Shape 99">
            <a:extLst>
              <a:ext uri="{FF2B5EF4-FFF2-40B4-BE49-F238E27FC236}">
                <a16:creationId xmlns:a16="http://schemas.microsoft.com/office/drawing/2014/main" id="{7AA3A06E-873D-E64D-9D6A-6BE35943C740}"/>
              </a:ext>
            </a:extLst>
          </p:cNvPr>
          <p:cNvSpPr txBox="1"/>
          <p:nvPr/>
        </p:nvSpPr>
        <p:spPr>
          <a:xfrm>
            <a:off x="7984671" y="5926638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11202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BC2-8296-9D4A-8A43-A6256FAD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7748-9CC8-F04B-99E7-096C8F32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err="1"/>
              <a:t>uni</a:t>
            </a:r>
            <a:r>
              <a:rPr lang="en-US" dirty="0"/>
              <a:t>-processor system, only one process executes at a time.</a:t>
            </a:r>
          </a:p>
          <a:p>
            <a:endParaRPr lang="en-US" dirty="0"/>
          </a:p>
          <a:p>
            <a:r>
              <a:rPr lang="en-US" dirty="0"/>
              <a:t>Multiprocessing is the use of two or more CPUs (processors) within a single Computer system. </a:t>
            </a:r>
          </a:p>
          <a:p>
            <a:pPr lvl="1"/>
            <a:r>
              <a:rPr lang="en-US" dirty="0"/>
              <a:t>Multiprocessing refers to the hardware (i.e., the CPU units) rather than the software (i.e., running processes).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1D14B-E678-134A-9E03-3FE8A8C69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7" r="5882" b="13384"/>
          <a:stretch/>
        </p:blipFill>
        <p:spPr>
          <a:xfrm>
            <a:off x="6454588" y="1192942"/>
            <a:ext cx="5737412" cy="3681095"/>
          </a:xfrm>
          <a:prstGeom prst="rect">
            <a:avLst/>
          </a:prstGeom>
        </p:spPr>
      </p:pic>
      <p:sp>
        <p:nvSpPr>
          <p:cNvPr id="8" name="Shape 98">
            <a:extLst>
              <a:ext uri="{FF2B5EF4-FFF2-40B4-BE49-F238E27FC236}">
                <a16:creationId xmlns:a16="http://schemas.microsoft.com/office/drawing/2014/main" id="{D48A2DAF-50F8-DE49-A2D9-26F0880089F1}"/>
              </a:ext>
            </a:extLst>
          </p:cNvPr>
          <p:cNvSpPr txBox="1"/>
          <p:nvPr/>
        </p:nvSpPr>
        <p:spPr>
          <a:xfrm>
            <a:off x="8062161" y="4905413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Uni-processing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209741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9D88-BD8E-6E4C-9B49-4CC77D62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541E-DA30-334C-903D-06FC764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21"/>
            <a:ext cx="10515600" cy="494369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Executing several computations simultaneously to gain performance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Different forms of parallelism</a:t>
            </a:r>
          </a:p>
          <a:p>
            <a:r>
              <a:rPr lang="en-US" b="1" dirty="0"/>
              <a:t>Multitasking:</a:t>
            </a:r>
            <a:r>
              <a:rPr lang="en-US" dirty="0"/>
              <a:t> The ability to run several processes simultaneously.</a:t>
            </a:r>
          </a:p>
          <a:p>
            <a:pPr lvl="1"/>
            <a:r>
              <a:rPr lang="en-US" dirty="0"/>
              <a:t>Predominately executed alternately on </a:t>
            </a:r>
            <a:r>
              <a:rPr lang="en-US" dirty="0" err="1"/>
              <a:t>uni</a:t>
            </a:r>
            <a:r>
              <a:rPr lang="en-US" dirty="0"/>
              <a:t>-processing system</a:t>
            </a:r>
          </a:p>
          <a:p>
            <a:pPr lvl="1"/>
            <a:r>
              <a:rPr lang="en-US" dirty="0"/>
              <a:t>Potentially executed simultaneously on a multiprocessing system</a:t>
            </a:r>
          </a:p>
          <a:p>
            <a:r>
              <a:rPr lang="en-US" b="1" dirty="0"/>
              <a:t>Multithreading: </a:t>
            </a:r>
            <a:r>
              <a:rPr lang="en-US" dirty="0"/>
              <a:t>The ability to run several functions of a single program simultaneously.</a:t>
            </a:r>
          </a:p>
          <a:p>
            <a:pPr lvl="1"/>
            <a:r>
              <a:rPr lang="en-US" dirty="0"/>
              <a:t>Predominately executed simultaneously on a multiprocessing system</a:t>
            </a:r>
          </a:p>
          <a:p>
            <a:pPr lvl="1"/>
            <a:r>
              <a:rPr lang="en-US" dirty="0"/>
              <a:t>Potentially executed alternately on </a:t>
            </a:r>
            <a:r>
              <a:rPr lang="en-US" dirty="0" err="1"/>
              <a:t>uni</a:t>
            </a:r>
            <a:r>
              <a:rPr lang="en-US" dirty="0"/>
              <a:t>-processing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1C98-714B-8C47-8931-1C29E6D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533-D507-4445-B96E-FCA13DE0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operating system allows you to run multiple process at the same time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or top to check the running processes</a:t>
            </a:r>
          </a:p>
          <a:p>
            <a:r>
              <a:rPr lang="en-US" dirty="0" err="1"/>
              <a:t>tr</a:t>
            </a:r>
            <a:r>
              <a:rPr lang="en-US" dirty="0"/>
              <a:t> -</a:t>
            </a:r>
            <a:r>
              <a:rPr lang="en-US" dirty="0" err="1"/>
              <a:t>cs</a:t>
            </a:r>
            <a:r>
              <a:rPr lang="en-US" dirty="0"/>
              <a:t> 'A-</a:t>
            </a:r>
            <a:r>
              <a:rPr lang="en-US" dirty="0" err="1"/>
              <a:t>Za</a:t>
            </a:r>
            <a:r>
              <a:rPr lang="en-US" dirty="0"/>
              <a:t>-z' '[\n*]' | sort -u | </a:t>
            </a:r>
            <a:r>
              <a:rPr lang="en-US" dirty="0" err="1"/>
              <a:t>comm</a:t>
            </a:r>
            <a:r>
              <a:rPr lang="en-US" dirty="0"/>
              <a:t> -23 – words</a:t>
            </a:r>
          </a:p>
          <a:p>
            <a:pPr lvl="1"/>
            <a:r>
              <a:rPr lang="en-US" dirty="0"/>
              <a:t>Process 1 (</a:t>
            </a:r>
            <a:r>
              <a:rPr lang="en-US" dirty="0" err="1"/>
              <a:t>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2 (sort)</a:t>
            </a:r>
          </a:p>
          <a:p>
            <a:pPr lvl="1"/>
            <a:r>
              <a:rPr lang="en-US" dirty="0"/>
              <a:t>Process 3 (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process has its own address space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How do these processes communicate? Pipes (System Calls)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5784-47D5-0D42-ABDE-52C971D7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2455-C033-F94B-B5DA-201D8982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flow of instructions, path of execution within a process. Thread is the smallest unit of processing scheduled by OS.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process consists of at least one thread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threads can be run on:</a:t>
            </a: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uniprocessor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(time-sharing)</a:t>
            </a:r>
          </a:p>
          <a:p>
            <a:pPr marL="8001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 switches between different threads</a:t>
            </a:r>
          </a:p>
          <a:p>
            <a:pPr marL="8001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Parallelism is an illusion</a:t>
            </a: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multiprocessor</a:t>
            </a:r>
          </a:p>
          <a:p>
            <a:pPr marL="8001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or cores run the threads at the same time</a:t>
            </a:r>
          </a:p>
          <a:p>
            <a:pPr marL="800100" lvl="1" indent="-3429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True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EDB0-2AC7-4D43-A30E-C7881DF6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with single/multiple CPUs</a:t>
            </a:r>
          </a:p>
        </p:txBody>
      </p:sp>
      <p:pic>
        <p:nvPicPr>
          <p:cNvPr id="4" name="Shape 133">
            <a:extLst>
              <a:ext uri="{FF2B5EF4-FFF2-40B4-BE49-F238E27FC236}">
                <a16:creationId xmlns:a16="http://schemas.microsoft.com/office/drawing/2014/main" id="{1D599BD9-BB08-F34B-A767-7013259DD2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2322" y="1996068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4">
            <a:extLst>
              <a:ext uri="{FF2B5EF4-FFF2-40B4-BE49-F238E27FC236}">
                <a16:creationId xmlns:a16="http://schemas.microsoft.com/office/drawing/2014/main" id="{80BAE830-7210-C84E-AE70-65EBBD94AE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172" y="4358268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424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Construction Laboratory CS35L – Lab 1</vt:lpstr>
      <vt:lpstr>Session 6-1</vt:lpstr>
      <vt:lpstr>Multithread</vt:lpstr>
      <vt:lpstr>Multiprocessing</vt:lpstr>
      <vt:lpstr>Multiprocessing</vt:lpstr>
      <vt:lpstr>Parallelism</vt:lpstr>
      <vt:lpstr>Examples of Multitasking</vt:lpstr>
      <vt:lpstr>Thread</vt:lpstr>
      <vt:lpstr>Multithreading with single/multiple CPUs</vt:lpstr>
      <vt:lpstr>Examples of Multithreading</vt:lpstr>
      <vt:lpstr>Memory Layout: Single-Threaded Program </vt:lpstr>
      <vt:lpstr>Memory Layout: Multithreaded Program </vt:lpstr>
      <vt:lpstr>Multithreading</vt:lpstr>
      <vt:lpstr>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744</cp:revision>
  <dcterms:created xsi:type="dcterms:W3CDTF">2018-10-02T20:19:11Z</dcterms:created>
  <dcterms:modified xsi:type="dcterms:W3CDTF">2018-11-05T19:04:06Z</dcterms:modified>
</cp:coreProperties>
</file>