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0" r:id="rId2"/>
    <p:sldId id="302" r:id="rId3"/>
    <p:sldId id="304" r:id="rId4"/>
    <p:sldId id="305" r:id="rId5"/>
    <p:sldId id="306" r:id="rId6"/>
    <p:sldId id="308" r:id="rId7"/>
    <p:sldId id="307" r:id="rId8"/>
    <p:sldId id="309" r:id="rId9"/>
    <p:sldId id="310" r:id="rId10"/>
    <p:sldId id="311" r:id="rId11"/>
    <p:sldId id="312" r:id="rId12"/>
    <p:sldId id="313" r:id="rId13"/>
    <p:sldId id="315" r:id="rId14"/>
    <p:sldId id="314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5"/>
            <p14:sldId id="314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85399"/>
  </p:normalViewPr>
  <p:slideViewPr>
    <p:cSldViewPr snapToGrid="0" snapToObjects="1">
      <p:cViewPr varScale="1">
        <p:scale>
          <a:sx n="67" d="100"/>
          <a:sy n="67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attr</a:t>
            </a:r>
            <a:r>
              <a:rPr lang="en-US" dirty="0"/>
              <a:t> argument points to a </a:t>
            </a:r>
            <a:r>
              <a:rPr lang="en-US" dirty="0" err="1"/>
              <a:t>pthread_attr_t</a:t>
            </a:r>
            <a:r>
              <a:rPr lang="en-US" dirty="0"/>
              <a:t> structure whose contents are used at thread creation time to determine attributes for the new thread; this structure is initialized using </a:t>
            </a:r>
            <a:r>
              <a:rPr lang="en-US" dirty="0" err="1"/>
              <a:t>pthread_attr_init</a:t>
            </a:r>
            <a:r>
              <a:rPr lang="en-US" dirty="0"/>
              <a:t>(3) and related functions. If </a:t>
            </a:r>
            <a:r>
              <a:rPr lang="en-US" dirty="0" err="1"/>
              <a:t>attr</a:t>
            </a:r>
            <a:r>
              <a:rPr lang="en-US" dirty="0"/>
              <a:t> is NULL, then the thread is created with default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C450-569F-2344-AC13-3A97AC76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buggy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55CE-B42D-1140-8493-9921BBC3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49" y="5429007"/>
            <a:ext cx="7534275" cy="112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potential problem? </a:t>
            </a:r>
          </a:p>
          <a:p>
            <a:r>
              <a:rPr lang="en-US" dirty="0"/>
              <a:t>Main thread finishes before other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86AA6-F35C-2F49-AD35-F7177042CBA9}"/>
              </a:ext>
            </a:extLst>
          </p:cNvPr>
          <p:cNvSpPr/>
          <p:nvPr/>
        </p:nvSpPr>
        <p:spPr>
          <a:xfrm>
            <a:off x="838200" y="1711568"/>
            <a:ext cx="8629650" cy="430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void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printMsg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(void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) {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t_num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thread_num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("It’s me, thread #%d!\n",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t_num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);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return NULL;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}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sym typeface="Calibri"/>
            </a:endParaRP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main() {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tids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[3];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t;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for(t = 0; t &lt; 3; t++) {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ret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tids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[t], NULL,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printMsg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, (void *) t);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  if (ret) {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("Error creating thread. Error code is %d\n", ret);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    return -1;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  }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}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  return 0;</a:t>
            </a:r>
          </a:p>
          <a:p>
            <a:pPr lvl="0" fontAlgn="base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}</a:t>
            </a:r>
          </a:p>
          <a:p>
            <a:pPr lvl="0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2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052B-C47C-644C-BF92-35E257A8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 err="1"/>
              <a:t>pthread_join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FC4C-7F07-0F46-8437-9C60463A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88"/>
            <a:ext cx="10515600" cy="5167312"/>
          </a:xfrm>
        </p:spPr>
        <p:txBody>
          <a:bodyPr>
            <a:normAutofit/>
          </a:bodyPr>
          <a:lstStyle/>
          <a:p>
            <a:r>
              <a:rPr lang="en-US" dirty="0"/>
              <a:t>Makes main thread wait for the completion of all its spawned threads’ tasks</a:t>
            </a:r>
          </a:p>
          <a:p>
            <a:r>
              <a:rPr lang="en-US" dirty="0"/>
              <a:t>Without join, the originating thread would exit as soon as it completes its job</a:t>
            </a:r>
          </a:p>
          <a:p>
            <a:pPr lvl="1"/>
            <a:r>
              <a:rPr lang="en-US" dirty="0"/>
              <a:t>A spawned thread can get aborted even if it is in the middle of its processing</a:t>
            </a:r>
          </a:p>
          <a:p>
            <a:r>
              <a:rPr lang="en-US" dirty="0"/>
              <a:t>Return value:</a:t>
            </a:r>
          </a:p>
          <a:p>
            <a:pPr lvl="1"/>
            <a:r>
              <a:rPr lang="en-US" dirty="0"/>
              <a:t>Success: zero</a:t>
            </a:r>
          </a:p>
          <a:p>
            <a:pPr lvl="1"/>
            <a:r>
              <a:rPr lang="en-US" dirty="0"/>
              <a:t>Failure: error number</a:t>
            </a:r>
          </a:p>
          <a:p>
            <a:pPr marL="0" indent="0">
              <a:buNone/>
            </a:pPr>
            <a:r>
              <a:rPr lang="en-US" b="1" dirty="0"/>
              <a:t>Reference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pthread_join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pthread_t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tid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void **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status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3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1FE-9407-3E4F-81EE-9964AB5D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</a:t>
            </a:r>
            <a:r>
              <a:rPr lang="en-US" dirty="0" err="1"/>
              <a:t>pthread_join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8D2F-E9D5-EC43-B40C-05909C3C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tid</a:t>
            </a:r>
            <a:r>
              <a:rPr lang="en-US" dirty="0"/>
              <a:t>: thread ID of thread to wait on</a:t>
            </a:r>
          </a:p>
          <a:p>
            <a:pPr lvl="0"/>
            <a:r>
              <a:rPr lang="en-US" b="1" dirty="0"/>
              <a:t>status</a:t>
            </a:r>
            <a:r>
              <a:rPr lang="en-US" dirty="0"/>
              <a:t>: the exit status of the target thread is stored in the location pointed to by *status</a:t>
            </a:r>
          </a:p>
          <a:p>
            <a:pPr lvl="1"/>
            <a:r>
              <a:rPr lang="en-US" dirty="0"/>
              <a:t>Pass in NULL if no status is needed</a:t>
            </a:r>
          </a:p>
        </p:txBody>
      </p:sp>
    </p:spTree>
    <p:extLst>
      <p:ext uri="{BB962C8B-B14F-4D97-AF65-F5344CB8AC3E}">
        <p14:creationId xmlns:p14="http://schemas.microsoft.com/office/powerpoint/2010/main" val="187063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CE00-48A4-D241-B198-D668690B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5874-9638-ED41-B199-98699AA9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pthread_self</a:t>
            </a:r>
            <a:r>
              <a:rPr lang="en-US" dirty="0"/>
              <a:t>() function returns the ID of the calling thread.</a:t>
            </a:r>
          </a:p>
          <a:p>
            <a:r>
              <a:rPr lang="en-US" dirty="0"/>
              <a:t>This is the same value that is returned in *thread in the </a:t>
            </a:r>
            <a:r>
              <a:rPr lang="en-US" b="1" dirty="0" err="1"/>
              <a:t>pthread_create</a:t>
            </a:r>
            <a:r>
              <a:rPr lang="en-US" b="1" dirty="0"/>
              <a:t> </a:t>
            </a:r>
            <a:r>
              <a:rPr lang="en-US" dirty="0"/>
              <a:t>call that created this thread.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pthread_self</a:t>
            </a:r>
            <a:r>
              <a:rPr lang="en-US" dirty="0"/>
              <a:t>(void);</a:t>
            </a:r>
          </a:p>
        </p:txBody>
      </p:sp>
    </p:spTree>
    <p:extLst>
      <p:ext uri="{BB962C8B-B14F-4D97-AF65-F5344CB8AC3E}">
        <p14:creationId xmlns:p14="http://schemas.microsoft.com/office/powerpoint/2010/main" val="148516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A42B-4794-E441-AFE7-6204253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pthread_equal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2134-2DBF-4043-9826-81975B26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pthread_equal</a:t>
            </a:r>
            <a:r>
              <a:rPr lang="en-US" dirty="0"/>
              <a:t>() function compares two thread identifiers. </a:t>
            </a:r>
          </a:p>
          <a:p>
            <a:r>
              <a:rPr lang="en-US" dirty="0"/>
              <a:t>If the two thread IDs are equal, </a:t>
            </a:r>
            <a:r>
              <a:rPr lang="en-US" dirty="0" err="1"/>
              <a:t>pthread_equal</a:t>
            </a:r>
            <a:r>
              <a:rPr lang="en-US" dirty="0"/>
              <a:t>() returns a nonzero value; otherwise, it returns 0.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pthread_equal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b="1" dirty="0"/>
              <a:t>t1</a:t>
            </a:r>
            <a:r>
              <a:rPr lang="en-US" dirty="0"/>
              <a:t>,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b="1" dirty="0"/>
              <a:t>t2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088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5202-05E5-034B-900A-23EBD128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pthread_exit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F2CD-9A49-1241-8C18-4832A141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pthread_exit</a:t>
            </a:r>
            <a:r>
              <a:rPr lang="en-US" dirty="0"/>
              <a:t>() function terminates the calling thread and returns a value that is available to another thread that calls </a:t>
            </a:r>
            <a:r>
              <a:rPr lang="en-US" dirty="0" err="1"/>
              <a:t>pthread_join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retval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463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6A2C-3D6B-BD46-88B7-8D770D8C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242B-868A-214E-8896-B5C16B59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 advanced computer graphics technique for rendering 3D images</a:t>
            </a:r>
          </a:p>
          <a:p>
            <a:pPr marL="342900" lvl="0" indent="-34290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Mimics the propagation of light through objects and simulates the effects of a single light ray as it’s reflected or absorbed by objects in the images</a:t>
            </a:r>
          </a:p>
          <a:p>
            <a:endParaRPr lang="en-US" dirty="0"/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Ray Tracing produces a very high degree of visual realism at a high cost =&gt; The algorithm is 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computationally intensive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Good candidate for multithreading</a:t>
            </a:r>
          </a:p>
          <a:p>
            <a:endParaRPr lang="en-US" dirty="0"/>
          </a:p>
        </p:txBody>
      </p:sp>
      <p:pic>
        <p:nvPicPr>
          <p:cNvPr id="4" name="Shape 100">
            <a:extLst>
              <a:ext uri="{FF2B5EF4-FFF2-40B4-BE49-F238E27FC236}">
                <a16:creationId xmlns:a16="http://schemas.microsoft.com/office/drawing/2014/main" id="{EC39C0DD-6A08-AD4C-A78E-E143DF1FF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6745" y="4928773"/>
            <a:ext cx="2424461" cy="184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1">
            <a:extLst>
              <a:ext uri="{FF2B5EF4-FFF2-40B4-BE49-F238E27FC236}">
                <a16:creationId xmlns:a16="http://schemas.microsoft.com/office/drawing/2014/main" id="{C83F8B87-8FF8-C34A-8D37-32313464C2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1853" y="4928773"/>
            <a:ext cx="2362822" cy="1840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43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Session 6-1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28E5-DAB3-F24F-9E6D-EC52950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41F3-64C5-7940-B203-F8B6A192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127" cy="4351338"/>
          </a:xfrm>
        </p:spPr>
        <p:txBody>
          <a:bodyPr/>
          <a:lstStyle/>
          <a:p>
            <a:r>
              <a:rPr lang="en-US" dirty="0"/>
              <a:t>A thread is a single sequence stream within in a process.</a:t>
            </a:r>
          </a:p>
          <a:p>
            <a:r>
              <a:rPr lang="en-US" dirty="0"/>
              <a:t>A thread share the code section, data section, and heap space with other threads.</a:t>
            </a:r>
          </a:p>
          <a:p>
            <a:r>
              <a:rPr lang="en-US" dirty="0"/>
              <a:t>A thread has its own stack space, register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F4BFC-9050-4742-B7D3-58A29A3C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27" y="1825626"/>
            <a:ext cx="705567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5D3-20FF-AA45-AC69-0E83C80A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C261-EDF4-0440-A84F-AA42341E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language standards support multithreading, e.g., Java, C++ (since C++11)</a:t>
            </a:r>
          </a:p>
          <a:p>
            <a:r>
              <a:rPr lang="en-US" dirty="0"/>
              <a:t>Unfortunately, multithreading is not supported by C’s language standard.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 Use POSIX Thread Support (or </a:t>
            </a:r>
            <a:r>
              <a:rPr lang="en-US" dirty="0" err="1"/>
              <a:t>pthread</a:t>
            </a:r>
            <a:r>
              <a:rPr lang="en-US" dirty="0"/>
              <a:t>)</a:t>
            </a:r>
          </a:p>
          <a:p>
            <a:r>
              <a:rPr lang="en-US" dirty="0" err="1"/>
              <a:t>Pthread</a:t>
            </a:r>
            <a:r>
              <a:rPr lang="en-US" dirty="0"/>
              <a:t> is a POSIX standard for threads</a:t>
            </a:r>
          </a:p>
          <a:p>
            <a:r>
              <a:rPr lang="en-US" dirty="0"/>
              <a:t>Implementation of </a:t>
            </a:r>
            <a:r>
              <a:rPr lang="en-US" dirty="0" err="1"/>
              <a:t>pthread</a:t>
            </a:r>
            <a:r>
              <a:rPr lang="en-US" dirty="0"/>
              <a:t> is available with </a:t>
            </a:r>
            <a:r>
              <a:rPr lang="en-US" dirty="0" err="1"/>
              <a:t>gcc</a:t>
            </a:r>
            <a:r>
              <a:rPr lang="en-US" dirty="0"/>
              <a:t> compiler (you don’t need to download the lib and compile/config it manually)</a:t>
            </a:r>
          </a:p>
        </p:txBody>
      </p:sp>
    </p:spTree>
    <p:extLst>
      <p:ext uri="{BB962C8B-B14F-4D97-AF65-F5344CB8AC3E}">
        <p14:creationId xmlns:p14="http://schemas.microsoft.com/office/powerpoint/2010/main" val="104439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5D3-20FF-AA45-AC69-0E83C80A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your c program with </a:t>
            </a:r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C261-EDF4-0440-A84F-AA42341E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2388" cy="4351338"/>
          </a:xfrm>
        </p:spPr>
        <p:txBody>
          <a:bodyPr/>
          <a:lstStyle/>
          <a:p>
            <a:r>
              <a:rPr lang="en-US" dirty="0"/>
              <a:t>Link your program with </a:t>
            </a:r>
            <a:r>
              <a:rPr lang="en-US" dirty="0" err="1"/>
              <a:t>pthread</a:t>
            </a:r>
            <a:r>
              <a:rPr lang="en-US" dirty="0"/>
              <a:t> library: -</a:t>
            </a:r>
            <a:r>
              <a:rPr lang="en-US" dirty="0" err="1"/>
              <a:t>lpthread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[</a:t>
            </a:r>
            <a:r>
              <a:rPr lang="en-US" dirty="0" err="1"/>
              <a:t>source_files</a:t>
            </a:r>
            <a:r>
              <a:rPr lang="en-US" dirty="0"/>
              <a:t>] -</a:t>
            </a:r>
            <a:r>
              <a:rPr lang="en-US" dirty="0" err="1"/>
              <a:t>lpthread</a:t>
            </a:r>
            <a:r>
              <a:rPr lang="en-US" dirty="0"/>
              <a:t> -o [</a:t>
            </a:r>
            <a:r>
              <a:rPr lang="en-US" dirty="0" err="1"/>
              <a:t>output_name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 with a very simple example.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854B7-E1F9-6141-9EF3-6FFAA8F5607C}"/>
              </a:ext>
            </a:extLst>
          </p:cNvPr>
          <p:cNvSpPr/>
          <p:nvPr/>
        </p:nvSpPr>
        <p:spPr>
          <a:xfrm>
            <a:off x="5342967" y="1484759"/>
            <a:ext cx="67414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unistd.h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threadfun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(void* a)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sleep(1);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("Printing from Thread.\n");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return NULL;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main(void)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("Before Thread\n");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NULL,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threadfun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("After Thread\n");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return 0;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47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DC99-3E7D-C545-A7D7-6E51DFBC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Programming in C: </a:t>
            </a:r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54C2-8BB1-A443-9D44-0DCAAC86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5 basic </a:t>
            </a:r>
            <a:r>
              <a:rPr lang="en-US" dirty="0" err="1"/>
              <a:t>pthread</a:t>
            </a:r>
            <a:r>
              <a:rPr lang="en-US" dirty="0"/>
              <a:t> functions: </a:t>
            </a:r>
          </a:p>
          <a:p>
            <a:r>
              <a:rPr lang="en-US" b="1" dirty="0" err="1"/>
              <a:t>pthread_create</a:t>
            </a:r>
            <a:r>
              <a:rPr lang="en-US" dirty="0"/>
              <a:t>: creates a new thread within a process </a:t>
            </a:r>
          </a:p>
          <a:p>
            <a:r>
              <a:rPr lang="en-US" b="1" dirty="0" err="1"/>
              <a:t>pthread_join</a:t>
            </a:r>
            <a:r>
              <a:rPr lang="en-US" dirty="0"/>
              <a:t>: waits for another thread to terminate </a:t>
            </a:r>
          </a:p>
          <a:p>
            <a:r>
              <a:rPr lang="en-US" b="1" dirty="0" err="1"/>
              <a:t>pthread_equal</a:t>
            </a:r>
            <a:r>
              <a:rPr lang="en-US" dirty="0"/>
              <a:t>: compares thread ids to see if they refer to the same thread </a:t>
            </a:r>
          </a:p>
          <a:p>
            <a:r>
              <a:rPr lang="en-US" b="1" dirty="0" err="1"/>
              <a:t>pthread_self</a:t>
            </a:r>
            <a:r>
              <a:rPr lang="en-US" dirty="0"/>
              <a:t>: returns the id of the calling thread </a:t>
            </a:r>
          </a:p>
          <a:p>
            <a:r>
              <a:rPr lang="en-US" b="1" dirty="0" err="1"/>
              <a:t>pthread_exit</a:t>
            </a:r>
            <a:r>
              <a:rPr lang="en-US" dirty="0"/>
              <a:t>: terminates the currently running thread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8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8EE-51D5-9E40-8204-F5640BDB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C181-D4A2-CF48-AC0B-F41E77EC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thread and makes it executable</a:t>
            </a:r>
          </a:p>
          <a:p>
            <a:r>
              <a:rPr lang="en-US" dirty="0"/>
              <a:t>Can be called any number of times from anywhere within your code</a:t>
            </a:r>
          </a:p>
          <a:p>
            <a:r>
              <a:rPr lang="en-US" dirty="0"/>
              <a:t>Return value:</a:t>
            </a:r>
          </a:p>
          <a:p>
            <a:pPr lvl="1"/>
            <a:r>
              <a:rPr lang="en-US" dirty="0"/>
              <a:t>Success: zero</a:t>
            </a:r>
          </a:p>
          <a:p>
            <a:pPr lvl="1"/>
            <a:r>
              <a:rPr lang="en-US" dirty="0"/>
              <a:t>Failure: error number</a:t>
            </a:r>
          </a:p>
          <a:p>
            <a:pPr marL="0" indent="0">
              <a:buNone/>
            </a:pPr>
            <a:r>
              <a:rPr lang="en-US" b="1" dirty="0"/>
              <a:t>Reference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b="1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b="1" i="1" dirty="0" err="1"/>
              <a:t>attr</a:t>
            </a:r>
            <a:r>
              <a:rPr lang="en-US" dirty="0"/>
              <a:t>,        </a:t>
            </a:r>
          </a:p>
          <a:p>
            <a:pPr marL="0" indent="0">
              <a:buNone/>
            </a:pPr>
            <a:r>
              <a:rPr lang="en-US" dirty="0"/>
              <a:t>                                    void *(*</a:t>
            </a:r>
            <a:r>
              <a:rPr lang="en-US" b="1" i="1" dirty="0" err="1"/>
              <a:t>start_routine</a:t>
            </a:r>
            <a:r>
              <a:rPr lang="en-US" dirty="0"/>
              <a:t>) (void *), void *</a:t>
            </a:r>
            <a:r>
              <a:rPr lang="en-US" b="1" i="1" dirty="0" err="1"/>
              <a:t>arg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15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1FE-9407-3E4F-81EE-9964AB5D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</a:t>
            </a:r>
            <a:r>
              <a:rPr lang="en-US" dirty="0" err="1"/>
              <a:t>pthread_create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8D2F-E9D5-EC43-B40C-05909C3C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thread</a:t>
            </a:r>
            <a:r>
              <a:rPr lang="en-US" dirty="0"/>
              <a:t>: unique identifier for newly created thread</a:t>
            </a:r>
          </a:p>
          <a:p>
            <a:pPr lvl="0"/>
            <a:r>
              <a:rPr lang="en-US" b="1" dirty="0" err="1"/>
              <a:t>attr</a:t>
            </a:r>
            <a:r>
              <a:rPr lang="en-US" dirty="0"/>
              <a:t>: object that holds thread attributes (priority, stack size, etc.)</a:t>
            </a:r>
          </a:p>
          <a:p>
            <a:pPr lvl="1"/>
            <a:r>
              <a:rPr lang="en-US" dirty="0"/>
              <a:t>Pass in NULL for default attributes</a:t>
            </a:r>
          </a:p>
          <a:p>
            <a:pPr lvl="0"/>
            <a:r>
              <a:rPr lang="en-US" b="1" i="1" dirty="0" err="1"/>
              <a:t>start_routine</a:t>
            </a:r>
            <a:r>
              <a:rPr lang="en-US" b="1" i="1" dirty="0"/>
              <a:t> </a:t>
            </a:r>
            <a:r>
              <a:rPr lang="en-US" dirty="0"/>
              <a:t>: function that thread will execute once it is created</a:t>
            </a:r>
          </a:p>
          <a:p>
            <a:pPr lvl="0"/>
            <a:r>
              <a:rPr lang="en-US" b="1" dirty="0" err="1"/>
              <a:t>arg</a:t>
            </a:r>
            <a:r>
              <a:rPr lang="en-US" dirty="0"/>
              <a:t>: a single argument that may be passed to </a:t>
            </a:r>
            <a:r>
              <a:rPr lang="en-US" b="1" i="1" dirty="0" err="1"/>
              <a:t>start_routine</a:t>
            </a:r>
            <a:r>
              <a:rPr lang="en-US" b="1" i="1" dirty="0"/>
              <a:t> </a:t>
            </a:r>
            <a:endParaRPr lang="en-US" dirty="0"/>
          </a:p>
          <a:p>
            <a:pPr lvl="1"/>
            <a:r>
              <a:rPr lang="en-US" dirty="0"/>
              <a:t>Pass in NULL if no arguments</a:t>
            </a:r>
          </a:p>
        </p:txBody>
      </p:sp>
    </p:spTree>
    <p:extLst>
      <p:ext uri="{BB962C8B-B14F-4D97-AF65-F5344CB8AC3E}">
        <p14:creationId xmlns:p14="http://schemas.microsoft.com/office/powerpoint/2010/main" val="18003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1031</Words>
  <Application>Microsoft Macintosh PowerPoint</Application>
  <PresentationFormat>Widescreen</PresentationFormat>
  <Paragraphs>128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Software Construction Laboratory CS35L – Lab 1</vt:lpstr>
      <vt:lpstr>Session 6-1</vt:lpstr>
      <vt:lpstr>Multithreaded Programming</vt:lpstr>
      <vt:lpstr>Recall: thread and process</vt:lpstr>
      <vt:lpstr>Multithreaded Programming</vt:lpstr>
      <vt:lpstr>Compile your c program with pthread</vt:lpstr>
      <vt:lpstr>Multithreaded Programming in C: pthread</vt:lpstr>
      <vt:lpstr>pthread_create</vt:lpstr>
      <vt:lpstr>Parameters of pthread_create </vt:lpstr>
      <vt:lpstr>A buggy example</vt:lpstr>
      <vt:lpstr>pthread_join</vt:lpstr>
      <vt:lpstr>Parameters of pthread_join </vt:lpstr>
      <vt:lpstr>pthread_self</vt:lpstr>
      <vt:lpstr>pthread_equal</vt:lpstr>
      <vt:lpstr>pthread_exit</vt:lpstr>
      <vt:lpstr>Ray Tracing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793</cp:revision>
  <dcterms:created xsi:type="dcterms:W3CDTF">2018-10-02T20:19:11Z</dcterms:created>
  <dcterms:modified xsi:type="dcterms:W3CDTF">2018-11-07T19:00:50Z</dcterms:modified>
</cp:coreProperties>
</file>