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68"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Ubuntu Mono"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64" y="1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400550"/>
            <a:ext cx="5486399"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6" name="Shape 8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44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800"/>
              <a:buFont typeface="Arial"/>
              <a:buNone/>
              <a:defRPr sz="1350"/>
            </a:lvl2pPr>
            <a:lvl3pPr lvl="2">
              <a:spcBef>
                <a:spcPts val="0"/>
              </a:spcBef>
              <a:spcAft>
                <a:spcPts val="0"/>
              </a:spcAft>
              <a:buSzPts val="1800"/>
              <a:buFont typeface="Arial"/>
              <a:buNone/>
              <a:defRPr sz="1350"/>
            </a:lvl3pPr>
            <a:lvl4pPr lvl="3">
              <a:spcBef>
                <a:spcPts val="0"/>
              </a:spcBef>
              <a:spcAft>
                <a:spcPts val="0"/>
              </a:spcAft>
              <a:buSzPts val="1800"/>
              <a:buFont typeface="Arial"/>
              <a:buNone/>
              <a:defRPr sz="1350"/>
            </a:lvl4pPr>
            <a:lvl5pPr lvl="4">
              <a:spcBef>
                <a:spcPts val="0"/>
              </a:spcBef>
              <a:spcAft>
                <a:spcPts val="0"/>
              </a:spcAft>
              <a:buSzPts val="1800"/>
              <a:buFont typeface="Arial"/>
              <a:buNone/>
              <a:defRPr sz="1350"/>
            </a:lvl5pPr>
            <a:lvl6pPr lvl="5">
              <a:spcBef>
                <a:spcPts val="0"/>
              </a:spcBef>
              <a:spcAft>
                <a:spcPts val="0"/>
              </a:spcAft>
              <a:buSzPts val="1800"/>
              <a:buFont typeface="Arial"/>
              <a:buNone/>
              <a:defRPr sz="1350"/>
            </a:lvl6pPr>
            <a:lvl7pPr lvl="6">
              <a:spcBef>
                <a:spcPts val="0"/>
              </a:spcBef>
              <a:spcAft>
                <a:spcPts val="0"/>
              </a:spcAft>
              <a:buSzPts val="1800"/>
              <a:buFont typeface="Arial"/>
              <a:buNone/>
              <a:defRPr sz="1350"/>
            </a:lvl7pPr>
            <a:lvl8pPr lvl="7">
              <a:spcBef>
                <a:spcPts val="0"/>
              </a:spcBef>
              <a:spcAft>
                <a:spcPts val="0"/>
              </a:spcAft>
              <a:buSzPts val="1800"/>
              <a:buFont typeface="Arial"/>
              <a:buNone/>
              <a:defRPr sz="1350"/>
            </a:lvl8pPr>
            <a:lvl9pPr lvl="8">
              <a:spcBef>
                <a:spcPts val="0"/>
              </a:spcBef>
              <a:spcAft>
                <a:spcPts val="0"/>
              </a:spcAft>
              <a:buSzPts val="1800"/>
              <a:buFont typeface="Arial"/>
              <a:buNone/>
              <a:defRPr sz="1350"/>
            </a:lvl9pPr>
          </a:lstStyle>
          <a:p>
            <a:endParaRPr/>
          </a:p>
        </p:txBody>
      </p:sp>
      <p:sp>
        <p:nvSpPr>
          <p:cNvPr id="17" name="Shape 17"/>
          <p:cNvSpPr txBox="1">
            <a:spLocks noGrp="1"/>
          </p:cNvSpPr>
          <p:nvPr>
            <p:ph type="body" idx="1"/>
          </p:nvPr>
        </p:nvSpPr>
        <p:spPr>
          <a:xfrm>
            <a:off x="457200" y="1200151"/>
            <a:ext cx="8229600" cy="3394472"/>
          </a:xfrm>
          <a:prstGeom prst="rect">
            <a:avLst/>
          </a:prstGeom>
          <a:noFill/>
          <a:ln>
            <a:noFill/>
          </a:ln>
        </p:spPr>
        <p:txBody>
          <a:bodyPr spcFirstLastPara="1" wrap="square" lIns="91425" tIns="91425" rIns="91425" bIns="91425" anchor="t" anchorCtr="0"/>
          <a:lstStyle>
            <a:lvl1pPr marL="342900" marR="0" lvl="0" indent="-323850" algn="l" rtl="0">
              <a:lnSpc>
                <a:spcPct val="100000"/>
              </a:lnSpc>
              <a:spcBef>
                <a:spcPts val="480"/>
              </a:spcBef>
              <a:spcAft>
                <a:spcPts val="0"/>
              </a:spcAft>
              <a:buClr>
                <a:schemeClr val="dk1"/>
              </a:buClr>
              <a:buSzPts val="3200"/>
              <a:buFont typeface="Arial"/>
              <a:buChar char="•"/>
              <a:defRPr sz="2400" b="0" i="0" u="none" strike="noStrike" cap="none">
                <a:solidFill>
                  <a:schemeClr val="dk1"/>
                </a:solidFill>
                <a:latin typeface="Calibri"/>
                <a:ea typeface="Calibri"/>
                <a:cs typeface="Calibri"/>
                <a:sym typeface="Calibri"/>
              </a:defRPr>
            </a:lvl1pPr>
            <a:lvl2pPr marL="685800" marR="0" lvl="1" indent="-304800" algn="l" rtl="0">
              <a:lnSpc>
                <a:spcPct val="100000"/>
              </a:lnSpc>
              <a:spcBef>
                <a:spcPts val="42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2pPr>
            <a:lvl3pPr marL="1028700" marR="0" lvl="2" indent="-285750" algn="l" rtl="0">
              <a:lnSpc>
                <a:spcPct val="100000"/>
              </a:lnSpc>
              <a:spcBef>
                <a:spcPts val="360"/>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3pPr>
            <a:lvl4pPr marL="1371600" marR="0" lvl="3" indent="-266700" algn="l" rtl="0">
              <a:lnSpc>
                <a:spcPct val="100000"/>
              </a:lnSpc>
              <a:spcBef>
                <a:spcPts val="300"/>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4pPr>
            <a:lvl5pPr marL="1714500" marR="0" lvl="4" indent="-266700" algn="l" rtl="0">
              <a:lnSpc>
                <a:spcPct val="100000"/>
              </a:lnSpc>
              <a:spcBef>
                <a:spcPts val="300"/>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5pPr>
            <a:lvl6pPr marL="2057400" marR="0" lvl="5" indent="-266700" algn="l" rtl="0">
              <a:lnSpc>
                <a:spcPct val="100000"/>
              </a:lnSpc>
              <a:spcBef>
                <a:spcPts val="300"/>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6pPr>
            <a:lvl7pPr marL="2400300" marR="0" lvl="6" indent="-266700" algn="l" rtl="0">
              <a:lnSpc>
                <a:spcPct val="100000"/>
              </a:lnSpc>
              <a:spcBef>
                <a:spcPts val="300"/>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7pPr>
            <a:lvl8pPr marL="2743200" marR="0" lvl="7" indent="-266700" algn="l" rtl="0">
              <a:lnSpc>
                <a:spcPct val="100000"/>
              </a:lnSpc>
              <a:spcBef>
                <a:spcPts val="300"/>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8pPr>
            <a:lvl9pPr marL="3086100" marR="0" lvl="8" indent="-266700" algn="l" rtl="0">
              <a:lnSpc>
                <a:spcPct val="100000"/>
              </a:lnSpc>
              <a:spcBef>
                <a:spcPts val="300"/>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57201" y="4767263"/>
            <a:ext cx="2133599" cy="273844"/>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35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3124200" y="4767263"/>
            <a:ext cx="2895600" cy="273844"/>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35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6553201" y="4767263"/>
            <a:ext cx="2133599"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9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296809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cs.uregina.ca/Links/class-info/330/SystemCall_IO/SystemCall_IO.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www.bottomupcs.com/system_calls.xhtml" TargetMode="External"/><Relationship Id="rId4" Type="http://schemas.openxmlformats.org/officeDocument/2006/relationships/hyperlink" Target="https://courses.engr.illinois.edu/cs241/sp2009/Lectures/04-syscalls.pdf"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1600200" y="1943100"/>
            <a:ext cx="6057900" cy="1028700"/>
          </a:xfrm>
          <a:prstGeom prst="rect">
            <a:avLst/>
          </a:prstGeom>
          <a:noFill/>
          <a:ln>
            <a:noFill/>
          </a:ln>
        </p:spPr>
        <p:txBody>
          <a:bodyPr spcFirstLastPara="1" wrap="square" lIns="68569" tIns="68569" rIns="68569" bIns="68569" anchor="ctr" anchorCtr="0">
            <a:noAutofit/>
          </a:bodyPr>
          <a:lstStyle/>
          <a:p>
            <a:pPr>
              <a:buSzPts val="3959"/>
            </a:pPr>
            <a:r>
              <a:rPr lang="en-US" sz="2969" dirty="0"/>
              <a:t>CS 35L Software Construction Lab	</a:t>
            </a:r>
            <a:br>
              <a:rPr lang="en-US" sz="2969" dirty="0"/>
            </a:br>
            <a:r>
              <a:rPr lang="en-US" sz="2969" dirty="0"/>
              <a:t>Week 6 Lecture </a:t>
            </a:r>
            <a:r>
              <a:rPr lang="en-US" sz="2969"/>
              <a:t>2 – Lab and HW</a:t>
            </a:r>
            <a:endParaRPr sz="2969"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Homework 5 (sfrob.txt)</a:t>
            </a:r>
            <a:endParaRPr/>
          </a:p>
        </p:txBody>
      </p:sp>
      <p:sp>
        <p:nvSpPr>
          <p:cNvPr id="109" name="Shape 10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dirty="0"/>
              <a:t>Measure any	differences in performance between sfrob and sfrobu using the time command. Run your program on inputs of varying numbers of input lines, and	estimate	the number of comparisons as a function of the number of input lines. </a:t>
            </a:r>
            <a:endParaRPr dirty="0"/>
          </a:p>
          <a:p>
            <a:pPr marL="457200" lvl="0" indent="-342900">
              <a:spcBef>
                <a:spcPts val="1600"/>
              </a:spcBef>
              <a:spcAft>
                <a:spcPts val="0"/>
              </a:spcAft>
              <a:buSzPts val="1800"/>
              <a:buChar char="●"/>
            </a:pPr>
            <a:r>
              <a:rPr lang="en" dirty="0"/>
              <a:t>Use	the time command to compare the overall performance of sfrob, sfrobu, sfrobs, sfrobu -f, and sfrobs -f.</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Read and Write system calls</a:t>
            </a:r>
            <a:endParaRPr/>
          </a:p>
        </p:txBody>
      </p:sp>
      <p:sp>
        <p:nvSpPr>
          <p:cNvPr id="115" name="Shape 115"/>
          <p:cNvSpPr txBox="1">
            <a:spLocks noGrp="1"/>
          </p:cNvSpPr>
          <p:nvPr>
            <p:ph type="body" idx="1"/>
          </p:nvPr>
        </p:nvSpPr>
        <p:spPr>
          <a:xfrm>
            <a:off x="652072" y="1000075"/>
            <a:ext cx="8180178" cy="399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200" dirty="0"/>
              <a:t>#include &lt;unistd.</a:t>
            </a:r>
            <a:r>
              <a:rPr lang="en" sz="1200"/>
              <a:t>h&gt;</a:t>
            </a:r>
            <a:endParaRPr lang="en-US" sz="1200"/>
          </a:p>
          <a:p>
            <a:pPr marL="457200" lvl="0" indent="-317500" rtl="0">
              <a:spcBef>
                <a:spcPts val="1600"/>
              </a:spcBef>
              <a:spcAft>
                <a:spcPts val="0"/>
              </a:spcAft>
              <a:buSzPts val="1400"/>
              <a:buChar char="●"/>
            </a:pPr>
            <a:r>
              <a:rPr lang="en-US" sz="1400" dirty="0" err="1"/>
              <a:t>ssize_t</a:t>
            </a:r>
            <a:r>
              <a:rPr lang="en-US" sz="1400" dirty="0"/>
              <a:t> read(int </a:t>
            </a:r>
            <a:r>
              <a:rPr lang="en-US" sz="1400" dirty="0" err="1"/>
              <a:t>fildes</a:t>
            </a:r>
            <a:r>
              <a:rPr lang="en-US" sz="1400" dirty="0"/>
              <a:t>, void *</a:t>
            </a:r>
            <a:r>
              <a:rPr lang="en-US" sz="1400" dirty="0" err="1"/>
              <a:t>buf</a:t>
            </a:r>
            <a:r>
              <a:rPr lang="en-US" sz="1400" dirty="0"/>
              <a:t>, </a:t>
            </a:r>
            <a:r>
              <a:rPr lang="en-US" sz="1400" dirty="0" err="1"/>
              <a:t>size_t</a:t>
            </a:r>
            <a:r>
              <a:rPr lang="en-US" sz="1400" dirty="0"/>
              <a:t> </a:t>
            </a:r>
            <a:r>
              <a:rPr lang="en-US" sz="1400" dirty="0" err="1"/>
              <a:t>nbyte</a:t>
            </a:r>
            <a:r>
              <a:rPr lang="en-US" sz="1400" dirty="0"/>
              <a:t>) – – – </a:t>
            </a:r>
          </a:p>
          <a:p>
            <a:pPr marL="914400" lvl="1" indent="-317500" rtl="0">
              <a:spcBef>
                <a:spcPts val="0"/>
              </a:spcBef>
              <a:spcAft>
                <a:spcPts val="0"/>
              </a:spcAft>
              <a:buSzPts val="1400"/>
              <a:buChar char="○"/>
            </a:pPr>
            <a:r>
              <a:rPr lang="en" dirty="0"/>
              <a:t>fildes: file descriptor </a:t>
            </a:r>
            <a:endParaRPr dirty="0"/>
          </a:p>
          <a:p>
            <a:pPr marL="914400" lvl="1" indent="-317500" rtl="0">
              <a:spcBef>
                <a:spcPts val="0"/>
              </a:spcBef>
              <a:spcAft>
                <a:spcPts val="0"/>
              </a:spcAft>
              <a:buSzPts val="1400"/>
              <a:buChar char="○"/>
            </a:pPr>
            <a:r>
              <a:rPr lang="en" dirty="0"/>
              <a:t>buf: buffer to write to </a:t>
            </a:r>
            <a:endParaRPr dirty="0"/>
          </a:p>
          <a:p>
            <a:pPr marL="914400" lvl="1" indent="-317500" rtl="0">
              <a:spcBef>
                <a:spcPts val="0"/>
              </a:spcBef>
              <a:spcAft>
                <a:spcPts val="0"/>
              </a:spcAft>
              <a:buSzPts val="1400"/>
              <a:buChar char="○"/>
            </a:pPr>
            <a:r>
              <a:rPr lang="en" dirty="0"/>
              <a:t>nbyte: number of bytes to read </a:t>
            </a:r>
            <a:endParaRPr dirty="0"/>
          </a:p>
          <a:p>
            <a:pPr marL="457200" lvl="0" indent="-317500" rtl="0">
              <a:spcBef>
                <a:spcPts val="0"/>
              </a:spcBef>
              <a:spcAft>
                <a:spcPts val="0"/>
              </a:spcAft>
              <a:buSzPts val="1400"/>
              <a:buChar char="●"/>
            </a:pPr>
            <a:r>
              <a:rPr lang="en" sz="1400" dirty="0"/>
              <a:t> ssize_t write(int fildes, const void *buf, size_t nbyte); </a:t>
            </a:r>
            <a:endParaRPr sz="1400" dirty="0"/>
          </a:p>
          <a:p>
            <a:pPr marL="914400" lvl="1" indent="-317500" rtl="0">
              <a:spcBef>
                <a:spcPts val="0"/>
              </a:spcBef>
              <a:spcAft>
                <a:spcPts val="0"/>
              </a:spcAft>
              <a:buSzPts val="1400"/>
              <a:buChar char="○"/>
            </a:pPr>
            <a:r>
              <a:rPr lang="en" dirty="0"/>
              <a:t>fildes: file descriptor </a:t>
            </a:r>
            <a:endParaRPr dirty="0"/>
          </a:p>
          <a:p>
            <a:pPr marL="914400" lvl="1" indent="-317500" rtl="0">
              <a:spcBef>
                <a:spcPts val="0"/>
              </a:spcBef>
              <a:spcAft>
                <a:spcPts val="0"/>
              </a:spcAft>
              <a:buSzPts val="1400"/>
              <a:buChar char="○"/>
            </a:pPr>
            <a:r>
              <a:rPr lang="en" dirty="0"/>
              <a:t>buf: buffer to write from </a:t>
            </a:r>
            <a:endParaRPr dirty="0"/>
          </a:p>
          <a:p>
            <a:pPr marL="914400" lvl="1" indent="-317500" rtl="0">
              <a:spcBef>
                <a:spcPts val="0"/>
              </a:spcBef>
              <a:spcAft>
                <a:spcPts val="0"/>
              </a:spcAft>
              <a:buSzPts val="1400"/>
              <a:buChar char="○"/>
            </a:pPr>
            <a:r>
              <a:rPr lang="en" dirty="0"/>
              <a:t>nbyte: number of bytes to write </a:t>
            </a:r>
            <a:endParaRPr dirty="0"/>
          </a:p>
          <a:p>
            <a:pPr marL="457200" lvl="0" indent="-317500" rtl="0">
              <a:spcBef>
                <a:spcPts val="0"/>
              </a:spcBef>
              <a:spcAft>
                <a:spcPts val="0"/>
              </a:spcAft>
              <a:buSzPts val="1400"/>
              <a:buChar char="●"/>
            </a:pPr>
            <a:r>
              <a:rPr lang="en" sz="1400" dirty="0"/>
              <a:t>int open(const char *pathname, int flags, mode_t mode); </a:t>
            </a:r>
            <a:endParaRPr sz="1400" dirty="0"/>
          </a:p>
          <a:p>
            <a:pPr marL="457200" lvl="0" indent="-317500" rtl="0">
              <a:spcBef>
                <a:spcPts val="0"/>
              </a:spcBef>
              <a:spcAft>
                <a:spcPts val="0"/>
              </a:spcAft>
              <a:buSzPts val="1400"/>
              <a:buChar char="●"/>
            </a:pPr>
            <a:r>
              <a:rPr lang="en" sz="1400" dirty="0"/>
              <a:t>int close(int fd); </a:t>
            </a:r>
            <a:endParaRPr sz="1400" dirty="0"/>
          </a:p>
          <a:p>
            <a:pPr marL="457200" lvl="0" indent="-317500" rtl="0">
              <a:spcBef>
                <a:spcPts val="0"/>
              </a:spcBef>
              <a:spcAft>
                <a:spcPts val="0"/>
              </a:spcAft>
              <a:buSzPts val="1400"/>
              <a:buChar char="●"/>
            </a:pPr>
            <a:r>
              <a:rPr lang="en" sz="1400" dirty="0"/>
              <a:t>File descriptors </a:t>
            </a:r>
            <a:endParaRPr sz="1400" dirty="0"/>
          </a:p>
          <a:p>
            <a:pPr marL="914400" lvl="1" indent="-317500" rtl="0">
              <a:spcBef>
                <a:spcPts val="0"/>
              </a:spcBef>
              <a:spcAft>
                <a:spcPts val="0"/>
              </a:spcAft>
              <a:buSzPts val="1400"/>
              <a:buChar char="○"/>
            </a:pPr>
            <a:r>
              <a:rPr lang="en" dirty="0"/>
              <a:t>0 stdin</a:t>
            </a:r>
            <a:endParaRPr dirty="0"/>
          </a:p>
          <a:p>
            <a:pPr marL="914400" lvl="1" indent="-317500" rtl="0">
              <a:spcBef>
                <a:spcPts val="0"/>
              </a:spcBef>
              <a:spcAft>
                <a:spcPts val="0"/>
              </a:spcAft>
              <a:buSzPts val="1400"/>
              <a:buChar char="○"/>
            </a:pPr>
            <a:r>
              <a:rPr lang="en" dirty="0"/>
              <a:t>1 stdout</a:t>
            </a:r>
            <a:endParaRPr dirty="0"/>
          </a:p>
          <a:p>
            <a:pPr marL="914400" lvl="1" indent="-317500" rtl="0">
              <a:spcBef>
                <a:spcPts val="0"/>
              </a:spcBef>
              <a:spcAft>
                <a:spcPts val="0"/>
              </a:spcAft>
              <a:buSzPts val="1400"/>
              <a:buChar char="○"/>
            </a:pPr>
            <a:r>
              <a:rPr lang="en" dirty="0"/>
              <a:t>2 stderr</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fstat system call</a:t>
            </a:r>
            <a:endParaRPr/>
          </a:p>
        </p:txBody>
      </p:sp>
      <p:sp>
        <p:nvSpPr>
          <p:cNvPr id="121" name="Shape 1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int fstat(int filedes, struct stat *buf)</a:t>
            </a:r>
            <a:endParaRPr/>
          </a:p>
          <a:p>
            <a:pPr marL="914400" lvl="1" indent="-317500" rtl="0">
              <a:spcBef>
                <a:spcPts val="0"/>
              </a:spcBef>
              <a:spcAft>
                <a:spcPts val="0"/>
              </a:spcAft>
              <a:buSzPts val="1400"/>
              <a:buChar char="○"/>
            </a:pPr>
            <a:r>
              <a:rPr lang="en"/>
              <a:t>Returns information about the file with the descriptor filedes into buf</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B98AF-F26E-46D5-B925-69254CA8CBCF}"/>
              </a:ext>
            </a:extLst>
          </p:cNvPr>
          <p:cNvSpPr>
            <a:spLocks noGrp="1"/>
          </p:cNvSpPr>
          <p:nvPr>
            <p:ph type="title"/>
          </p:nvPr>
        </p:nvSpPr>
        <p:spPr/>
        <p:txBody>
          <a:bodyPr/>
          <a:lstStyle/>
          <a:p>
            <a:r>
              <a:rPr lang="en-US" dirty="0"/>
              <a:t>Final exam  </a:t>
            </a:r>
          </a:p>
        </p:txBody>
      </p:sp>
      <p:sp>
        <p:nvSpPr>
          <p:cNvPr id="3" name="Text Placeholder 2">
            <a:extLst>
              <a:ext uri="{FF2B5EF4-FFF2-40B4-BE49-F238E27FC236}">
                <a16:creationId xmlns:a16="http://schemas.microsoft.com/office/drawing/2014/main" id="{84675C12-79BB-43DA-802D-326E58A170E9}"/>
              </a:ext>
            </a:extLst>
          </p:cNvPr>
          <p:cNvSpPr>
            <a:spLocks noGrp="1"/>
          </p:cNvSpPr>
          <p:nvPr>
            <p:ph type="body" idx="1"/>
          </p:nvPr>
        </p:nvSpPr>
        <p:spPr/>
        <p:txBody>
          <a:bodyPr/>
          <a:lstStyle/>
          <a:p>
            <a:r>
              <a:rPr lang="en-US" dirty="0"/>
              <a:t>Theoretical – reasoning why this or that, steps involved in, types of ABC</a:t>
            </a:r>
          </a:p>
          <a:p>
            <a:r>
              <a:rPr lang="en-US" dirty="0"/>
              <a:t>Command specific question -  grep/sed/tr/week 1/2 commands</a:t>
            </a:r>
          </a:p>
          <a:p>
            <a:r>
              <a:rPr lang="en-US" dirty="0"/>
              <a:t>C program</a:t>
            </a:r>
          </a:p>
          <a:p>
            <a:r>
              <a:rPr lang="en-US" dirty="0"/>
              <a:t>Python program</a:t>
            </a:r>
          </a:p>
          <a:p>
            <a:r>
              <a:rPr lang="en-US" dirty="0"/>
              <a:t>Bash script</a:t>
            </a:r>
          </a:p>
          <a:p>
            <a:r>
              <a:rPr lang="en-US" dirty="0"/>
              <a:t>Finding errors in code and how to debug it</a:t>
            </a:r>
          </a:p>
          <a:p>
            <a:r>
              <a:rPr lang="en-US" dirty="0"/>
              <a:t>Git/Patch/Threading/…</a:t>
            </a:r>
          </a:p>
          <a:p>
            <a:r>
              <a:rPr lang="en-US" dirty="0"/>
              <a:t>Revise Lecture slides – very Important!!!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79612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4E3A8-974D-4A31-9CDC-E72F08A55F9C}"/>
              </a:ext>
            </a:extLst>
          </p:cNvPr>
          <p:cNvSpPr>
            <a:spLocks noGrp="1"/>
          </p:cNvSpPr>
          <p:nvPr>
            <p:ph type="title"/>
          </p:nvPr>
        </p:nvSpPr>
        <p:spPr/>
        <p:txBody>
          <a:bodyPr/>
          <a:lstStyle/>
          <a:p>
            <a:r>
              <a:rPr lang="en-US" dirty="0"/>
              <a:t>Final exam …</a:t>
            </a:r>
          </a:p>
        </p:txBody>
      </p:sp>
      <p:sp>
        <p:nvSpPr>
          <p:cNvPr id="3" name="Text Placeholder 2">
            <a:extLst>
              <a:ext uri="{FF2B5EF4-FFF2-40B4-BE49-F238E27FC236}">
                <a16:creationId xmlns:a16="http://schemas.microsoft.com/office/drawing/2014/main" id="{743AAAE5-EBD9-4F56-A864-A8636E821D5B}"/>
              </a:ext>
            </a:extLst>
          </p:cNvPr>
          <p:cNvSpPr>
            <a:spLocks noGrp="1"/>
          </p:cNvSpPr>
          <p:nvPr>
            <p:ph type="body" idx="1"/>
          </p:nvPr>
        </p:nvSpPr>
        <p:spPr/>
        <p:txBody>
          <a:bodyPr/>
          <a:lstStyle/>
          <a:p>
            <a:pPr marL="685800" indent="-457200">
              <a:lnSpc>
                <a:spcPct val="150000"/>
              </a:lnSpc>
              <a:buFont typeface="Arial" panose="020B0604020202020204" pitchFamily="34" charset="0"/>
              <a:buChar char="•"/>
            </a:pPr>
            <a:r>
              <a:rPr lang="en-US" dirty="0"/>
              <a:t>When: </a:t>
            </a:r>
            <a:r>
              <a:rPr lang="en-IN" dirty="0"/>
              <a:t>Wed, Dec 12 - 11:30am (3 hours)</a:t>
            </a:r>
            <a:endParaRPr lang="en-US" dirty="0"/>
          </a:p>
          <a:p>
            <a:pPr marL="685800" indent="-457200">
              <a:lnSpc>
                <a:spcPct val="150000"/>
              </a:lnSpc>
              <a:buFont typeface="Arial" panose="020B0604020202020204" pitchFamily="34" charset="0"/>
              <a:buChar char="•"/>
            </a:pPr>
            <a:r>
              <a:rPr lang="en-US" dirty="0"/>
              <a:t>Paper-based, no laptops allowed!</a:t>
            </a:r>
          </a:p>
          <a:p>
            <a:pPr marL="685800" indent="-457200">
              <a:lnSpc>
                <a:spcPct val="150000"/>
              </a:lnSpc>
              <a:buFont typeface="Arial" panose="020B0604020202020204" pitchFamily="34" charset="0"/>
              <a:buChar char="•"/>
            </a:pPr>
            <a:r>
              <a:rPr lang="en-US" dirty="0"/>
              <a:t>Open book, open notes (NO Internet)</a:t>
            </a:r>
          </a:p>
          <a:p>
            <a:pPr marL="685800" indent="-457200">
              <a:lnSpc>
                <a:spcPct val="150000"/>
              </a:lnSpc>
              <a:buFont typeface="Arial" panose="020B0604020202020204" pitchFamily="34" charset="0"/>
              <a:buChar char="•"/>
            </a:pPr>
            <a:r>
              <a:rPr lang="en-IN" dirty="0"/>
              <a:t>Written test (No access to </a:t>
            </a:r>
            <a:r>
              <a:rPr lang="en-IN" dirty="0" err="1"/>
              <a:t>linux</a:t>
            </a:r>
            <a:r>
              <a:rPr lang="en-IN" dirty="0"/>
              <a:t> terminals)</a:t>
            </a:r>
          </a:p>
          <a:p>
            <a:pPr marL="685800" indent="-457200">
              <a:lnSpc>
                <a:spcPct val="150000"/>
              </a:lnSpc>
              <a:buFont typeface="Arial" panose="020B0604020202020204" pitchFamily="34" charset="0"/>
              <a:buChar char="•"/>
            </a:pPr>
            <a:r>
              <a:rPr lang="en-IN" dirty="0"/>
              <a:t>50% weightage</a:t>
            </a:r>
          </a:p>
          <a:p>
            <a:pPr marL="114300" indent="0">
              <a:buNone/>
            </a:pPr>
            <a:endParaRPr lang="en-US" dirty="0"/>
          </a:p>
        </p:txBody>
      </p:sp>
    </p:spTree>
    <p:extLst>
      <p:ext uri="{BB962C8B-B14F-4D97-AF65-F5344CB8AC3E}">
        <p14:creationId xmlns:p14="http://schemas.microsoft.com/office/powerpoint/2010/main" val="391536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Lab Assignment</a:t>
            </a:r>
            <a:endParaRPr/>
          </a:p>
        </p:txBody>
      </p:sp>
      <p:sp>
        <p:nvSpPr>
          <p:cNvPr id="61" name="Shape 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rtl="0">
              <a:lnSpc>
                <a:spcPct val="90000"/>
              </a:lnSpc>
              <a:spcBef>
                <a:spcPts val="0"/>
              </a:spcBef>
              <a:spcAft>
                <a:spcPts val="0"/>
              </a:spcAft>
              <a:buClr>
                <a:schemeClr val="dk1"/>
              </a:buClr>
              <a:buSzPts val="1400"/>
              <a:buChar char="●"/>
            </a:pPr>
            <a:r>
              <a:rPr lang="en" sz="1400">
                <a:solidFill>
                  <a:schemeClr val="dk1"/>
                </a:solidFill>
              </a:rPr>
              <a:t>Write </a:t>
            </a:r>
            <a:r>
              <a:rPr lang="en" sz="1400">
                <a:solidFill>
                  <a:schemeClr val="dk1"/>
                </a:solidFill>
                <a:latin typeface="Courier New"/>
                <a:ea typeface="Courier New"/>
                <a:cs typeface="Courier New"/>
                <a:sym typeface="Courier New"/>
              </a:rPr>
              <a:t>tr2b </a:t>
            </a:r>
            <a:r>
              <a:rPr lang="en" sz="1400">
                <a:solidFill>
                  <a:schemeClr val="dk1"/>
                </a:solidFill>
              </a:rPr>
              <a:t>and </a:t>
            </a:r>
            <a:r>
              <a:rPr lang="en" sz="1400">
                <a:solidFill>
                  <a:schemeClr val="dk1"/>
                </a:solidFill>
                <a:latin typeface="Courier New"/>
                <a:ea typeface="Courier New"/>
                <a:cs typeface="Courier New"/>
                <a:sym typeface="Courier New"/>
              </a:rPr>
              <a:t>tr2u </a:t>
            </a:r>
            <a:r>
              <a:rPr lang="en" sz="1400">
                <a:solidFill>
                  <a:schemeClr val="dk1"/>
                </a:solidFill>
              </a:rPr>
              <a:t>programs in 'C' that transliterates bytes.  They take two arguments 'from' and 'to'. The programs will  transliterate every byte in 'from' to corresponding byte in 'to'</a:t>
            </a:r>
            <a:endParaRPr sz="1400">
              <a:solidFill>
                <a:schemeClr val="dk1"/>
              </a:solidFill>
            </a:endParaRPr>
          </a:p>
          <a:p>
            <a:pPr marL="457200" lvl="0" indent="-317500" rtl="0">
              <a:spcBef>
                <a:spcPts val="0"/>
              </a:spcBef>
              <a:spcAft>
                <a:spcPts val="0"/>
              </a:spcAft>
              <a:buClr>
                <a:schemeClr val="dk1"/>
              </a:buClr>
              <a:buSzPts val="1400"/>
              <a:buChar char="●"/>
            </a:pPr>
            <a:r>
              <a:rPr lang="en" sz="1400">
                <a:solidFill>
                  <a:schemeClr val="dk1"/>
                </a:solidFill>
                <a:latin typeface="Courier New"/>
                <a:ea typeface="Courier New"/>
                <a:cs typeface="Courier New"/>
                <a:sym typeface="Courier New"/>
              </a:rPr>
              <a:t>./tr2b 'abcd' 'wxyz' &lt; bigfile.txt</a:t>
            </a:r>
            <a:endParaRPr sz="1400">
              <a:solidFill>
                <a:schemeClr val="dk1"/>
              </a:solidFill>
              <a:latin typeface="Courier New"/>
              <a:ea typeface="Courier New"/>
              <a:cs typeface="Courier New"/>
              <a:sym typeface="Courier New"/>
            </a:endParaRPr>
          </a:p>
          <a:p>
            <a:pPr marL="457200" lvl="0" indent="457200" rtl="0">
              <a:spcBef>
                <a:spcPts val="600"/>
              </a:spcBef>
              <a:spcAft>
                <a:spcPts val="0"/>
              </a:spcAft>
              <a:buNone/>
            </a:pPr>
            <a:r>
              <a:rPr lang="en" sz="1400">
                <a:solidFill>
                  <a:schemeClr val="dk1"/>
                </a:solidFill>
              </a:rPr>
              <a:t>•Replace 'a' with 'w', 'b' with 'x', etc</a:t>
            </a:r>
            <a:endParaRPr sz="1400">
              <a:solidFill>
                <a:schemeClr val="dk1"/>
              </a:solidFill>
            </a:endParaRPr>
          </a:p>
          <a:p>
            <a:pPr marL="457200" lvl="0" indent="-317500" rtl="0">
              <a:spcBef>
                <a:spcPts val="700"/>
              </a:spcBef>
              <a:spcAft>
                <a:spcPts val="0"/>
              </a:spcAft>
              <a:buClr>
                <a:schemeClr val="dk1"/>
              </a:buClr>
              <a:buSzPts val="1400"/>
              <a:buChar char="●"/>
            </a:pPr>
            <a:r>
              <a:rPr lang="en" sz="1400">
                <a:solidFill>
                  <a:schemeClr val="dk1"/>
                </a:solidFill>
                <a:latin typeface="Courier New"/>
                <a:ea typeface="Courier New"/>
                <a:cs typeface="Courier New"/>
                <a:sym typeface="Courier New"/>
              </a:rPr>
              <a:t>./tr2b 'mno' 'pqr' &lt; bigfile.txt</a:t>
            </a:r>
            <a:endParaRPr sz="1400">
              <a:solidFill>
                <a:schemeClr val="dk1"/>
              </a:solidFill>
              <a:latin typeface="Courier New"/>
              <a:ea typeface="Courier New"/>
              <a:cs typeface="Courier New"/>
              <a:sym typeface="Courier New"/>
            </a:endParaRPr>
          </a:p>
          <a:p>
            <a:pPr marL="457200" lvl="0" indent="-317500" rtl="0">
              <a:lnSpc>
                <a:spcPct val="215454"/>
              </a:lnSpc>
              <a:spcBef>
                <a:spcPts val="0"/>
              </a:spcBef>
              <a:spcAft>
                <a:spcPts val="0"/>
              </a:spcAft>
              <a:buClr>
                <a:schemeClr val="dk1"/>
              </a:buClr>
              <a:buSzPts val="1400"/>
              <a:buFont typeface="Courier New"/>
              <a:buChar char="●"/>
            </a:pPr>
            <a:r>
              <a:rPr lang="en" sz="1400">
                <a:solidFill>
                  <a:schemeClr val="dk1"/>
                </a:solidFill>
                <a:latin typeface="Courier New"/>
                <a:ea typeface="Courier New"/>
                <a:cs typeface="Courier New"/>
                <a:sym typeface="Courier New"/>
              </a:rPr>
              <a:t>tr2b </a:t>
            </a:r>
            <a:r>
              <a:rPr lang="en" sz="1400">
                <a:solidFill>
                  <a:schemeClr val="dk1"/>
                </a:solidFill>
              </a:rPr>
              <a:t>uses </a:t>
            </a:r>
            <a:r>
              <a:rPr lang="en" sz="1400" b="1">
                <a:solidFill>
                  <a:schemeClr val="dk1"/>
                </a:solidFill>
              </a:rPr>
              <a:t>getchar </a:t>
            </a:r>
            <a:r>
              <a:rPr lang="en" sz="1400">
                <a:solidFill>
                  <a:schemeClr val="dk1"/>
                </a:solidFill>
              </a:rPr>
              <a:t>and </a:t>
            </a:r>
            <a:r>
              <a:rPr lang="en" sz="1400" b="1">
                <a:solidFill>
                  <a:schemeClr val="dk1"/>
                </a:solidFill>
              </a:rPr>
              <a:t>putchar </a:t>
            </a:r>
            <a:r>
              <a:rPr lang="en" sz="1400">
                <a:solidFill>
                  <a:schemeClr val="dk1"/>
                </a:solidFill>
              </a:rPr>
              <a:t>to read from STDIN and  write to STDOUT.</a:t>
            </a:r>
            <a:endParaRPr sz="1400">
              <a:solidFill>
                <a:schemeClr val="dk1"/>
              </a:solidFill>
            </a:endParaRPr>
          </a:p>
          <a:p>
            <a:pPr marL="457200" lvl="0" indent="-317500" rtl="0">
              <a:lnSpc>
                <a:spcPct val="215454"/>
              </a:lnSpc>
              <a:spcBef>
                <a:spcPts val="0"/>
              </a:spcBef>
              <a:spcAft>
                <a:spcPts val="0"/>
              </a:spcAft>
              <a:buClr>
                <a:schemeClr val="dk1"/>
              </a:buClr>
              <a:buSzPts val="1400"/>
              <a:buFont typeface="Courier New"/>
              <a:buChar char="●"/>
            </a:pPr>
            <a:r>
              <a:rPr lang="en" sz="1400">
                <a:solidFill>
                  <a:schemeClr val="dk1"/>
                </a:solidFill>
                <a:latin typeface="Courier New"/>
                <a:ea typeface="Courier New"/>
                <a:cs typeface="Courier New"/>
                <a:sym typeface="Courier New"/>
              </a:rPr>
              <a:t>tr2u </a:t>
            </a:r>
            <a:r>
              <a:rPr lang="en" sz="1400">
                <a:solidFill>
                  <a:schemeClr val="dk1"/>
                </a:solidFill>
              </a:rPr>
              <a:t>uses </a:t>
            </a:r>
            <a:r>
              <a:rPr lang="en" sz="1400" b="1">
                <a:solidFill>
                  <a:schemeClr val="dk1"/>
                </a:solidFill>
              </a:rPr>
              <a:t>read </a:t>
            </a:r>
            <a:r>
              <a:rPr lang="en" sz="1400">
                <a:solidFill>
                  <a:schemeClr val="dk1"/>
                </a:solidFill>
              </a:rPr>
              <a:t>and </a:t>
            </a:r>
            <a:r>
              <a:rPr lang="en" sz="1400" b="1">
                <a:solidFill>
                  <a:schemeClr val="dk1"/>
                </a:solidFill>
              </a:rPr>
              <a:t>write </a:t>
            </a:r>
            <a:r>
              <a:rPr lang="en" sz="1400">
                <a:solidFill>
                  <a:schemeClr val="dk1"/>
                </a:solidFill>
              </a:rPr>
              <a:t>to read and write each byte,  instead of using getchar and putchar. The nbyte argument  should be 1 so it reads/writes a single byte at a time.</a:t>
            </a:r>
            <a:endParaRPr sz="1400">
              <a:solidFill>
                <a:schemeClr val="dk1"/>
              </a:solidFill>
            </a:endParaRPr>
          </a:p>
          <a:p>
            <a:pPr marL="457200" lvl="0" indent="-317500" rtl="0">
              <a:spcBef>
                <a:spcPts val="0"/>
              </a:spcBef>
              <a:spcAft>
                <a:spcPts val="0"/>
              </a:spcAft>
              <a:buClr>
                <a:schemeClr val="dk1"/>
              </a:buClr>
              <a:buSzPts val="1400"/>
              <a:buFont typeface="Courier New"/>
              <a:buChar char="●"/>
            </a:pPr>
            <a:r>
              <a:rPr lang="en" sz="1400">
                <a:solidFill>
                  <a:schemeClr val="dk1"/>
                </a:solidFill>
              </a:rPr>
              <a:t>Test it on a big file with 5,000,000 bytes</a:t>
            </a:r>
            <a:endParaRPr sz="1400">
              <a:solidFill>
                <a:schemeClr val="dk1"/>
              </a:solidFill>
            </a:endParaRPr>
          </a:p>
          <a:p>
            <a:pPr marL="457200" lvl="0" indent="-317500" rtl="0">
              <a:spcBef>
                <a:spcPts val="0"/>
              </a:spcBef>
              <a:spcAft>
                <a:spcPts val="0"/>
              </a:spcAft>
              <a:buClr>
                <a:schemeClr val="dk1"/>
              </a:buClr>
              <a:buSzPts val="1400"/>
              <a:buFont typeface="Courier New"/>
              <a:buChar char="●"/>
            </a:pPr>
            <a:r>
              <a:rPr lang="en" sz="1400">
                <a:solidFill>
                  <a:schemeClr val="dk1"/>
                </a:solidFill>
              </a:rPr>
              <a:t> </a:t>
            </a:r>
            <a:r>
              <a:rPr lang="en" sz="1400">
                <a:solidFill>
                  <a:schemeClr val="dk1"/>
                </a:solidFill>
                <a:latin typeface="Courier New"/>
                <a:ea typeface="Courier New"/>
                <a:cs typeface="Courier New"/>
                <a:sym typeface="Courier New"/>
              </a:rPr>
              <a:t>$ head --bytes=# /dev/urandom &gt; output.txt</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tr2b.c</a:t>
            </a:r>
            <a:endParaRPr/>
          </a:p>
        </p:txBody>
      </p:sp>
      <p:sp>
        <p:nvSpPr>
          <p:cNvPr id="67" name="Shape 67"/>
          <p:cNvSpPr txBox="1">
            <a:spLocks noGrp="1"/>
          </p:cNvSpPr>
          <p:nvPr>
            <p:ph type="body" idx="1"/>
          </p:nvPr>
        </p:nvSpPr>
        <p:spPr>
          <a:xfrm>
            <a:off x="311700" y="1000075"/>
            <a:ext cx="8520600" cy="39909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Write a main function which accepts arguments</a:t>
            </a:r>
            <a:endParaRPr/>
          </a:p>
          <a:p>
            <a:pPr marL="914400" lvl="1" indent="-317500" rtl="0">
              <a:spcBef>
                <a:spcPts val="0"/>
              </a:spcBef>
              <a:spcAft>
                <a:spcPts val="0"/>
              </a:spcAft>
              <a:buSzPts val="1400"/>
              <a:buChar char="○"/>
            </a:pPr>
            <a:r>
              <a:rPr lang="en"/>
              <a:t>main(int argc, const char* argv[])</a:t>
            </a:r>
            <a:endParaRPr/>
          </a:p>
          <a:p>
            <a:pPr marL="457200" lvl="0" indent="-342900" rtl="0">
              <a:spcBef>
                <a:spcPts val="0"/>
              </a:spcBef>
              <a:spcAft>
                <a:spcPts val="0"/>
              </a:spcAft>
              <a:buSzPts val="1800"/>
              <a:buChar char="●"/>
            </a:pPr>
            <a:r>
              <a:rPr lang="en"/>
              <a:t>Check for the length of arguments</a:t>
            </a:r>
            <a:endParaRPr/>
          </a:p>
          <a:p>
            <a:pPr marL="457200" lvl="0" indent="-342900" rtl="0">
              <a:spcBef>
                <a:spcPts val="0"/>
              </a:spcBef>
              <a:spcAft>
                <a:spcPts val="0"/>
              </a:spcAft>
              <a:buSzPts val="1800"/>
              <a:buChar char="●"/>
            </a:pPr>
            <a:r>
              <a:rPr lang="en"/>
              <a:t>Retrieve first argument in char * from, second argument in char * to</a:t>
            </a:r>
            <a:endParaRPr/>
          </a:p>
          <a:p>
            <a:pPr marL="457200" lvl="0" indent="-342900" rtl="0">
              <a:spcBef>
                <a:spcPts val="0"/>
              </a:spcBef>
              <a:spcAft>
                <a:spcPts val="0"/>
              </a:spcAft>
              <a:buSzPts val="1800"/>
              <a:buChar char="●"/>
            </a:pPr>
            <a:r>
              <a:rPr lang="en"/>
              <a:t>Compare the lengths of from and to; If not same, throw an error and exit</a:t>
            </a:r>
            <a:endParaRPr/>
          </a:p>
          <a:p>
            <a:pPr marL="457200" lvl="0" indent="-342900" rtl="0">
              <a:spcBef>
                <a:spcPts val="0"/>
              </a:spcBef>
              <a:spcAft>
                <a:spcPts val="0"/>
              </a:spcAft>
              <a:buSzPts val="1800"/>
              <a:buChar char="●"/>
            </a:pPr>
            <a:r>
              <a:rPr lang="en"/>
              <a:t>You can use strlen to get lengths</a:t>
            </a:r>
            <a:endParaRPr/>
          </a:p>
          <a:p>
            <a:pPr marL="457200" lvl="0" indent="-342900" rtl="0">
              <a:spcBef>
                <a:spcPts val="0"/>
              </a:spcBef>
              <a:spcAft>
                <a:spcPts val="0"/>
              </a:spcAft>
              <a:buSzPts val="1800"/>
              <a:buChar char="●"/>
            </a:pPr>
            <a:r>
              <a:rPr lang="en"/>
              <a:t>To throw an error, write to stderr</a:t>
            </a:r>
            <a:endParaRPr/>
          </a:p>
          <a:p>
            <a:pPr marL="457200" lvl="0" indent="-342900" rtl="0">
              <a:spcBef>
                <a:spcPts val="0"/>
              </a:spcBef>
              <a:spcAft>
                <a:spcPts val="0"/>
              </a:spcAft>
              <a:buSzPts val="1800"/>
              <a:buChar char="●"/>
            </a:pPr>
            <a:r>
              <a:rPr lang="en"/>
              <a:t>To exit, write exit(1)</a:t>
            </a:r>
            <a:endParaRPr/>
          </a:p>
          <a:p>
            <a:pPr marL="457200" lvl="0" indent="-342900" rtl="0">
              <a:spcBef>
                <a:spcPts val="0"/>
              </a:spcBef>
              <a:spcAft>
                <a:spcPts val="0"/>
              </a:spcAft>
              <a:buSzPts val="1800"/>
              <a:buChar char="●"/>
            </a:pPr>
            <a:r>
              <a:rPr lang="en"/>
              <a:t>Check if ‘from’ has duplicates</a:t>
            </a:r>
            <a:endParaRPr/>
          </a:p>
          <a:p>
            <a:pPr marL="457200" lvl="0" indent="-342900" rtl="0">
              <a:spcBef>
                <a:spcPts val="0"/>
              </a:spcBef>
              <a:spcAft>
                <a:spcPts val="0"/>
              </a:spcAft>
              <a:buSzPts val="1800"/>
              <a:buChar char="●"/>
            </a:pPr>
            <a:r>
              <a:rPr lang="en"/>
              <a:t>In a loop, take input from stdin (till you reach eof of stdin) using getchar()</a:t>
            </a:r>
            <a:endParaRPr/>
          </a:p>
          <a:p>
            <a:pPr marL="457200" lvl="0" indent="-342900">
              <a:spcBef>
                <a:spcPts val="0"/>
              </a:spcBef>
              <a:spcAft>
                <a:spcPts val="0"/>
              </a:spcAft>
              <a:buSzPts val="1800"/>
              <a:buChar char="●"/>
            </a:pPr>
            <a:r>
              <a:rPr lang="en"/>
              <a:t>Check if the character you just retrieved is a part of from; if yes then put the corresponding character in stdout with putchar()</a:t>
            </a:r>
            <a:endParaRPr/>
          </a:p>
        </p:txBody>
      </p:sp>
      <p:sp>
        <p:nvSpPr>
          <p:cNvPr id="2" name="TextBox 1">
            <a:extLst>
              <a:ext uri="{FF2B5EF4-FFF2-40B4-BE49-F238E27FC236}">
                <a16:creationId xmlns:a16="http://schemas.microsoft.com/office/drawing/2014/main" id="{AA265106-12E5-4017-B800-C8F3044D74F6}"/>
              </a:ext>
            </a:extLst>
          </p:cNvPr>
          <p:cNvSpPr txBox="1"/>
          <p:nvPr/>
        </p:nvSpPr>
        <p:spPr>
          <a:xfrm>
            <a:off x="5111646" y="217357"/>
            <a:ext cx="3492708" cy="307777"/>
          </a:xfrm>
          <a:prstGeom prst="rect">
            <a:avLst/>
          </a:prstGeom>
          <a:noFill/>
        </p:spPr>
        <p:txBody>
          <a:bodyPr wrap="square" rtlCol="0">
            <a:spAutoFit/>
          </a:bodyPr>
          <a:lstStyle/>
          <a:p>
            <a:r>
              <a:rPr lang="en-US" dirty="0"/>
              <a:t>Feedback please: http://bit.ly/feedback35</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Some important points</a:t>
            </a:r>
            <a:endParaRPr/>
          </a:p>
        </p:txBody>
      </p:sp>
      <p:sp>
        <p:nvSpPr>
          <p:cNvPr id="73" name="Shape 7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ch = getchar()</a:t>
            </a:r>
            <a:endParaRPr/>
          </a:p>
          <a:p>
            <a:pPr marL="0" lvl="0" indent="0">
              <a:spcBef>
                <a:spcPts val="1600"/>
              </a:spcBef>
              <a:spcAft>
                <a:spcPts val="0"/>
              </a:spcAft>
              <a:buNone/>
            </a:pPr>
            <a:r>
              <a:rPr lang="en"/>
              <a:t>putchar(ch)</a:t>
            </a:r>
            <a:endParaRPr/>
          </a:p>
          <a:p>
            <a:pPr marL="0" lvl="0" indent="0">
              <a:spcBef>
                <a:spcPts val="1600"/>
              </a:spcBef>
              <a:spcAft>
                <a:spcPts val="0"/>
              </a:spcAft>
              <a:buNone/>
            </a:pPr>
            <a:r>
              <a:rPr lang="en"/>
              <a:t>int numRead = read(STDIN_FILENO, ch, size)</a:t>
            </a:r>
            <a:endParaRPr/>
          </a:p>
          <a:p>
            <a:pPr marL="0" lvl="0" indent="0">
              <a:spcBef>
                <a:spcPts val="1600"/>
              </a:spcBef>
              <a:spcAft>
                <a:spcPts val="0"/>
              </a:spcAft>
              <a:buNone/>
            </a:pPr>
            <a:r>
              <a:rPr lang="en"/>
              <a:t>int numWritten =  write(STDOUT_FILENO, ch, size)</a:t>
            </a:r>
            <a:endParaRPr/>
          </a:p>
          <a:p>
            <a:pPr marL="0" lvl="0" indent="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Tr2u.c (read and write)</a:t>
            </a:r>
            <a:endParaRPr/>
          </a:p>
        </p:txBody>
      </p:sp>
      <p:sp>
        <p:nvSpPr>
          <p:cNvPr id="79" name="Shape 79"/>
          <p:cNvSpPr txBox="1">
            <a:spLocks noGrp="1"/>
          </p:cNvSpPr>
          <p:nvPr>
            <p:ph type="body" idx="1"/>
          </p:nvPr>
        </p:nvSpPr>
        <p:spPr>
          <a:xfrm>
            <a:off x="311700" y="1000075"/>
            <a:ext cx="8520600" cy="39909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Repeat the same procedure as in tr2b.c except replace:</a:t>
            </a:r>
            <a:endParaRPr/>
          </a:p>
          <a:p>
            <a:pPr marL="914400" lvl="1" indent="-317500" rtl="0">
              <a:spcBef>
                <a:spcPts val="0"/>
              </a:spcBef>
              <a:spcAft>
                <a:spcPts val="0"/>
              </a:spcAft>
              <a:buSzPts val="1400"/>
              <a:buChar char="○"/>
            </a:pPr>
            <a:r>
              <a:rPr lang="en"/>
              <a:t>getchar() with read</a:t>
            </a:r>
            <a:endParaRPr/>
          </a:p>
          <a:p>
            <a:pPr marL="914400" lvl="1" indent="-317500" rtl="0">
              <a:spcBef>
                <a:spcPts val="0"/>
              </a:spcBef>
              <a:spcAft>
                <a:spcPts val="0"/>
              </a:spcAft>
              <a:buSzPts val="1400"/>
              <a:buChar char="○"/>
            </a:pPr>
            <a:r>
              <a:rPr lang="en"/>
              <a:t>putchar() with write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400">
                <a:latin typeface="Courier New"/>
                <a:ea typeface="Courier New"/>
                <a:cs typeface="Courier New"/>
                <a:sym typeface="Courier New"/>
              </a:rPr>
              <a:t>time</a:t>
            </a:r>
            <a:r>
              <a:rPr lang="en" sz="2400">
                <a:latin typeface="Calibri"/>
                <a:ea typeface="Calibri"/>
                <a:cs typeface="Calibri"/>
                <a:sym typeface="Calibri"/>
              </a:rPr>
              <a:t> and </a:t>
            </a:r>
            <a:r>
              <a:rPr lang="en" sz="2400">
                <a:latin typeface="Courier New"/>
                <a:ea typeface="Courier New"/>
                <a:cs typeface="Courier New"/>
                <a:sym typeface="Courier New"/>
              </a:rPr>
              <a:t>strace</a:t>
            </a:r>
            <a:endParaRPr sz="2400"/>
          </a:p>
        </p:txBody>
      </p:sp>
      <p:sp>
        <p:nvSpPr>
          <p:cNvPr id="85" name="Shape 8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700"/>
              </a:spcBef>
              <a:spcAft>
                <a:spcPts val="0"/>
              </a:spcAft>
              <a:buClr>
                <a:schemeClr val="dk1"/>
              </a:buClr>
              <a:buSzPts val="1100"/>
              <a:buFont typeface="Arial"/>
              <a:buNone/>
            </a:pPr>
            <a:r>
              <a:rPr lang="en">
                <a:solidFill>
                  <a:schemeClr val="dk1"/>
                </a:solidFill>
              </a:rPr>
              <a:t>•</a:t>
            </a:r>
            <a:r>
              <a:rPr lang="en" b="1">
                <a:solidFill>
                  <a:schemeClr val="dk1"/>
                </a:solidFill>
                <a:latin typeface="Calibri"/>
                <a:ea typeface="Calibri"/>
                <a:cs typeface="Calibri"/>
                <a:sym typeface="Calibri"/>
              </a:rPr>
              <a:t>time [</a:t>
            </a:r>
            <a:r>
              <a:rPr lang="en" i="1">
                <a:solidFill>
                  <a:schemeClr val="dk1"/>
                </a:solidFill>
                <a:latin typeface="Calibri"/>
                <a:ea typeface="Calibri"/>
                <a:cs typeface="Calibri"/>
                <a:sym typeface="Calibri"/>
              </a:rPr>
              <a:t>options</a:t>
            </a:r>
            <a:r>
              <a:rPr lang="en" b="1">
                <a:solidFill>
                  <a:schemeClr val="dk1"/>
                </a:solidFill>
                <a:latin typeface="Calibri"/>
                <a:ea typeface="Calibri"/>
                <a:cs typeface="Calibri"/>
                <a:sym typeface="Calibri"/>
              </a:rPr>
              <a:t>] </a:t>
            </a:r>
            <a:r>
              <a:rPr lang="en" i="1">
                <a:solidFill>
                  <a:schemeClr val="dk1"/>
                </a:solidFill>
                <a:latin typeface="Calibri"/>
                <a:ea typeface="Calibri"/>
                <a:cs typeface="Calibri"/>
                <a:sym typeface="Calibri"/>
              </a:rPr>
              <a:t>command</a:t>
            </a:r>
            <a:r>
              <a:rPr lang="en" b="1">
                <a:solidFill>
                  <a:schemeClr val="dk1"/>
                </a:solidFill>
                <a:latin typeface="Calibri"/>
                <a:ea typeface="Calibri"/>
                <a:cs typeface="Calibri"/>
                <a:sym typeface="Calibri"/>
              </a:rPr>
              <a:t> [</a:t>
            </a:r>
            <a:r>
              <a:rPr lang="en" i="1">
                <a:solidFill>
                  <a:schemeClr val="dk1"/>
                </a:solidFill>
                <a:latin typeface="Calibri"/>
                <a:ea typeface="Calibri"/>
                <a:cs typeface="Calibri"/>
                <a:sym typeface="Calibri"/>
              </a:rPr>
              <a:t>arguments...</a:t>
            </a:r>
            <a:r>
              <a:rPr lang="en" b="1">
                <a:solidFill>
                  <a:schemeClr val="dk1"/>
                </a:solidFill>
                <a:latin typeface="Calibri"/>
                <a:ea typeface="Calibri"/>
                <a:cs typeface="Calibri"/>
                <a:sym typeface="Calibri"/>
              </a:rPr>
              <a:t>] </a:t>
            </a: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marL="0" lvl="0" indent="0" rtl="0">
              <a:spcBef>
                <a:spcPts val="700"/>
              </a:spcBef>
              <a:spcAft>
                <a:spcPts val="0"/>
              </a:spcAft>
              <a:buClr>
                <a:schemeClr val="dk1"/>
              </a:buClr>
              <a:buSzPts val="1100"/>
              <a:buFont typeface="Arial"/>
              <a:buNone/>
            </a:pPr>
            <a:r>
              <a:rPr lang="en">
                <a:solidFill>
                  <a:schemeClr val="dk1"/>
                </a:solidFill>
              </a:rPr>
              <a:t>•</a:t>
            </a:r>
            <a:r>
              <a:rPr lang="en">
                <a:solidFill>
                  <a:schemeClr val="dk1"/>
                </a:solidFill>
                <a:latin typeface="Calibri"/>
                <a:ea typeface="Calibri"/>
                <a:cs typeface="Calibri"/>
                <a:sym typeface="Calibri"/>
              </a:rPr>
              <a:t>Output:</a:t>
            </a:r>
            <a:endParaRPr>
              <a:solidFill>
                <a:schemeClr val="dk1"/>
              </a:solidFill>
              <a:latin typeface="Calibri"/>
              <a:ea typeface="Calibri"/>
              <a:cs typeface="Calibri"/>
              <a:sym typeface="Calibri"/>
            </a:endParaRPr>
          </a:p>
          <a:p>
            <a:pPr marL="0" lvl="0" indent="0" rtl="0">
              <a:spcBef>
                <a:spcPts val="600"/>
              </a:spcBef>
              <a:spcAft>
                <a:spcPts val="0"/>
              </a:spcAft>
              <a:buClr>
                <a:schemeClr val="dk1"/>
              </a:buClr>
              <a:buSzPts val="1100"/>
              <a:buFont typeface="Arial"/>
              <a:buNone/>
            </a:pPr>
            <a:r>
              <a:rPr lang="en">
                <a:solidFill>
                  <a:schemeClr val="dk1"/>
                </a:solidFill>
              </a:rPr>
              <a:t>–</a:t>
            </a:r>
            <a:r>
              <a:rPr lang="en">
                <a:solidFill>
                  <a:schemeClr val="dk1"/>
                </a:solidFill>
                <a:latin typeface="Calibri"/>
                <a:ea typeface="Calibri"/>
                <a:cs typeface="Calibri"/>
                <a:sym typeface="Calibri"/>
              </a:rPr>
              <a:t>real 0m4.866s: elapsed time as read from a wall clock</a:t>
            </a:r>
            <a:endParaRPr>
              <a:solidFill>
                <a:schemeClr val="dk1"/>
              </a:solidFill>
              <a:latin typeface="Calibri"/>
              <a:ea typeface="Calibri"/>
              <a:cs typeface="Calibri"/>
              <a:sym typeface="Calibri"/>
            </a:endParaRPr>
          </a:p>
          <a:p>
            <a:pPr marL="0" lvl="0" indent="0" rtl="0">
              <a:spcBef>
                <a:spcPts val="600"/>
              </a:spcBef>
              <a:spcAft>
                <a:spcPts val="0"/>
              </a:spcAft>
              <a:buClr>
                <a:schemeClr val="dk1"/>
              </a:buClr>
              <a:buSzPts val="1100"/>
              <a:buFont typeface="Arial"/>
              <a:buNone/>
            </a:pPr>
            <a:r>
              <a:rPr lang="en">
                <a:solidFill>
                  <a:schemeClr val="dk1"/>
                </a:solidFill>
              </a:rPr>
              <a:t>–</a:t>
            </a:r>
            <a:r>
              <a:rPr lang="en">
                <a:solidFill>
                  <a:schemeClr val="dk1"/>
                </a:solidFill>
                <a:latin typeface="Calibri"/>
                <a:ea typeface="Calibri"/>
                <a:cs typeface="Calibri"/>
                <a:sym typeface="Calibri"/>
              </a:rPr>
              <a:t>user 0m0.001s: the CPU time used by your process</a:t>
            </a:r>
            <a:endParaRPr>
              <a:solidFill>
                <a:schemeClr val="dk1"/>
              </a:solidFill>
              <a:latin typeface="Calibri"/>
              <a:ea typeface="Calibri"/>
              <a:cs typeface="Calibri"/>
              <a:sym typeface="Calibri"/>
            </a:endParaRPr>
          </a:p>
          <a:p>
            <a:pPr marL="0" lvl="0" indent="0" rtl="0">
              <a:spcBef>
                <a:spcPts val="600"/>
              </a:spcBef>
              <a:spcAft>
                <a:spcPts val="0"/>
              </a:spcAft>
              <a:buClr>
                <a:schemeClr val="dk1"/>
              </a:buClr>
              <a:buSzPts val="1100"/>
              <a:buFont typeface="Arial"/>
              <a:buNone/>
            </a:pPr>
            <a:r>
              <a:rPr lang="en">
                <a:solidFill>
                  <a:schemeClr val="dk1"/>
                </a:solidFill>
              </a:rPr>
              <a:t>–</a:t>
            </a:r>
            <a:r>
              <a:rPr lang="en">
                <a:solidFill>
                  <a:schemeClr val="dk1"/>
                </a:solidFill>
                <a:latin typeface="Calibri"/>
                <a:ea typeface="Calibri"/>
                <a:cs typeface="Calibri"/>
                <a:sym typeface="Calibri"/>
              </a:rPr>
              <a:t>sys 0m0.021s: the CPU time used by the system on behalf of your process</a:t>
            </a:r>
            <a:endParaRPr>
              <a:solidFill>
                <a:schemeClr val="dk1"/>
              </a:solidFill>
              <a:latin typeface="Calibri"/>
              <a:ea typeface="Calibri"/>
              <a:cs typeface="Calibri"/>
              <a:sym typeface="Calibri"/>
            </a:endParaRPr>
          </a:p>
          <a:p>
            <a:pPr marL="0" lvl="0" indent="0" rtl="0">
              <a:spcBef>
                <a:spcPts val="700"/>
              </a:spcBef>
              <a:spcAft>
                <a:spcPts val="0"/>
              </a:spcAft>
              <a:buClr>
                <a:schemeClr val="dk1"/>
              </a:buClr>
              <a:buSzPts val="1100"/>
              <a:buFont typeface="Arial"/>
              <a:buNone/>
            </a:pPr>
            <a:r>
              <a:rPr lang="en">
                <a:solidFill>
                  <a:schemeClr val="dk1"/>
                </a:solidFill>
              </a:rPr>
              <a:t>•</a:t>
            </a:r>
            <a:r>
              <a:rPr lang="en" b="1">
                <a:solidFill>
                  <a:schemeClr val="dk1"/>
                </a:solidFill>
                <a:latin typeface="Calibri"/>
                <a:ea typeface="Calibri"/>
                <a:cs typeface="Calibri"/>
                <a:sym typeface="Calibri"/>
              </a:rPr>
              <a:t>strace</a:t>
            </a:r>
            <a:r>
              <a:rPr lang="en">
                <a:solidFill>
                  <a:schemeClr val="dk1"/>
                </a:solidFill>
                <a:latin typeface="Calibri"/>
                <a:ea typeface="Calibri"/>
                <a:cs typeface="Calibri"/>
                <a:sym typeface="Calibri"/>
              </a:rPr>
              <a:t>: intercepts and prints out system calls.</a:t>
            </a:r>
            <a:endParaRPr>
              <a:solidFill>
                <a:schemeClr val="dk1"/>
              </a:solidFill>
              <a:latin typeface="Calibri"/>
              <a:ea typeface="Calibri"/>
              <a:cs typeface="Calibri"/>
              <a:sym typeface="Calibri"/>
            </a:endParaRPr>
          </a:p>
          <a:p>
            <a:pPr marL="0" lvl="0" indent="0" rtl="0">
              <a:spcBef>
                <a:spcPts val="600"/>
              </a:spcBef>
              <a:spcAft>
                <a:spcPts val="0"/>
              </a:spcAft>
              <a:buClr>
                <a:schemeClr val="dk1"/>
              </a:buClr>
              <a:buSzPts val="1100"/>
              <a:buFont typeface="Arial"/>
              <a:buNone/>
            </a:pPr>
            <a:r>
              <a:rPr lang="en">
                <a:solidFill>
                  <a:schemeClr val="dk1"/>
                </a:solidFill>
              </a:rPr>
              <a:t>–</a:t>
            </a:r>
            <a:r>
              <a:rPr lang="en">
                <a:solidFill>
                  <a:schemeClr val="dk1"/>
                </a:solidFill>
                <a:latin typeface="Calibri"/>
                <a:ea typeface="Calibri"/>
                <a:cs typeface="Calibri"/>
                <a:sym typeface="Calibri"/>
              </a:rPr>
              <a:t>$ strace –o strace_output ./tr2b ‘AB’ ‘XY’ &lt; input.txt</a:t>
            </a:r>
            <a:endParaRPr>
              <a:solidFill>
                <a:schemeClr val="dk1"/>
              </a:solidFill>
              <a:latin typeface="Calibri"/>
              <a:ea typeface="Calibri"/>
              <a:cs typeface="Calibri"/>
              <a:sym typeface="Calibri"/>
            </a:endParaRPr>
          </a:p>
          <a:p>
            <a:pPr marL="0" lvl="0" indent="0" rtl="0">
              <a:spcBef>
                <a:spcPts val="600"/>
              </a:spcBef>
              <a:spcAft>
                <a:spcPts val="0"/>
              </a:spcAft>
              <a:buNone/>
            </a:pPr>
            <a:r>
              <a:rPr lang="en">
                <a:solidFill>
                  <a:schemeClr val="dk1"/>
                </a:solidFill>
              </a:rPr>
              <a:t>–</a:t>
            </a:r>
            <a:r>
              <a:rPr lang="en">
                <a:solidFill>
                  <a:schemeClr val="dk1"/>
                </a:solidFill>
                <a:latin typeface="Calibri"/>
                <a:ea typeface="Calibri"/>
                <a:cs typeface="Calibri"/>
                <a:sym typeface="Calibri"/>
              </a:rPr>
              <a:t>$ strace –o strace_output2 ./tr2u ‘AB’ ‘XY’ &lt; input.txt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Pointers on system calls</a:t>
            </a:r>
            <a:endParaRPr/>
          </a:p>
        </p:txBody>
      </p:sp>
      <p:sp>
        <p:nvSpPr>
          <p:cNvPr id="91" name="Shape 9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342900" lvl="0" indent="-139700" rtl="0">
              <a:lnSpc>
                <a:spcPct val="100000"/>
              </a:lnSpc>
              <a:spcBef>
                <a:spcPts val="640"/>
              </a:spcBef>
              <a:spcAft>
                <a:spcPts val="0"/>
              </a:spcAft>
              <a:buClr>
                <a:schemeClr val="dk1"/>
              </a:buClr>
              <a:buSzPts val="3200"/>
              <a:buFont typeface="Arial"/>
              <a:buNone/>
            </a:pPr>
            <a:r>
              <a:rPr lang="en" u="sng">
                <a:solidFill>
                  <a:srgbClr val="0000FF"/>
                </a:solidFill>
                <a:latin typeface="Ubuntu Mono"/>
                <a:ea typeface="Ubuntu Mono"/>
                <a:cs typeface="Ubuntu Mono"/>
                <a:sym typeface="Ubuntu Mono"/>
                <a:hlinkClick r:id="rId3"/>
              </a:rPr>
              <a:t>www.cs.uregina.ca/Links/class-info/330/SystemCall_IO/SystemCall_IO.html</a:t>
            </a:r>
            <a:endParaRPr>
              <a:solidFill>
                <a:schemeClr val="dk1"/>
              </a:solidFill>
              <a:latin typeface="Ubuntu Mono"/>
              <a:ea typeface="Ubuntu Mono"/>
              <a:cs typeface="Ubuntu Mono"/>
              <a:sym typeface="Ubuntu Mono"/>
            </a:endParaRPr>
          </a:p>
          <a:p>
            <a:pPr marL="0" lvl="0" indent="0" rtl="0">
              <a:lnSpc>
                <a:spcPct val="100000"/>
              </a:lnSpc>
              <a:spcBef>
                <a:spcPts val="640"/>
              </a:spcBef>
              <a:spcAft>
                <a:spcPts val="0"/>
              </a:spcAft>
              <a:buClr>
                <a:schemeClr val="dk1"/>
              </a:buClr>
              <a:buSzPts val="3200"/>
              <a:buFont typeface="Arial"/>
              <a:buNone/>
            </a:pPr>
            <a:endParaRPr>
              <a:solidFill>
                <a:schemeClr val="dk1"/>
              </a:solidFill>
              <a:latin typeface="Ubuntu Mono"/>
              <a:ea typeface="Ubuntu Mono"/>
              <a:cs typeface="Ubuntu Mono"/>
              <a:sym typeface="Ubuntu Mono"/>
            </a:endParaRPr>
          </a:p>
          <a:p>
            <a:pPr marL="342900" lvl="0" indent="-139700" rtl="0">
              <a:lnSpc>
                <a:spcPct val="100000"/>
              </a:lnSpc>
              <a:spcBef>
                <a:spcPts val="640"/>
              </a:spcBef>
              <a:spcAft>
                <a:spcPts val="0"/>
              </a:spcAft>
              <a:buClr>
                <a:schemeClr val="dk1"/>
              </a:buClr>
              <a:buSzPts val="3200"/>
              <a:buFont typeface="Arial"/>
              <a:buNone/>
            </a:pPr>
            <a:r>
              <a:rPr lang="en" u="sng">
                <a:solidFill>
                  <a:srgbClr val="0000FF"/>
                </a:solidFill>
                <a:latin typeface="Ubuntu Mono"/>
                <a:ea typeface="Ubuntu Mono"/>
                <a:cs typeface="Ubuntu Mono"/>
                <a:sym typeface="Ubuntu Mono"/>
                <a:hlinkClick r:id="rId4"/>
              </a:rPr>
              <a:t>courses.engr.illinois.edu/cs241/sp2009/Lectures/04-syscalls.pdf</a:t>
            </a:r>
            <a:endParaRPr>
              <a:solidFill>
                <a:schemeClr val="dk1"/>
              </a:solidFill>
              <a:latin typeface="Ubuntu Mono"/>
              <a:ea typeface="Ubuntu Mono"/>
              <a:cs typeface="Ubuntu Mono"/>
              <a:sym typeface="Ubuntu Mono"/>
            </a:endParaRPr>
          </a:p>
          <a:p>
            <a:pPr marL="342900" lvl="0" indent="-139700" rtl="0">
              <a:lnSpc>
                <a:spcPct val="100000"/>
              </a:lnSpc>
              <a:spcBef>
                <a:spcPts val="640"/>
              </a:spcBef>
              <a:spcAft>
                <a:spcPts val="0"/>
              </a:spcAft>
              <a:buClr>
                <a:schemeClr val="dk1"/>
              </a:buClr>
              <a:buSzPts val="3200"/>
              <a:buFont typeface="Arial"/>
              <a:buNone/>
            </a:pPr>
            <a:endParaRPr>
              <a:solidFill>
                <a:schemeClr val="dk1"/>
              </a:solidFill>
              <a:latin typeface="Ubuntu Mono"/>
              <a:ea typeface="Ubuntu Mono"/>
              <a:cs typeface="Ubuntu Mono"/>
              <a:sym typeface="Ubuntu Mono"/>
            </a:endParaRPr>
          </a:p>
          <a:p>
            <a:pPr marL="342900" lvl="0" indent="-139700" rtl="0">
              <a:lnSpc>
                <a:spcPct val="100000"/>
              </a:lnSpc>
              <a:spcBef>
                <a:spcPts val="640"/>
              </a:spcBef>
              <a:spcAft>
                <a:spcPts val="0"/>
              </a:spcAft>
              <a:buClr>
                <a:schemeClr val="dk1"/>
              </a:buClr>
              <a:buSzPts val="3200"/>
              <a:buFont typeface="Arial"/>
              <a:buNone/>
            </a:pPr>
            <a:r>
              <a:rPr lang="en" u="sng">
                <a:solidFill>
                  <a:srgbClr val="0000FF"/>
                </a:solidFill>
                <a:latin typeface="Ubuntu Mono"/>
                <a:ea typeface="Ubuntu Mono"/>
                <a:cs typeface="Ubuntu Mono"/>
                <a:sym typeface="Ubuntu Mono"/>
                <a:hlinkClick r:id="rId5"/>
              </a:rPr>
              <a:t>www.bottomupcs.com/system_calls.xhtml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Homework 5</a:t>
            </a:r>
            <a:endParaRPr/>
          </a:p>
        </p:txBody>
      </p:sp>
      <p:sp>
        <p:nvSpPr>
          <p:cNvPr id="97" name="Shape 9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342900" lvl="0" indent="-284480" rtl="0">
              <a:lnSpc>
                <a:spcPct val="80000"/>
              </a:lnSpc>
              <a:spcBef>
                <a:spcPts val="0"/>
              </a:spcBef>
              <a:spcAft>
                <a:spcPts val="0"/>
              </a:spcAft>
              <a:buClr>
                <a:schemeClr val="dk1"/>
              </a:buClr>
              <a:buSzPts val="1800"/>
              <a:buChar char="•"/>
            </a:pPr>
            <a:r>
              <a:rPr lang="en">
                <a:solidFill>
                  <a:schemeClr val="dk1"/>
                </a:solidFill>
                <a:latin typeface="Calibri"/>
                <a:ea typeface="Calibri"/>
                <a:cs typeface="Calibri"/>
                <a:sym typeface="Calibri"/>
              </a:rPr>
              <a:t>Rewrite </a:t>
            </a:r>
            <a:r>
              <a:rPr lang="en">
                <a:solidFill>
                  <a:schemeClr val="dk1"/>
                </a:solidFill>
                <a:latin typeface="Courier New"/>
                <a:ea typeface="Courier New"/>
                <a:cs typeface="Courier New"/>
                <a:sym typeface="Courier New"/>
              </a:rPr>
              <a:t>sfrob</a:t>
            </a:r>
            <a:r>
              <a:rPr lang="en">
                <a:solidFill>
                  <a:schemeClr val="dk1"/>
                </a:solidFill>
                <a:latin typeface="Calibri"/>
                <a:ea typeface="Calibri"/>
                <a:cs typeface="Calibri"/>
                <a:sym typeface="Calibri"/>
              </a:rPr>
              <a:t> using system calls (</a:t>
            </a:r>
            <a:r>
              <a:rPr lang="en">
                <a:solidFill>
                  <a:schemeClr val="dk1"/>
                </a:solidFill>
                <a:latin typeface="Courier New"/>
                <a:ea typeface="Courier New"/>
                <a:cs typeface="Courier New"/>
                <a:sym typeface="Courier New"/>
              </a:rPr>
              <a:t>sfrobu</a:t>
            </a: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marL="342900" lvl="0" indent="-284480" rtl="0">
              <a:lnSpc>
                <a:spcPct val="80000"/>
              </a:lnSpc>
              <a:spcBef>
                <a:spcPts val="544"/>
              </a:spcBef>
              <a:spcAft>
                <a:spcPts val="0"/>
              </a:spcAft>
              <a:buClr>
                <a:schemeClr val="dk1"/>
              </a:buClr>
              <a:buSzPts val="1800"/>
              <a:buChar char="•"/>
            </a:pPr>
            <a:r>
              <a:rPr lang="en">
                <a:solidFill>
                  <a:schemeClr val="dk1"/>
                </a:solidFill>
                <a:latin typeface="Courier New"/>
                <a:ea typeface="Courier New"/>
                <a:cs typeface="Courier New"/>
                <a:sym typeface="Courier New"/>
              </a:rPr>
              <a:t>sfrobu</a:t>
            </a:r>
            <a:r>
              <a:rPr lang="en">
                <a:solidFill>
                  <a:schemeClr val="dk1"/>
                </a:solidFill>
                <a:latin typeface="Calibri"/>
                <a:ea typeface="Calibri"/>
                <a:cs typeface="Calibri"/>
                <a:sym typeface="Calibri"/>
              </a:rPr>
              <a:t> should behave like </a:t>
            </a:r>
            <a:r>
              <a:rPr lang="en">
                <a:solidFill>
                  <a:schemeClr val="dk1"/>
                </a:solidFill>
                <a:latin typeface="Courier New"/>
                <a:ea typeface="Courier New"/>
                <a:cs typeface="Courier New"/>
                <a:sym typeface="Courier New"/>
              </a:rPr>
              <a:t>sfrob</a:t>
            </a:r>
            <a:r>
              <a:rPr lang="en">
                <a:solidFill>
                  <a:schemeClr val="dk1"/>
                </a:solidFill>
                <a:latin typeface="Calibri"/>
                <a:ea typeface="Calibri"/>
                <a:cs typeface="Calibri"/>
                <a:sym typeface="Calibri"/>
              </a:rPr>
              <a:t> except:</a:t>
            </a:r>
            <a:endParaRPr>
              <a:solidFill>
                <a:schemeClr val="dk1"/>
              </a:solidFill>
              <a:latin typeface="Calibri"/>
              <a:ea typeface="Calibri"/>
              <a:cs typeface="Calibri"/>
              <a:sym typeface="Calibri"/>
            </a:endParaRPr>
          </a:p>
          <a:p>
            <a:pPr marL="742950" lvl="1" indent="-248919" rtl="0">
              <a:lnSpc>
                <a:spcPct val="80000"/>
              </a:lnSpc>
              <a:spcBef>
                <a:spcPts val="476"/>
              </a:spcBef>
              <a:spcAft>
                <a:spcPts val="0"/>
              </a:spcAft>
              <a:buClr>
                <a:schemeClr val="dk1"/>
              </a:buClr>
              <a:buSzPts val="1800"/>
              <a:buChar char="–"/>
            </a:pPr>
            <a:r>
              <a:rPr lang="en" sz="1800">
                <a:solidFill>
                  <a:schemeClr val="dk1"/>
                </a:solidFill>
                <a:latin typeface="Calibri"/>
                <a:ea typeface="Calibri"/>
                <a:cs typeface="Calibri"/>
                <a:sym typeface="Calibri"/>
              </a:rPr>
              <a:t>If stdin is a regular file, it should initially allocate enough memory to hold all data in the file all at once</a:t>
            </a:r>
            <a:endParaRPr sz="1800">
              <a:solidFill>
                <a:schemeClr val="dk1"/>
              </a:solidFill>
              <a:latin typeface="Calibri"/>
              <a:ea typeface="Calibri"/>
              <a:cs typeface="Calibri"/>
              <a:sym typeface="Calibri"/>
            </a:endParaRPr>
          </a:p>
          <a:p>
            <a:pPr marL="742950" lvl="1" indent="-248919" rtl="0">
              <a:lnSpc>
                <a:spcPct val="80000"/>
              </a:lnSpc>
              <a:spcBef>
                <a:spcPts val="476"/>
              </a:spcBef>
              <a:spcAft>
                <a:spcPts val="0"/>
              </a:spcAft>
              <a:buClr>
                <a:schemeClr val="dk1"/>
              </a:buClr>
              <a:buSzPts val="1800"/>
              <a:buChar char="–"/>
            </a:pPr>
            <a:r>
              <a:rPr lang="en" sz="1800">
                <a:solidFill>
                  <a:schemeClr val="dk1"/>
                </a:solidFill>
                <a:latin typeface="Calibri"/>
                <a:ea typeface="Calibri"/>
                <a:cs typeface="Calibri"/>
                <a:sym typeface="Calibri"/>
              </a:rPr>
              <a:t>It outputs a line with the number of comparisons performed</a:t>
            </a:r>
            <a:endParaRPr sz="1800">
              <a:solidFill>
                <a:schemeClr val="dk1"/>
              </a:solidFill>
              <a:latin typeface="Calibri"/>
              <a:ea typeface="Calibri"/>
              <a:cs typeface="Calibri"/>
              <a:sym typeface="Calibri"/>
            </a:endParaRPr>
          </a:p>
          <a:p>
            <a:pPr marL="342900" lvl="0" indent="-284480" rtl="0">
              <a:lnSpc>
                <a:spcPct val="80000"/>
              </a:lnSpc>
              <a:spcBef>
                <a:spcPts val="544"/>
              </a:spcBef>
              <a:spcAft>
                <a:spcPts val="0"/>
              </a:spcAft>
              <a:buClr>
                <a:schemeClr val="dk1"/>
              </a:buClr>
              <a:buSzPts val="1800"/>
              <a:buChar char="•"/>
            </a:pPr>
            <a:r>
              <a:rPr lang="en">
                <a:solidFill>
                  <a:schemeClr val="dk1"/>
                </a:solidFill>
                <a:latin typeface="Calibri"/>
                <a:ea typeface="Calibri"/>
                <a:cs typeface="Calibri"/>
                <a:sym typeface="Calibri"/>
              </a:rPr>
              <a:t>Functions you’ll need: </a:t>
            </a:r>
            <a:r>
              <a:rPr lang="en">
                <a:solidFill>
                  <a:schemeClr val="dk1"/>
                </a:solidFill>
                <a:latin typeface="Courier New"/>
                <a:ea typeface="Courier New"/>
                <a:cs typeface="Courier New"/>
                <a:sym typeface="Courier New"/>
              </a:rPr>
              <a:t>read</a:t>
            </a:r>
            <a:r>
              <a:rPr lang="en">
                <a:solidFill>
                  <a:schemeClr val="dk1"/>
                </a:solidFill>
                <a:latin typeface="Calibri"/>
                <a:ea typeface="Calibri"/>
                <a:cs typeface="Calibri"/>
                <a:sym typeface="Calibri"/>
              </a:rPr>
              <a:t>, </a:t>
            </a:r>
            <a:r>
              <a:rPr lang="en">
                <a:solidFill>
                  <a:schemeClr val="dk1"/>
                </a:solidFill>
                <a:latin typeface="Courier New"/>
                <a:ea typeface="Courier New"/>
                <a:cs typeface="Courier New"/>
                <a:sym typeface="Courier New"/>
              </a:rPr>
              <a:t>write</a:t>
            </a:r>
            <a:r>
              <a:rPr lang="en">
                <a:solidFill>
                  <a:schemeClr val="dk1"/>
                </a:solidFill>
                <a:latin typeface="Calibri"/>
                <a:ea typeface="Calibri"/>
                <a:cs typeface="Calibri"/>
                <a:sym typeface="Calibri"/>
              </a:rPr>
              <a:t>, and </a:t>
            </a:r>
            <a:r>
              <a:rPr lang="en">
                <a:solidFill>
                  <a:schemeClr val="dk1"/>
                </a:solidFill>
                <a:latin typeface="Courier New"/>
                <a:ea typeface="Courier New"/>
                <a:cs typeface="Courier New"/>
                <a:sym typeface="Courier New"/>
              </a:rPr>
              <a:t>fstat</a:t>
            </a:r>
            <a:r>
              <a:rPr lang="en">
                <a:solidFill>
                  <a:schemeClr val="dk1"/>
                </a:solidFill>
                <a:latin typeface="Calibri"/>
                <a:ea typeface="Calibri"/>
                <a:cs typeface="Calibri"/>
                <a:sym typeface="Calibri"/>
              </a:rPr>
              <a:t> (read the man pages) </a:t>
            </a:r>
            <a:endParaRPr>
              <a:solidFill>
                <a:schemeClr val="dk1"/>
              </a:solidFill>
              <a:latin typeface="Calibri"/>
              <a:ea typeface="Calibri"/>
              <a:cs typeface="Calibri"/>
              <a:sym typeface="Calibri"/>
            </a:endParaRPr>
          </a:p>
          <a:p>
            <a:pPr marL="342900" lvl="0" indent="-284480" rtl="0">
              <a:lnSpc>
                <a:spcPct val="80000"/>
              </a:lnSpc>
              <a:spcBef>
                <a:spcPts val="544"/>
              </a:spcBef>
              <a:spcAft>
                <a:spcPts val="0"/>
              </a:spcAft>
              <a:buClr>
                <a:schemeClr val="dk1"/>
              </a:buClr>
              <a:buSzPts val="1800"/>
              <a:buChar char="•"/>
            </a:pPr>
            <a:r>
              <a:rPr lang="en">
                <a:solidFill>
                  <a:schemeClr val="dk1"/>
                </a:solidFill>
                <a:latin typeface="Calibri"/>
                <a:ea typeface="Calibri"/>
                <a:cs typeface="Calibri"/>
                <a:sym typeface="Calibri"/>
              </a:rPr>
              <a:t>Measure differences in performance between </a:t>
            </a:r>
            <a:r>
              <a:rPr lang="en">
                <a:solidFill>
                  <a:schemeClr val="dk1"/>
                </a:solidFill>
                <a:latin typeface="Courier New"/>
                <a:ea typeface="Courier New"/>
                <a:cs typeface="Courier New"/>
                <a:sym typeface="Courier New"/>
              </a:rPr>
              <a:t>sfrob</a:t>
            </a:r>
            <a:r>
              <a:rPr lang="en">
                <a:solidFill>
                  <a:schemeClr val="dk1"/>
                </a:solidFill>
                <a:latin typeface="Calibri"/>
                <a:ea typeface="Calibri"/>
                <a:cs typeface="Calibri"/>
                <a:sym typeface="Calibri"/>
              </a:rPr>
              <a:t> and </a:t>
            </a:r>
            <a:r>
              <a:rPr lang="en">
                <a:solidFill>
                  <a:schemeClr val="dk1"/>
                </a:solidFill>
                <a:latin typeface="Courier New"/>
                <a:ea typeface="Courier New"/>
                <a:cs typeface="Courier New"/>
                <a:sym typeface="Courier New"/>
              </a:rPr>
              <a:t>sfrobu</a:t>
            </a:r>
            <a:r>
              <a:rPr lang="en">
                <a:solidFill>
                  <a:schemeClr val="dk1"/>
                </a:solidFill>
                <a:latin typeface="Calibri"/>
                <a:ea typeface="Calibri"/>
                <a:cs typeface="Calibri"/>
                <a:sym typeface="Calibri"/>
              </a:rPr>
              <a:t> using the </a:t>
            </a:r>
            <a:r>
              <a:rPr lang="en">
                <a:solidFill>
                  <a:schemeClr val="dk1"/>
                </a:solidFill>
                <a:latin typeface="Courier New"/>
                <a:ea typeface="Courier New"/>
                <a:cs typeface="Courier New"/>
                <a:sym typeface="Courier New"/>
              </a:rPr>
              <a:t>time</a:t>
            </a:r>
            <a:r>
              <a:rPr lang="en">
                <a:solidFill>
                  <a:schemeClr val="dk1"/>
                </a:solidFill>
                <a:latin typeface="Calibri"/>
                <a:ea typeface="Calibri"/>
                <a:cs typeface="Calibri"/>
                <a:sym typeface="Calibri"/>
              </a:rPr>
              <a:t> command</a:t>
            </a:r>
            <a:endParaRPr>
              <a:solidFill>
                <a:schemeClr val="dk1"/>
              </a:solidFill>
              <a:latin typeface="Calibri"/>
              <a:ea typeface="Calibri"/>
              <a:cs typeface="Calibri"/>
              <a:sym typeface="Calibri"/>
            </a:endParaRPr>
          </a:p>
          <a:p>
            <a:pPr marL="342900" lvl="0" indent="-284480" rtl="0">
              <a:lnSpc>
                <a:spcPct val="80000"/>
              </a:lnSpc>
              <a:spcBef>
                <a:spcPts val="544"/>
              </a:spcBef>
              <a:spcAft>
                <a:spcPts val="0"/>
              </a:spcAft>
              <a:buClr>
                <a:schemeClr val="dk1"/>
              </a:buClr>
              <a:buSzPts val="1800"/>
              <a:buChar char="•"/>
            </a:pPr>
            <a:r>
              <a:rPr lang="en">
                <a:solidFill>
                  <a:schemeClr val="dk1"/>
                </a:solidFill>
                <a:latin typeface="Calibri"/>
                <a:ea typeface="Calibri"/>
                <a:cs typeface="Calibri"/>
                <a:sym typeface="Calibri"/>
              </a:rPr>
              <a:t>Estimate the number of comparisons as a function of the number of input lines provided to </a:t>
            </a:r>
            <a:r>
              <a:rPr lang="en">
                <a:solidFill>
                  <a:schemeClr val="dk1"/>
                </a:solidFill>
                <a:latin typeface="Courier New"/>
                <a:ea typeface="Courier New"/>
                <a:cs typeface="Courier New"/>
                <a:sym typeface="Courier New"/>
              </a:rPr>
              <a:t>sfrobu</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Homework 5</a:t>
            </a:r>
            <a:endParaRPr/>
          </a:p>
        </p:txBody>
      </p:sp>
      <p:sp>
        <p:nvSpPr>
          <p:cNvPr id="103" name="Shape 10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342900" lvl="0" indent="-254000" rtl="0">
              <a:lnSpc>
                <a:spcPct val="100000"/>
              </a:lnSpc>
              <a:spcBef>
                <a:spcPts val="640"/>
              </a:spcBef>
              <a:spcAft>
                <a:spcPts val="0"/>
              </a:spcAft>
              <a:buClr>
                <a:schemeClr val="dk1"/>
              </a:buClr>
              <a:buSzPts val="1800"/>
              <a:buChar char="•"/>
            </a:pPr>
            <a:r>
              <a:rPr lang="en" dirty="0">
                <a:solidFill>
                  <a:schemeClr val="dk1"/>
                </a:solidFill>
                <a:latin typeface="Calibri" panose="020F0502020204030204" pitchFamily="34" charset="0"/>
                <a:ea typeface="Calibri"/>
                <a:cs typeface="Calibri" panose="020F0502020204030204" pitchFamily="34" charset="0"/>
                <a:sym typeface="Calibri"/>
              </a:rPr>
              <a:t>Write	a shell script “</a:t>
            </a:r>
            <a:r>
              <a:rPr lang="en-US" dirty="0">
                <a:solidFill>
                  <a:schemeClr val="dk1"/>
                </a:solidFill>
                <a:latin typeface="Calibri" panose="020F0502020204030204" pitchFamily="34" charset="0"/>
                <a:ea typeface="Calibri"/>
                <a:cs typeface="Calibri" panose="020F0502020204030204" pitchFamily="34" charset="0"/>
                <a:sym typeface="Calibri"/>
              </a:rPr>
              <a:t>s</a:t>
            </a:r>
            <a:r>
              <a:rPr lang="en" dirty="0">
                <a:solidFill>
                  <a:schemeClr val="dk1"/>
                </a:solidFill>
                <a:latin typeface="Calibri" panose="020F0502020204030204" pitchFamily="34" charset="0"/>
                <a:ea typeface="Calibri"/>
                <a:cs typeface="Calibri" panose="020F0502020204030204" pitchFamily="34" charset="0"/>
                <a:sym typeface="Calibri"/>
              </a:rPr>
              <a:t>frobs” that uses tr and the sort </a:t>
            </a:r>
            <a:r>
              <a:rPr lang="en-US" dirty="0">
                <a:solidFill>
                  <a:schemeClr val="dk1"/>
                </a:solidFill>
                <a:latin typeface="Calibri" panose="020F0502020204030204" pitchFamily="34" charset="0"/>
                <a:ea typeface="Calibri"/>
                <a:cs typeface="Calibri" panose="020F0502020204030204" pitchFamily="34" charset="0"/>
                <a:sym typeface="Calibri"/>
              </a:rPr>
              <a:t>u</a:t>
            </a:r>
            <a:r>
              <a:rPr lang="en" dirty="0">
                <a:solidFill>
                  <a:schemeClr val="dk1"/>
                </a:solidFill>
                <a:latin typeface="Calibri" panose="020F0502020204030204" pitchFamily="34" charset="0"/>
                <a:ea typeface="Calibri"/>
                <a:cs typeface="Calibri" panose="020F0502020204030204" pitchFamily="34" charset="0"/>
                <a:sym typeface="Calibri"/>
              </a:rPr>
              <a:t>tility to perfor</a:t>
            </a:r>
            <a:r>
              <a:rPr lang="en-US" dirty="0">
                <a:solidFill>
                  <a:schemeClr val="dk1"/>
                </a:solidFill>
                <a:latin typeface="Calibri" panose="020F0502020204030204" pitchFamily="34" charset="0"/>
                <a:ea typeface="Calibri"/>
                <a:cs typeface="Calibri" panose="020F0502020204030204" pitchFamily="34" charset="0"/>
                <a:sym typeface="Calibri"/>
              </a:rPr>
              <a:t>m</a:t>
            </a:r>
            <a:r>
              <a:rPr lang="en" dirty="0">
                <a:solidFill>
                  <a:schemeClr val="dk1"/>
                </a:solidFill>
                <a:latin typeface="Calibri" panose="020F0502020204030204" pitchFamily="34" charset="0"/>
                <a:ea typeface="Calibri"/>
                <a:cs typeface="Calibri" panose="020F0502020204030204" pitchFamily="34" charset="0"/>
                <a:sym typeface="Calibri"/>
              </a:rPr>
              <a:t> the same  overall operation as sfrobu (support –f option as well) </a:t>
            </a:r>
          </a:p>
          <a:p>
            <a:pPr marL="342900" lvl="0" indent="-254000" rtl="0">
              <a:lnSpc>
                <a:spcPct val="100000"/>
              </a:lnSpc>
              <a:spcBef>
                <a:spcPts val="640"/>
              </a:spcBef>
              <a:spcAft>
                <a:spcPts val="0"/>
              </a:spcAft>
              <a:buClr>
                <a:schemeClr val="dk1"/>
              </a:buClr>
              <a:buSzPts val="1800"/>
              <a:buChar char="•"/>
            </a:pPr>
            <a:r>
              <a:rPr lang="en" dirty="0">
                <a:solidFill>
                  <a:schemeClr val="dk1"/>
                </a:solidFill>
                <a:latin typeface="Calibri" panose="020F0502020204030204" pitchFamily="34" charset="0"/>
                <a:ea typeface="Calibri"/>
                <a:cs typeface="Calibri" panose="020F0502020204030204" pitchFamily="34" charset="0"/>
                <a:sym typeface="Calibri"/>
              </a:rPr>
              <a:t>Use pipelines (create no temporary	files) </a:t>
            </a:r>
            <a:endParaRPr dirty="0">
              <a:solidFill>
                <a:schemeClr val="dk1"/>
              </a:solidFill>
              <a:latin typeface="Calibri" panose="020F0502020204030204" pitchFamily="34" charset="0"/>
              <a:ea typeface="Calibri"/>
              <a:cs typeface="Calibri" panose="020F0502020204030204" pitchFamily="34" charset="0"/>
              <a:sym typeface="Calibri"/>
            </a:endParaRPr>
          </a:p>
          <a:p>
            <a:pPr marL="342900" lvl="0" indent="-254000" rtl="0">
              <a:lnSpc>
                <a:spcPct val="100000"/>
              </a:lnSpc>
              <a:spcBef>
                <a:spcPts val="640"/>
              </a:spcBef>
              <a:spcAft>
                <a:spcPts val="0"/>
              </a:spcAft>
              <a:buClr>
                <a:schemeClr val="dk1"/>
              </a:buClr>
              <a:buSzPts val="1800"/>
              <a:buChar char="•"/>
            </a:pPr>
            <a:r>
              <a:rPr lang="en" dirty="0">
                <a:solidFill>
                  <a:schemeClr val="dk1"/>
                </a:solidFill>
                <a:latin typeface="Calibri" panose="020F0502020204030204" pitchFamily="34" charset="0"/>
                <a:ea typeface="Calibri"/>
                <a:cs typeface="Calibri" panose="020F0502020204030204" pitchFamily="34" charset="0"/>
                <a:sym typeface="Calibri"/>
              </a:rPr>
              <a:t>Encrypted input-&gt; tr (decrypt) -&gt; sor</a:t>
            </a:r>
            <a:r>
              <a:rPr lang="en-US" dirty="0">
                <a:solidFill>
                  <a:schemeClr val="dk1"/>
                </a:solidFill>
                <a:latin typeface="Calibri" panose="020F0502020204030204" pitchFamily="34" charset="0"/>
                <a:ea typeface="Calibri"/>
                <a:cs typeface="Calibri" panose="020F0502020204030204" pitchFamily="34" charset="0"/>
                <a:sym typeface="Calibri"/>
              </a:rPr>
              <a:t>t </a:t>
            </a:r>
            <a:r>
              <a:rPr lang="en" dirty="0">
                <a:solidFill>
                  <a:schemeClr val="dk1"/>
                </a:solidFill>
                <a:latin typeface="Calibri" panose="020F0502020204030204" pitchFamily="34" charset="0"/>
                <a:ea typeface="Calibri"/>
                <a:cs typeface="Calibri" panose="020F0502020204030204" pitchFamily="34" charset="0"/>
                <a:sym typeface="Calibri"/>
              </a:rPr>
              <a:t>(sort  decrypted text) -&gt; tr (encrypt) -&gt; encrypted output</a:t>
            </a:r>
            <a:endParaRPr dirty="0">
              <a:latin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1246</TotalTime>
  <Words>860</Words>
  <Application>Microsoft Office PowerPoint</Application>
  <PresentationFormat>On-screen Show (16:9)</PresentationFormat>
  <Paragraphs>98</Paragraphs>
  <Slides>14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Ubuntu Mono</vt:lpstr>
      <vt:lpstr>Calibri</vt:lpstr>
      <vt:lpstr>Courier New</vt:lpstr>
      <vt:lpstr>Simple Light</vt:lpstr>
      <vt:lpstr>CS 35L Software Construction Lab  Week 6 Lecture 2 – Lab and HW</vt:lpstr>
      <vt:lpstr>Lab Assignment</vt:lpstr>
      <vt:lpstr>tr2b.c</vt:lpstr>
      <vt:lpstr>Some important points</vt:lpstr>
      <vt:lpstr>Tr2u.c (read and write)</vt:lpstr>
      <vt:lpstr>time and strace</vt:lpstr>
      <vt:lpstr>Pointers on system calls</vt:lpstr>
      <vt:lpstr>Homework 5</vt:lpstr>
      <vt:lpstr>Homework 5</vt:lpstr>
      <vt:lpstr>Homework 5 (sfrob.txt)</vt:lpstr>
      <vt:lpstr>Read and Write system calls</vt:lpstr>
      <vt:lpstr>fstat system call</vt:lpstr>
      <vt:lpstr>Final exam  </vt:lpstr>
      <vt:lpstr>Final exam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6</dc:title>
  <cp:lastModifiedBy>aditi mithal</cp:lastModifiedBy>
  <cp:revision>14</cp:revision>
  <dcterms:modified xsi:type="dcterms:W3CDTF">2018-11-06T22:34:16Z</dcterms:modified>
</cp:coreProperties>
</file>