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300" r:id="rId2"/>
    <p:sldId id="302" r:id="rId3"/>
    <p:sldId id="304" r:id="rId4"/>
    <p:sldId id="305" r:id="rId5"/>
    <p:sldId id="306" r:id="rId6"/>
    <p:sldId id="307" r:id="rId7"/>
    <p:sldId id="308" r:id="rId8"/>
    <p:sldId id="309" r:id="rId9"/>
    <p:sldId id="315" r:id="rId10"/>
    <p:sldId id="314" r:id="rId11"/>
    <p:sldId id="316" r:id="rId12"/>
    <p:sldId id="311" r:id="rId13"/>
    <p:sldId id="317" r:id="rId14"/>
    <p:sldId id="318" r:id="rId15"/>
    <p:sldId id="319" r:id="rId16"/>
    <p:sldId id="310" r:id="rId17"/>
    <p:sldId id="313" r:id="rId18"/>
    <p:sldId id="321" r:id="rId19"/>
    <p:sldId id="324" r:id="rId20"/>
    <p:sldId id="326" r:id="rId21"/>
    <p:sldId id="327" r:id="rId22"/>
    <p:sldId id="320" r:id="rId23"/>
    <p:sldId id="328" r:id="rId24"/>
    <p:sldId id="325" r:id="rId25"/>
    <p:sldId id="323" r:id="rId26"/>
    <p:sldId id="329" r:id="rId27"/>
    <p:sldId id="33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B576B9-0268-C545-8666-6AADD9FAFDA0}">
          <p14:sldIdLst>
            <p14:sldId id="300"/>
            <p14:sldId id="302"/>
            <p14:sldId id="304"/>
            <p14:sldId id="305"/>
            <p14:sldId id="306"/>
            <p14:sldId id="307"/>
            <p14:sldId id="308"/>
            <p14:sldId id="309"/>
            <p14:sldId id="315"/>
            <p14:sldId id="314"/>
            <p14:sldId id="316"/>
            <p14:sldId id="311"/>
            <p14:sldId id="317"/>
            <p14:sldId id="318"/>
            <p14:sldId id="319"/>
            <p14:sldId id="310"/>
            <p14:sldId id="313"/>
            <p14:sldId id="321"/>
            <p14:sldId id="324"/>
            <p14:sldId id="326"/>
            <p14:sldId id="327"/>
            <p14:sldId id="320"/>
            <p14:sldId id="328"/>
            <p14:sldId id="325"/>
            <p14:sldId id="323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3"/>
    <p:restoredTop sz="85294"/>
  </p:normalViewPr>
  <p:slideViewPr>
    <p:cSldViewPr snapToGrid="0" snapToObjects="1">
      <p:cViewPr varScale="1">
        <p:scale>
          <a:sx n="67" d="100"/>
          <a:sy n="67" d="100"/>
        </p:scale>
        <p:origin x="1008" y="184"/>
      </p:cViewPr>
      <p:guideLst/>
    </p:cSldViewPr>
  </p:slideViewPr>
  <p:outlineViewPr>
    <p:cViewPr>
      <p:scale>
        <a:sx n="33" d="100"/>
        <a:sy n="33" d="100"/>
      </p:scale>
      <p:origin x="0" y="-26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59EE7-3E25-4842-A308-8D34A301A77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04458-F08C-A646-BF42-E472534D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6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54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Gcc</a:t>
            </a:r>
            <a:r>
              <a:rPr lang="en-US" dirty="0"/>
              <a:t> –static is no longer directly supported in most 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45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just one function is changed in a 100K line program, why recompile the whole program? Just recompile the one function and relink.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78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1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1CD1-E192-3C43-9010-B0DEA82A0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3E5B4-34DF-3241-8436-72362D004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4EAA6-6694-A04B-B34F-16CA7E44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10E8B-C3D4-2F41-A1A8-DCC749D6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F719F-08F9-FB4D-A938-ADC6E708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8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9AEB-6A9E-8F4E-A4E1-D61DF297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732AA-0A25-4843-9C95-4BC56268C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8705F-A0A5-6947-B8AE-56C50C12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F428C-0E7D-0B42-B1EB-26BBA08E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E8113-0660-544D-85F1-1EAFAD7F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305D0-FFA7-8542-BFF2-88006A43E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FEFE2-3FFF-0B41-A189-48FBE82A8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840E9-4A4F-6443-9885-869687E1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AC0BA-AEAA-3845-A86A-62D299F8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9643A-2101-9146-A72B-C0087045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4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0F79-6C6F-1041-8A96-6DDA41A7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CFCD-A5D3-124D-80E6-7E7593420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F4770-ACE9-2C4D-A666-5DD84DF2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CE935-EFB8-C046-B506-D855AE03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7D89B-5858-CE40-891D-FD3C4C04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6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67D-B39B-DA43-9DDA-2CBC38D4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B2EC6-677E-EA4C-A153-B356AFBAA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748A0-EBD1-3046-AABE-F94DD663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37235-CB4A-2948-8CFC-F41CFFCB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77743-2530-5C41-ADDD-70EBB91A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9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42D0-1F3A-F74E-92FE-87275CB3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CDFDC-6E50-3947-9B8D-17A9A7C59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D3FF4-F607-7B4E-A68F-74159741F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C1500-F1CD-8141-B509-512F30F6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EE977-47C5-164F-8945-EFF814E1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FF97C-7E76-BC47-9531-FEAD7CB7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4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49EC-1C85-9C4D-A785-D638FD4A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AB308-1AA6-F647-8BCF-DE15FF4F3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670AF-0A60-1449-8027-8FED8DE2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17BA2-53FB-B648-A14D-A2692DF49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885FC-9DB4-6440-8254-214B8C8C0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5E77C-AFDD-3B48-8812-B3D8E6D5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F9BA4-1AA0-F74C-8EEB-A6571177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DC670-3D6C-CE4E-82E0-E2DC52E8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5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E692-DD09-FA45-9E23-27F701E7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BC729-8BB0-9B46-ADF5-8C2BE792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423A0-DEDC-A841-9B14-C2DE6DCF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B300C-2456-8E47-8C39-CA0F13EE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8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56B1D-877A-5E41-A32E-5F4A0051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D7EC1-DCA6-BA43-B043-1C7ED0DB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A4492-80F0-BA4D-BF11-BC773630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3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898C-1917-484A-A145-7A2723C7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01F10-F93F-6143-83C7-E8432CFC2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6C701-4D4A-2C43-A773-747D3C994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CAA1F-82D9-7542-8F4E-93AA1356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BBC00-2489-014C-84C1-A4DC4BB8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FACCF-0ECC-2D4E-B1E9-0F0F46C8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7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60E6-6380-1D4E-A048-948DD101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46882-1052-C442-92E8-BC1182D54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8E92E-3DC7-A440-88BA-1CBB90BEB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62D14-9300-8F4C-ABD0-E15E6292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3C632-8CE2-E64E-ABEB-A6A8A3B4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AAD17-BDF7-0F41-ADFA-FF0885F6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6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05DDA-2131-4948-933C-499BDE9A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A3671-249B-2A40-8898-2D3CCAA03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AA226-1B1E-D242-944E-69F40704D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F96EF-9CD3-284A-BFFC-4FB32FB95447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81B7A-0403-6C42-8488-EF86FFF60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D0F53-B88A-914D-B0E5-51C3E1482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5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iyi@cs.ucla.edu" TargetMode="External"/><Relationship Id="rId2" Type="http://schemas.openxmlformats.org/officeDocument/2006/relationships/hyperlink" Target="https://web.cs.ucla.edu/classes/fall18/cs35L/index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zhiyi-zhang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42B6-FC2B-AA42-830D-90F5A0EDB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831" y="769439"/>
            <a:ext cx="10796337" cy="2387600"/>
          </a:xfrm>
        </p:spPr>
        <p:txBody>
          <a:bodyPr>
            <a:normAutofit/>
          </a:bodyPr>
          <a:lstStyle/>
          <a:p>
            <a:r>
              <a:rPr lang="en-US" b="1" dirty="0"/>
              <a:t>Software Construction Laboratory</a:t>
            </a:r>
            <a:br>
              <a:rPr lang="en-US" b="1" dirty="0"/>
            </a:br>
            <a:r>
              <a:rPr lang="en-US" b="1" dirty="0"/>
              <a:t>CS35L – </a:t>
            </a:r>
            <a:r>
              <a:rPr lang="en-US" b="1"/>
              <a:t>Lab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111E3-B1F0-BE46-B3DA-ADB3DB771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57078"/>
          </a:xfrm>
        </p:spPr>
        <p:txBody>
          <a:bodyPr>
            <a:normAutofit/>
          </a:bodyPr>
          <a:lstStyle/>
          <a:p>
            <a:r>
              <a:rPr lang="en-US" dirty="0"/>
              <a:t>Course Webpage: </a:t>
            </a:r>
            <a:r>
              <a:rPr lang="en-US" dirty="0">
                <a:hlinkClick r:id="rId2"/>
              </a:rPr>
              <a:t>https://web.cs.ucla.edu/classes/fall18/cs35L/index.html</a:t>
            </a:r>
            <a:r>
              <a:rPr lang="en-US" dirty="0"/>
              <a:t> </a:t>
            </a:r>
          </a:p>
          <a:p>
            <a:r>
              <a:rPr lang="en-US" dirty="0"/>
              <a:t>TA: Zhiyi Zhang</a:t>
            </a:r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zhiyi@cs.ucla.edu</a:t>
            </a:r>
            <a:endParaRPr lang="en-US" dirty="0"/>
          </a:p>
          <a:p>
            <a:r>
              <a:rPr lang="en-US" dirty="0"/>
              <a:t>Webpage: </a:t>
            </a:r>
            <a:r>
              <a:rPr lang="en-US" dirty="0">
                <a:hlinkClick r:id="rId4"/>
              </a:rPr>
              <a:t>https://zhiyi-zhang.com</a:t>
            </a:r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54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DB05-E1A1-7E4A-AE9C-EC9E7B45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Linking: Why Bother?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32EE4-7515-6648-86B7-CBA040D44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GCC: Code is typically compiled as a dynamic shared object (DSO)</a:t>
            </a:r>
          </a:p>
          <a:p>
            <a:r>
              <a:rPr lang="en-US" sz="3200" dirty="0">
                <a:solidFill>
                  <a:schemeClr val="dk1"/>
                </a:solidFill>
                <a:ea typeface="Arimo"/>
                <a:cs typeface="Arimo"/>
                <a:sym typeface="Arimo"/>
              </a:rPr>
              <a:t>Dynamic </a:t>
            </a:r>
            <a:r>
              <a:rPr lang="en-US" sz="3200" dirty="0" err="1">
                <a:solidFill>
                  <a:schemeClr val="dk1"/>
                </a:solidFill>
                <a:ea typeface="Arimo"/>
                <a:cs typeface="Arimo"/>
                <a:sym typeface="Arimo"/>
              </a:rPr>
              <a:t>v.s</a:t>
            </a:r>
            <a:r>
              <a:rPr lang="en-US" sz="3200" dirty="0">
                <a:solidFill>
                  <a:schemeClr val="dk1"/>
                </a:solidFill>
                <a:ea typeface="Arimo"/>
                <a:cs typeface="Arimo"/>
                <a:sym typeface="Arimo"/>
              </a:rPr>
              <a:t>. static linking resulting size</a:t>
            </a:r>
            <a:br>
              <a:rPr lang="en-US" sz="28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en-US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1" indent="0">
              <a:buNone/>
            </a:pP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2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-static </a:t>
            </a:r>
            <a:r>
              <a:rPr lang="en-US" sz="2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hello.c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-o hello-static </a:t>
            </a:r>
            <a:b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2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hello.c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-o hello-dynamic </a:t>
            </a:r>
            <a:b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ls -l hello</a:t>
            </a:r>
            <a:b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80 </a:t>
            </a:r>
            <a:r>
              <a:rPr lang="en-US" sz="2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hello.c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13724 hello-dynamic</a:t>
            </a:r>
            <a:b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1688756 hello-static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960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77D3-CCAD-CF43-8948-DE78CCBF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Disadvantages of Dynamic Linking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5C84-6500-F84C-A404-D4A0EA2A4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Performance hit</a:t>
            </a:r>
          </a:p>
          <a:p>
            <a:pPr lvl="1"/>
            <a:r>
              <a:rPr lang="en-US" sz="2800" dirty="0"/>
              <a:t>Need to load shared objects (at least once)</a:t>
            </a:r>
          </a:p>
          <a:p>
            <a:pPr lvl="1"/>
            <a:r>
              <a:rPr lang="en-US" sz="2800" dirty="0"/>
              <a:t>Need to resolve addresses (once or every time)</a:t>
            </a:r>
          </a:p>
          <a:p>
            <a:pPr lvl="1"/>
            <a:r>
              <a:rPr lang="en-US" sz="2800" dirty="0"/>
              <a:t>Remember back to the system call assignment… </a:t>
            </a:r>
          </a:p>
          <a:p>
            <a:r>
              <a:rPr lang="en-US" sz="3200" dirty="0"/>
              <a:t>What if the necessary dynamic library is missing? </a:t>
            </a:r>
          </a:p>
          <a:p>
            <a:r>
              <a:rPr lang="en-US" sz="3200" dirty="0"/>
              <a:t>What if we have the library, but it is the wrong version?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982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D3BD-FB65-114F-82DB-05F995B1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Static and Dynamic Linking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E1D79-7BDE-D941-BF45-5CC355EA0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49" y="1825625"/>
            <a:ext cx="3771901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Static Linking</a:t>
            </a:r>
          </a:p>
          <a:p>
            <a:pPr marL="0" indent="0">
              <a:buNone/>
            </a:pPr>
            <a:r>
              <a:rPr lang="en-US" b="1" dirty="0"/>
              <a:t>Cons:</a:t>
            </a:r>
          </a:p>
          <a:p>
            <a:r>
              <a:rPr lang="en-US" dirty="0"/>
              <a:t> Executable file is large in size </a:t>
            </a:r>
          </a:p>
          <a:p>
            <a:pPr marL="0" indent="0">
              <a:buNone/>
            </a:pPr>
            <a:r>
              <a:rPr lang="en-US" b="1" dirty="0"/>
              <a:t>Pros: </a:t>
            </a:r>
          </a:p>
          <a:p>
            <a:r>
              <a:rPr lang="en-US" dirty="0"/>
              <a:t>Complete and self-contained.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304F42-82C6-1340-87BD-E069186D96A9}"/>
              </a:ext>
            </a:extLst>
          </p:cNvPr>
          <p:cNvSpPr txBox="1">
            <a:spLocks/>
          </p:cNvSpPr>
          <p:nvPr/>
        </p:nvSpPr>
        <p:spPr>
          <a:xfrm>
            <a:off x="5086351" y="1825625"/>
            <a:ext cx="7010399" cy="489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Dynamic Linking</a:t>
            </a:r>
          </a:p>
          <a:p>
            <a:pPr marL="0" indent="0">
              <a:buNone/>
            </a:pPr>
            <a:r>
              <a:rPr lang="en-US" b="1" dirty="0"/>
              <a:t>Cons: </a:t>
            </a:r>
          </a:p>
          <a:p>
            <a:r>
              <a:rPr lang="en-US" dirty="0"/>
              <a:t>Not self-sufficient</a:t>
            </a:r>
          </a:p>
          <a:p>
            <a:r>
              <a:rPr lang="en-US" dirty="0"/>
              <a:t>Broken when library becomes incompatible</a:t>
            </a:r>
          </a:p>
          <a:p>
            <a:pPr marL="0" indent="0">
              <a:buNone/>
            </a:pPr>
            <a:r>
              <a:rPr lang="en-US" b="1" dirty="0"/>
              <a:t>Pros: </a:t>
            </a:r>
          </a:p>
          <a:p>
            <a:r>
              <a:rPr lang="en-US" dirty="0"/>
              <a:t>The size of executable file is smaller.</a:t>
            </a:r>
          </a:p>
          <a:p>
            <a:r>
              <a:rPr lang="en-US" dirty="0"/>
              <a:t>No need to re-compile executable file if we update library functions</a:t>
            </a:r>
          </a:p>
          <a:p>
            <a:r>
              <a:rPr lang="en-US" dirty="0"/>
              <a:t>More efficient mem use when several programs share the lib functions</a:t>
            </a:r>
          </a:p>
        </p:txBody>
      </p:sp>
    </p:spTree>
    <p:extLst>
      <p:ext uri="{BB962C8B-B14F-4D97-AF65-F5344CB8AC3E}">
        <p14:creationId xmlns:p14="http://schemas.microsoft.com/office/powerpoint/2010/main" val="3031180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3497-41F5-1D44-A1EF-19DF64A4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Linking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1A790-F495-1045-BDC0-4F84420BC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92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FC2F-6788-5F4E-9983-23309BB3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for Creating Static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B7BAF-4C15-E443-B703-0EBD6891A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 C file or C files that contains functions in your library</a:t>
            </a:r>
          </a:p>
          <a:p>
            <a:r>
              <a:rPr lang="en-US" sz="3200" dirty="0"/>
              <a:t>Create a header file or headers for the library</a:t>
            </a:r>
          </a:p>
          <a:p>
            <a:r>
              <a:rPr lang="en-US" sz="3200" dirty="0"/>
              <a:t>Compile library files (-c to get object files)</a:t>
            </a:r>
          </a:p>
          <a:p>
            <a:pPr lvl="1"/>
            <a:r>
              <a:rPr lang="en-US" sz="2800" dirty="0" err="1">
                <a:highlight>
                  <a:srgbClr val="C0C0C0"/>
                </a:highlight>
              </a:rPr>
              <a:t>gcc</a:t>
            </a:r>
            <a:r>
              <a:rPr lang="en-US" sz="2800" dirty="0">
                <a:highlight>
                  <a:srgbClr val="C0C0C0"/>
                </a:highlight>
              </a:rPr>
              <a:t> -c [your source files] -o [object file(s)]</a:t>
            </a:r>
          </a:p>
          <a:p>
            <a:r>
              <a:rPr lang="en-US" sz="3200" dirty="0"/>
              <a:t>Create static library. This step is to bundle multiple object files in one static library.</a:t>
            </a:r>
          </a:p>
          <a:p>
            <a:pPr lvl="1"/>
            <a:r>
              <a:rPr lang="en-US" sz="2800" dirty="0" err="1">
                <a:highlight>
                  <a:srgbClr val="C0C0C0"/>
                </a:highlight>
              </a:rPr>
              <a:t>ar</a:t>
            </a:r>
            <a:r>
              <a:rPr lang="en-US" sz="2800" dirty="0">
                <a:highlight>
                  <a:srgbClr val="C0C0C0"/>
                </a:highlight>
              </a:rPr>
              <a:t> </a:t>
            </a:r>
            <a:r>
              <a:rPr lang="en-US" sz="2800" dirty="0" err="1">
                <a:highlight>
                  <a:srgbClr val="C0C0C0"/>
                </a:highlight>
              </a:rPr>
              <a:t>rcs</a:t>
            </a:r>
            <a:r>
              <a:rPr lang="en-US" sz="2800" dirty="0">
                <a:highlight>
                  <a:srgbClr val="C0C0C0"/>
                </a:highlight>
              </a:rPr>
              <a:t> [your lib name] [object file(s)]</a:t>
            </a:r>
          </a:p>
        </p:txBody>
      </p:sp>
    </p:spTree>
    <p:extLst>
      <p:ext uri="{BB962C8B-B14F-4D97-AF65-F5344CB8AC3E}">
        <p14:creationId xmlns:p14="http://schemas.microsoft.com/office/powerpoint/2010/main" val="3520638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73A0-0B49-5B42-B21E-E45B3D011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Static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E8C0D-FA75-4649-8F06-ECB4EC8A0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 c file containing a main function</a:t>
            </a:r>
          </a:p>
          <a:p>
            <a:r>
              <a:rPr lang="en-US" sz="3200" dirty="0"/>
              <a:t>Compile the source file with </a:t>
            </a:r>
          </a:p>
          <a:p>
            <a:pPr lvl="1"/>
            <a:r>
              <a:rPr lang="en-US" sz="2800" dirty="0"/>
              <a:t>-L[search path] to add the searching path for you static library</a:t>
            </a:r>
          </a:p>
          <a:p>
            <a:pPr lvl="1"/>
            <a:r>
              <a:rPr lang="en-US" sz="2800" dirty="0"/>
              <a:t>-l[library name] to add the static library</a:t>
            </a:r>
          </a:p>
          <a:p>
            <a:pPr lvl="1"/>
            <a:r>
              <a:rPr lang="en-US" sz="2800" dirty="0" err="1">
                <a:highlight>
                  <a:srgbClr val="C0C0C0"/>
                </a:highlight>
              </a:rPr>
              <a:t>gcc</a:t>
            </a:r>
            <a:r>
              <a:rPr lang="en-US" sz="2800" dirty="0">
                <a:highlight>
                  <a:srgbClr val="C0C0C0"/>
                </a:highlight>
              </a:rPr>
              <a:t> -o [executable file] [your source file] -L[path] -l[lib name]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0630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3497-41F5-1D44-A1EF-19DF64A4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Linking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1A790-F495-1045-BDC0-4F84420BC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69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FC2F-6788-5F4E-9983-23309BB3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 Flags For Creating Dynamic Library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B7BAF-4C15-E443-B703-0EBD6891A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cs typeface="Courier New"/>
              </a:rPr>
              <a:t>-</a:t>
            </a:r>
            <a:r>
              <a:rPr lang="en-US" b="1" dirty="0" err="1">
                <a:cs typeface="Courier New"/>
              </a:rPr>
              <a:t>fPIC</a:t>
            </a:r>
            <a:r>
              <a:rPr lang="en-US" b="1" dirty="0">
                <a:cs typeface="Courier New"/>
              </a:rPr>
              <a:t>: </a:t>
            </a:r>
          </a:p>
          <a:p>
            <a:pPr marL="0" indent="0">
              <a:buNone/>
            </a:pPr>
            <a:r>
              <a:rPr lang="en-US" dirty="0">
                <a:cs typeface="Courier New"/>
              </a:rPr>
              <a:t>This</a:t>
            </a:r>
            <a:r>
              <a:rPr lang="en-US" dirty="0"/>
              <a:t> flag stands for “Position Independent Code” generation, a requirement for shared libraries. Because it’s impossible to know where the shared library code will be, this flag allows the code to be located at any virtual address at runtime.</a:t>
            </a:r>
          </a:p>
          <a:p>
            <a:r>
              <a:rPr lang="en-US" b="1" dirty="0"/>
              <a:t>-shared:</a:t>
            </a:r>
          </a:p>
          <a:p>
            <a:pPr marL="0" indent="0">
              <a:buNone/>
            </a:pPr>
            <a:r>
              <a:rPr lang="en-US" dirty="0"/>
              <a:t>This</a:t>
            </a:r>
            <a:r>
              <a:rPr lang="en-US" b="1" dirty="0"/>
              <a:t> </a:t>
            </a:r>
            <a:r>
              <a:rPr lang="en-US" dirty="0"/>
              <a:t>flag creates the shared library (shared libraries have the prefix </a:t>
            </a:r>
            <a:r>
              <a:rPr lang="en-US" i="1" dirty="0"/>
              <a:t>lib </a:t>
            </a:r>
            <a:r>
              <a:rPr lang="en-US" dirty="0"/>
              <a:t>and suffix </a:t>
            </a:r>
            <a:r>
              <a:rPr lang="en-US" i="1" dirty="0"/>
              <a:t>.so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8389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47B8-D967-9848-8757-CFEC0BFF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for Creating Shared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3D96C-BA62-F840-A910-A28B79530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Create a C file or C files that contains functions in your library</a:t>
            </a:r>
          </a:p>
          <a:p>
            <a:r>
              <a:rPr lang="en-US" sz="3200" dirty="0"/>
              <a:t>Create a header file or headers for the library</a:t>
            </a:r>
          </a:p>
          <a:p>
            <a:r>
              <a:rPr lang="en-US" sz="3200" dirty="0"/>
              <a:t>Compiling with Position Independent Code</a:t>
            </a:r>
          </a:p>
          <a:p>
            <a:pPr lvl="1"/>
            <a:r>
              <a:rPr lang="en-US" sz="2800" dirty="0" err="1">
                <a:highlight>
                  <a:srgbClr val="C0C0C0"/>
                </a:highlight>
              </a:rPr>
              <a:t>gcc</a:t>
            </a:r>
            <a:r>
              <a:rPr lang="en-US" sz="2800" dirty="0">
                <a:highlight>
                  <a:srgbClr val="C0C0C0"/>
                </a:highlight>
              </a:rPr>
              <a:t> -c -</a:t>
            </a:r>
            <a:r>
              <a:rPr lang="en-US" sz="2800" dirty="0" err="1">
                <a:highlight>
                  <a:srgbClr val="C0C0C0"/>
                </a:highlight>
              </a:rPr>
              <a:t>fPIC</a:t>
            </a:r>
            <a:r>
              <a:rPr lang="en-US" sz="2800" dirty="0">
                <a:highlight>
                  <a:srgbClr val="C0C0C0"/>
                </a:highlight>
              </a:rPr>
              <a:t> [your source files] -o [object file(s)]</a:t>
            </a:r>
            <a:endParaRPr lang="en-US" sz="2800" dirty="0"/>
          </a:p>
          <a:p>
            <a:r>
              <a:rPr lang="en-US" sz="3200" dirty="0"/>
              <a:t>Create dynamic library. </a:t>
            </a:r>
          </a:p>
          <a:p>
            <a:pPr lvl="1"/>
            <a:r>
              <a:rPr lang="en-US" sz="2800" dirty="0" err="1">
                <a:highlight>
                  <a:srgbClr val="C0C0C0"/>
                </a:highlight>
              </a:rPr>
              <a:t>gcc</a:t>
            </a:r>
            <a:r>
              <a:rPr lang="en-US" sz="2800" dirty="0">
                <a:highlight>
                  <a:srgbClr val="C0C0C0"/>
                </a:highlight>
              </a:rPr>
              <a:t> -shared -o [your lib name] [object file(s)]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69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73A0-0B49-5B42-B21E-E45B3D011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575"/>
            <a:ext cx="10515600" cy="1325563"/>
          </a:xfrm>
        </p:spPr>
        <p:txBody>
          <a:bodyPr/>
          <a:lstStyle/>
          <a:p>
            <a:r>
              <a:rPr lang="en-US" dirty="0"/>
              <a:t>Using Shared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E8C0D-FA75-4649-8F06-ECB4EC8A0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1435101"/>
            <a:ext cx="11601450" cy="5267324"/>
          </a:xfrm>
        </p:spPr>
        <p:txBody>
          <a:bodyPr>
            <a:normAutofit/>
          </a:bodyPr>
          <a:lstStyle/>
          <a:p>
            <a:r>
              <a:rPr lang="en-US" sz="3200" dirty="0"/>
              <a:t>Create a c file containing a main function</a:t>
            </a:r>
          </a:p>
          <a:p>
            <a:r>
              <a:rPr lang="en-US" sz="3200" dirty="0"/>
              <a:t>Compile the source file with </a:t>
            </a:r>
          </a:p>
          <a:p>
            <a:pPr lvl="1"/>
            <a:r>
              <a:rPr lang="en-US" sz="2800" dirty="0"/>
              <a:t>-L[search path] to add the searching path for you static library</a:t>
            </a:r>
          </a:p>
          <a:p>
            <a:pPr lvl="1"/>
            <a:r>
              <a:rPr lang="en-US" sz="2800" dirty="0"/>
              <a:t>-l[library name] to add the dynamic library</a:t>
            </a:r>
          </a:p>
          <a:p>
            <a:pPr lvl="1"/>
            <a:r>
              <a:rPr lang="en-US" sz="2800" dirty="0" err="1">
                <a:highlight>
                  <a:srgbClr val="C0C0C0"/>
                </a:highlight>
              </a:rPr>
              <a:t>gcc</a:t>
            </a:r>
            <a:r>
              <a:rPr lang="en-US" sz="2800" dirty="0">
                <a:highlight>
                  <a:srgbClr val="C0C0C0"/>
                </a:highlight>
              </a:rPr>
              <a:t> -o [executable file] [your source file] -L[path] -l[lib name]</a:t>
            </a:r>
          </a:p>
          <a:p>
            <a:r>
              <a:rPr lang="en-US" sz="3200" dirty="0"/>
              <a:t>This will cause problem when you run the executable file</a:t>
            </a:r>
          </a:p>
          <a:p>
            <a:pPr lvl="1"/>
            <a:r>
              <a:rPr lang="en-US" sz="2800" dirty="0"/>
              <a:t>Where to load the shared library?</a:t>
            </a:r>
          </a:p>
          <a:p>
            <a:pPr lvl="1"/>
            <a:r>
              <a:rPr lang="en-US" sz="2800" dirty="0"/>
              <a:t>Use </a:t>
            </a:r>
            <a:r>
              <a:rPr lang="en-US" sz="2800" b="1" dirty="0">
                <a:highlight>
                  <a:srgbClr val="C0C0C0"/>
                </a:highlight>
              </a:rPr>
              <a:t>-</a:t>
            </a:r>
            <a:r>
              <a:rPr lang="en-US" sz="2800" b="1" dirty="0" err="1">
                <a:highlight>
                  <a:srgbClr val="C0C0C0"/>
                </a:highlight>
              </a:rPr>
              <a:t>Wl</a:t>
            </a:r>
            <a:r>
              <a:rPr lang="en-US" sz="2800" b="1" dirty="0">
                <a:highlight>
                  <a:srgbClr val="C0C0C0"/>
                </a:highlight>
              </a:rPr>
              <a:t>,-</a:t>
            </a:r>
            <a:r>
              <a:rPr lang="en-US" sz="2800" b="1" dirty="0" err="1">
                <a:highlight>
                  <a:srgbClr val="C0C0C0"/>
                </a:highlight>
              </a:rPr>
              <a:t>rpath</a:t>
            </a:r>
            <a:r>
              <a:rPr lang="en-US" sz="2800" b="1" dirty="0">
                <a:highlight>
                  <a:srgbClr val="C0C0C0"/>
                </a:highlight>
              </a:rPr>
              <a:t>=[path]</a:t>
            </a:r>
            <a:r>
              <a:rPr lang="en-US" sz="2800" b="1" dirty="0"/>
              <a:t> </a:t>
            </a:r>
            <a:r>
              <a:rPr lang="en-US" sz="2800" dirty="0"/>
              <a:t>flag:</a:t>
            </a:r>
            <a:r>
              <a:rPr lang="en-US" sz="2800" b="1" dirty="0"/>
              <a:t> </a:t>
            </a:r>
            <a:r>
              <a:rPr lang="en-US" sz="2800" dirty="0"/>
              <a:t>-</a:t>
            </a:r>
            <a:r>
              <a:rPr lang="en-US" sz="2800" dirty="0" err="1"/>
              <a:t>Wl</a:t>
            </a:r>
            <a:r>
              <a:rPr lang="en-US" sz="2800" dirty="0"/>
              <a:t> passes options to linker. -</a:t>
            </a:r>
            <a:r>
              <a:rPr lang="en-US" sz="2800" dirty="0" err="1"/>
              <a:t>rpath</a:t>
            </a:r>
            <a:r>
              <a:rPr lang="en-US" sz="2800" dirty="0"/>
              <a:t> at runtime finds .so from this path.</a:t>
            </a:r>
          </a:p>
          <a:p>
            <a:pPr lvl="1"/>
            <a:r>
              <a:rPr lang="en-US" sz="2800" dirty="0" err="1">
                <a:highlight>
                  <a:srgbClr val="C0C0C0"/>
                </a:highlight>
              </a:rPr>
              <a:t>gcc</a:t>
            </a:r>
            <a:r>
              <a:rPr lang="en-US" sz="2800" dirty="0">
                <a:highlight>
                  <a:srgbClr val="C0C0C0"/>
                </a:highlight>
              </a:rPr>
              <a:t> -o [executable file] [your source file] -L[path] -l[lib name] -</a:t>
            </a:r>
            <a:r>
              <a:rPr lang="en-US" sz="2800" dirty="0" err="1">
                <a:highlight>
                  <a:srgbClr val="C0C0C0"/>
                </a:highlight>
              </a:rPr>
              <a:t>Wl</a:t>
            </a:r>
            <a:r>
              <a:rPr lang="en-US" sz="2800" dirty="0">
                <a:highlight>
                  <a:srgbClr val="C0C0C0"/>
                </a:highlight>
              </a:rPr>
              <a:t>,-</a:t>
            </a:r>
            <a:r>
              <a:rPr lang="en-US" sz="2800" dirty="0" err="1">
                <a:highlight>
                  <a:srgbClr val="C0C0C0"/>
                </a:highlight>
              </a:rPr>
              <a:t>rpath</a:t>
            </a:r>
            <a:r>
              <a:rPr lang="en-US" sz="2800" dirty="0">
                <a:highlight>
                  <a:srgbClr val="C0C0C0"/>
                </a:highlight>
              </a:rPr>
              <a:t>=[path]</a:t>
            </a:r>
          </a:p>
        </p:txBody>
      </p:sp>
    </p:spTree>
    <p:extLst>
      <p:ext uri="{BB962C8B-B14F-4D97-AF65-F5344CB8AC3E}">
        <p14:creationId xmlns:p14="http://schemas.microsoft.com/office/powerpoint/2010/main" val="386667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3A7D-276F-5140-AC9C-114779FB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7-1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5935F-9A7A-A64F-BA46-FBA5645A0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r>
              <a:rPr lang="en-US" dirty="0"/>
              <a:t>Static Linking</a:t>
            </a:r>
          </a:p>
          <a:p>
            <a:r>
              <a:rPr lang="en-US" dirty="0"/>
              <a:t>Dynamic Linking</a:t>
            </a:r>
          </a:p>
          <a:p>
            <a:r>
              <a:rPr lang="en-US" dirty="0"/>
              <a:t>Dynamic Loading</a:t>
            </a:r>
          </a:p>
          <a:p>
            <a:r>
              <a:rPr lang="en-US" dirty="0"/>
              <a:t>Attributes of Functions</a:t>
            </a:r>
          </a:p>
        </p:txBody>
      </p:sp>
    </p:spTree>
    <p:extLst>
      <p:ext uri="{BB962C8B-B14F-4D97-AF65-F5344CB8AC3E}">
        <p14:creationId xmlns:p14="http://schemas.microsoft.com/office/powerpoint/2010/main" val="400885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827B-71CF-804B-BF7E-C176B88B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Loading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CB5E9-5DE9-714B-8116-71C7679B0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99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7666-850A-5343-8DBF-D3EF327C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7D7AD-ED7E-4B4C-A496-1C942B2BF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Dynamic loading is a mechanism by which a computer program can, at run time, load a library (or other binary) into memory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How to use?</a:t>
            </a:r>
          </a:p>
          <a:p>
            <a:r>
              <a:rPr lang="en-US" sz="3200" dirty="0"/>
              <a:t>Adding header file: </a:t>
            </a:r>
            <a:r>
              <a:rPr lang="en-US" sz="3200" dirty="0">
                <a:highlight>
                  <a:srgbClr val="C0C0C0"/>
                </a:highlight>
              </a:rPr>
              <a:t>#include &lt;</a:t>
            </a:r>
            <a:r>
              <a:rPr lang="en-US" sz="3200" dirty="0" err="1">
                <a:highlight>
                  <a:srgbClr val="C0C0C0"/>
                </a:highlight>
              </a:rPr>
              <a:t>dlfcn.h</a:t>
            </a:r>
            <a:r>
              <a:rPr lang="en-US" sz="3200" dirty="0">
                <a:highlight>
                  <a:srgbClr val="C0C0C0"/>
                </a:highlight>
              </a:rPr>
              <a:t>&gt;</a:t>
            </a:r>
          </a:p>
          <a:p>
            <a:r>
              <a:rPr lang="en-US" sz="3200" dirty="0"/>
              <a:t>When compiling your program: add </a:t>
            </a:r>
            <a:r>
              <a:rPr lang="en-US" sz="3200" dirty="0" err="1"/>
              <a:t>gcc</a:t>
            </a:r>
            <a:r>
              <a:rPr lang="en-US" sz="3200" dirty="0"/>
              <a:t> flag: </a:t>
            </a:r>
            <a:r>
              <a:rPr lang="en-US" sz="3200" dirty="0">
                <a:highlight>
                  <a:srgbClr val="C0C0C0"/>
                </a:highlight>
              </a:rPr>
              <a:t>-</a:t>
            </a:r>
            <a:r>
              <a:rPr lang="en-US" sz="3200" dirty="0" err="1">
                <a:highlight>
                  <a:srgbClr val="C0C0C0"/>
                </a:highlight>
              </a:rPr>
              <a:t>ldl</a:t>
            </a:r>
            <a:endParaRPr lang="en-US" sz="3200" dirty="0">
              <a:highlight>
                <a:srgbClr val="C0C0C0"/>
              </a:highlight>
            </a:endParaRPr>
          </a:p>
          <a:p>
            <a:r>
              <a:rPr lang="en-US" sz="3200" dirty="0"/>
              <a:t>In you program using dl APIs </a:t>
            </a:r>
          </a:p>
        </p:txBody>
      </p:sp>
    </p:spTree>
    <p:extLst>
      <p:ext uri="{BB962C8B-B14F-4D97-AF65-F5344CB8AC3E}">
        <p14:creationId xmlns:p14="http://schemas.microsoft.com/office/powerpoint/2010/main" val="2182040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496A-6B8F-7741-B09D-FC1369C5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Loading APIs</a:t>
            </a:r>
          </a:p>
        </p:txBody>
      </p:sp>
      <p:pic>
        <p:nvPicPr>
          <p:cNvPr id="4" name="Shape 154">
            <a:extLst>
              <a:ext uri="{FF2B5EF4-FFF2-40B4-BE49-F238E27FC236}">
                <a16:creationId xmlns:a16="http://schemas.microsoft.com/office/drawing/2014/main" id="{C6B7A36C-8A79-4A42-98B6-87BEE5C809CB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l="-363" t="-663" r="-1085" b="-4454"/>
          <a:stretch/>
        </p:blipFill>
        <p:spPr>
          <a:xfrm>
            <a:off x="521443" y="2107056"/>
            <a:ext cx="11149114" cy="4385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5406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CFF5-0695-DC4D-AFD4-192F324B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LD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11687-91BE-5E4B-B378-F070F2124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Opening Dynamic Library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highlight>
                  <a:srgbClr val="C0C0C0"/>
                </a:highlight>
              </a:rPr>
              <a:t>void* </a:t>
            </a:r>
            <a:r>
              <a:rPr lang="en-US" dirty="0" err="1">
                <a:highlight>
                  <a:srgbClr val="C0C0C0"/>
                </a:highlight>
              </a:rPr>
              <a:t>sdl_library</a:t>
            </a:r>
            <a:r>
              <a:rPr lang="en-US" dirty="0">
                <a:highlight>
                  <a:srgbClr val="C0C0C0"/>
                </a:highlight>
              </a:rPr>
              <a:t> = </a:t>
            </a:r>
            <a:r>
              <a:rPr lang="en-US" dirty="0" err="1">
                <a:highlight>
                  <a:srgbClr val="C0C0C0"/>
                </a:highlight>
              </a:rPr>
              <a:t>dlopen</a:t>
            </a:r>
            <a:r>
              <a:rPr lang="en-US" dirty="0">
                <a:highlight>
                  <a:srgbClr val="C0C0C0"/>
                </a:highlight>
              </a:rPr>
              <a:t>("</a:t>
            </a:r>
            <a:r>
              <a:rPr lang="en-US" dirty="0" err="1">
                <a:highlight>
                  <a:srgbClr val="C0C0C0"/>
                </a:highlight>
              </a:rPr>
              <a:t>libSDL.so</a:t>
            </a:r>
            <a:r>
              <a:rPr lang="en-US" dirty="0">
                <a:highlight>
                  <a:srgbClr val="C0C0C0"/>
                </a:highlight>
              </a:rPr>
              <a:t>", RTLD_LAZY); </a:t>
            </a:r>
          </a:p>
          <a:p>
            <a:pPr marL="457200" lvl="1" indent="0">
              <a:buNone/>
            </a:pPr>
            <a:r>
              <a:rPr lang="en-US" b="1" dirty="0">
                <a:highlight>
                  <a:srgbClr val="C0C0C0"/>
                </a:highlight>
              </a:rPr>
              <a:t>if</a:t>
            </a:r>
            <a:r>
              <a:rPr lang="en-US" dirty="0">
                <a:highlight>
                  <a:srgbClr val="C0C0C0"/>
                </a:highlight>
              </a:rPr>
              <a:t> (</a:t>
            </a:r>
            <a:r>
              <a:rPr lang="en-US" dirty="0" err="1">
                <a:highlight>
                  <a:srgbClr val="C0C0C0"/>
                </a:highlight>
              </a:rPr>
              <a:t>sdl_library</a:t>
            </a:r>
            <a:r>
              <a:rPr lang="en-US" dirty="0">
                <a:highlight>
                  <a:srgbClr val="C0C0C0"/>
                </a:highlight>
              </a:rPr>
              <a:t> == NULL) { </a:t>
            </a:r>
            <a:r>
              <a:rPr lang="en-US" i="1" dirty="0">
                <a:highlight>
                  <a:srgbClr val="C0C0C0"/>
                </a:highlight>
              </a:rPr>
              <a:t>// report error ...</a:t>
            </a:r>
            <a:r>
              <a:rPr lang="en-US" dirty="0">
                <a:highlight>
                  <a:srgbClr val="C0C0C0"/>
                </a:highlight>
              </a:rPr>
              <a:t> } </a:t>
            </a:r>
          </a:p>
          <a:p>
            <a:pPr marL="457200" lvl="1" indent="0">
              <a:buNone/>
            </a:pPr>
            <a:r>
              <a:rPr lang="en-US" b="1" dirty="0">
                <a:highlight>
                  <a:srgbClr val="C0C0C0"/>
                </a:highlight>
              </a:rPr>
              <a:t>else</a:t>
            </a:r>
            <a:r>
              <a:rPr lang="en-US" dirty="0">
                <a:highlight>
                  <a:srgbClr val="C0C0C0"/>
                </a:highlight>
              </a:rPr>
              <a:t> { </a:t>
            </a:r>
            <a:r>
              <a:rPr lang="en-US" i="1" dirty="0">
                <a:highlight>
                  <a:srgbClr val="C0C0C0"/>
                </a:highlight>
              </a:rPr>
              <a:t>// use the result in a call to </a:t>
            </a:r>
            <a:r>
              <a:rPr lang="en-US" i="1" dirty="0" err="1">
                <a:highlight>
                  <a:srgbClr val="C0C0C0"/>
                </a:highlight>
              </a:rPr>
              <a:t>dlsym</a:t>
            </a:r>
            <a:r>
              <a:rPr lang="en-US" dirty="0">
                <a:highlight>
                  <a:srgbClr val="C0C0C0"/>
                </a:highlight>
              </a:rPr>
              <a:t> }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Extracting Content from Dynamic Library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C0C0C0"/>
                </a:highlight>
              </a:rPr>
              <a:t>void* initializer = </a:t>
            </a:r>
            <a:r>
              <a:rPr lang="en-US" dirty="0" err="1">
                <a:highlight>
                  <a:srgbClr val="C0C0C0"/>
                </a:highlight>
              </a:rPr>
              <a:t>dlsym</a:t>
            </a:r>
            <a:r>
              <a:rPr lang="en-US" dirty="0">
                <a:highlight>
                  <a:srgbClr val="C0C0C0"/>
                </a:highlight>
              </a:rPr>
              <a:t>(sdl_library,"</a:t>
            </a:r>
            <a:r>
              <a:rPr lang="en-US" dirty="0" err="1">
                <a:highlight>
                  <a:srgbClr val="C0C0C0"/>
                </a:highlight>
              </a:rPr>
              <a:t>SDL_Init</a:t>
            </a:r>
            <a:r>
              <a:rPr lang="en-US" dirty="0">
                <a:highlight>
                  <a:srgbClr val="C0C0C0"/>
                </a:highlight>
              </a:rPr>
              <a:t>"); </a:t>
            </a:r>
          </a:p>
          <a:p>
            <a:pPr marL="457200" lvl="1" indent="0">
              <a:buNone/>
            </a:pPr>
            <a:r>
              <a:rPr lang="en-US" b="1" dirty="0">
                <a:highlight>
                  <a:srgbClr val="C0C0C0"/>
                </a:highlight>
              </a:rPr>
              <a:t>if</a:t>
            </a:r>
            <a:r>
              <a:rPr lang="en-US" dirty="0">
                <a:highlight>
                  <a:srgbClr val="C0C0C0"/>
                </a:highlight>
              </a:rPr>
              <a:t> (initializer == NULL) { </a:t>
            </a:r>
            <a:r>
              <a:rPr lang="en-US" i="1" dirty="0">
                <a:highlight>
                  <a:srgbClr val="C0C0C0"/>
                </a:highlight>
              </a:rPr>
              <a:t>// report error ...</a:t>
            </a:r>
            <a:r>
              <a:rPr lang="en-US" dirty="0">
                <a:highlight>
                  <a:srgbClr val="C0C0C0"/>
                </a:highlight>
              </a:rPr>
              <a:t> } </a:t>
            </a:r>
          </a:p>
          <a:p>
            <a:pPr marL="457200" lvl="1" indent="0">
              <a:buNone/>
            </a:pPr>
            <a:r>
              <a:rPr lang="en-US" b="1" dirty="0">
                <a:highlight>
                  <a:srgbClr val="C0C0C0"/>
                </a:highlight>
              </a:rPr>
              <a:t>else</a:t>
            </a:r>
            <a:r>
              <a:rPr lang="en-US" dirty="0">
                <a:highlight>
                  <a:srgbClr val="C0C0C0"/>
                </a:highlight>
              </a:rPr>
              <a:t> { </a:t>
            </a:r>
            <a:r>
              <a:rPr lang="en-US" i="1" dirty="0">
                <a:highlight>
                  <a:srgbClr val="C0C0C0"/>
                </a:highlight>
              </a:rPr>
              <a:t>// cast initializer to its proper type and use</a:t>
            </a:r>
            <a:r>
              <a:rPr lang="en-US" dirty="0">
                <a:highlight>
                  <a:srgbClr val="C0C0C0"/>
                </a:highlight>
              </a:rPr>
              <a:t> }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Unloading Dynamic Library</a:t>
            </a:r>
          </a:p>
          <a:p>
            <a:pPr marL="457200" lvl="1" indent="0">
              <a:buNone/>
            </a:pPr>
            <a:r>
              <a:rPr lang="en-US" dirty="0" err="1">
                <a:highlight>
                  <a:srgbClr val="C0C0C0"/>
                </a:highlight>
              </a:rPr>
              <a:t>dlclose</a:t>
            </a:r>
            <a:r>
              <a:rPr lang="en-US" dirty="0">
                <a:highlight>
                  <a:srgbClr val="C0C0C0"/>
                </a:highlight>
              </a:rPr>
              <a:t>(</a:t>
            </a:r>
            <a:r>
              <a:rPr lang="en-US" dirty="0" err="1">
                <a:highlight>
                  <a:srgbClr val="C0C0C0"/>
                </a:highlight>
              </a:rPr>
              <a:t>sdl_library</a:t>
            </a:r>
            <a:r>
              <a:rPr lang="en-US" dirty="0">
                <a:highlight>
                  <a:srgbClr val="C0C0C0"/>
                </a:highlight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6638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F14F-1836-C140-9F34-C823A4B7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Using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E3C68-58C6-464D-B0DF-FCD727265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1544300" cy="4802187"/>
          </a:xfrm>
        </p:spPr>
        <p:txBody>
          <a:bodyPr>
            <a:noAutofit/>
          </a:bodyPr>
          <a:lstStyle/>
          <a:p>
            <a:pPr marL="11516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2C951D"/>
                </a:solidFill>
                <a:latin typeface="Courier New"/>
                <a:cs typeface="Courier New"/>
              </a:rPr>
              <a:t>int</a:t>
            </a:r>
            <a:r>
              <a:rPr lang="en-US" sz="2000" spc="-9" dirty="0">
                <a:solidFill>
                  <a:srgbClr val="2C951D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solidFill>
                  <a:srgbClr val="C0641B"/>
                </a:solidFill>
                <a:latin typeface="Courier New"/>
                <a:cs typeface="Courier New"/>
              </a:rPr>
              <a:t>i</a:t>
            </a:r>
            <a:r>
              <a:rPr lang="en-US" sz="2000" dirty="0">
                <a:solidFill>
                  <a:srgbClr val="C0641B"/>
                </a:solidFill>
                <a:latin typeface="Courier New"/>
                <a:cs typeface="Courier New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urier New"/>
                <a:cs typeface="Courier New"/>
              </a:rPr>
              <a:t>= 10;</a:t>
            </a:r>
          </a:p>
          <a:p>
            <a:pPr marL="11516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2C951D"/>
                </a:solidFill>
                <a:latin typeface="Courier New"/>
                <a:cs typeface="Courier New"/>
              </a:rPr>
              <a:t>void</a:t>
            </a:r>
            <a:r>
              <a:rPr lang="en-US" sz="2000" spc="-9" dirty="0">
                <a:solidFill>
                  <a:srgbClr val="2C951D"/>
                </a:solidFill>
                <a:latin typeface="Courier New"/>
                <a:cs typeface="Courier New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lang="en-US" sz="2000" spc="-18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lang="en-US" sz="2000" dirty="0" err="1">
                <a:solidFill>
                  <a:srgbClr val="C0641B"/>
                </a:solidFill>
                <a:latin typeface="Courier New"/>
                <a:cs typeface="Courier New"/>
              </a:rPr>
              <a:t>myfun</a:t>
            </a:r>
            <a:r>
              <a:rPr lang="en-US" sz="2000" spc="-9" dirty="0" err="1">
                <a:solidFill>
                  <a:srgbClr val="C0641B"/>
                </a:solidFill>
                <a:latin typeface="Courier New"/>
                <a:cs typeface="Courier New"/>
              </a:rPr>
              <a:t>c</a:t>
            </a:r>
            <a:r>
              <a:rPr lang="en-US" sz="2000" dirty="0">
                <a:solidFill>
                  <a:prstClr val="black"/>
                </a:solidFill>
                <a:latin typeface="Courier New"/>
                <a:cs typeface="Courier New"/>
              </a:rPr>
              <a:t>)(</a:t>
            </a:r>
            <a:r>
              <a:rPr lang="en-US" sz="2000" dirty="0" err="1">
                <a:solidFill>
                  <a:srgbClr val="2C951D"/>
                </a:solidFill>
                <a:latin typeface="Courier New"/>
                <a:cs typeface="Courier New"/>
              </a:rPr>
              <a:t>int</a:t>
            </a:r>
            <a:r>
              <a:rPr lang="en-US" sz="2000" spc="-9" dirty="0">
                <a:solidFill>
                  <a:srgbClr val="2C951D"/>
                </a:solidFill>
                <a:latin typeface="Courier New"/>
                <a:cs typeface="Courier New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urier New"/>
                <a:cs typeface="Courier New"/>
              </a:rPr>
              <a:t>*); </a:t>
            </a:r>
          </a:p>
          <a:p>
            <a:pPr marL="11516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2C951D"/>
                </a:solidFill>
                <a:latin typeface="Courier New"/>
                <a:cs typeface="Courier New"/>
              </a:rPr>
              <a:t>void</a:t>
            </a:r>
            <a:r>
              <a:rPr lang="en-US" sz="2000" spc="-9" dirty="0">
                <a:solidFill>
                  <a:srgbClr val="2C951D"/>
                </a:solidFill>
                <a:latin typeface="Courier New"/>
                <a:cs typeface="Courier New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lang="en-US" sz="2000" dirty="0" err="1">
                <a:solidFill>
                  <a:srgbClr val="C0641B"/>
                </a:solidFill>
                <a:latin typeface="Courier New"/>
                <a:cs typeface="Courier New"/>
              </a:rPr>
              <a:t>dl_handl</a:t>
            </a:r>
            <a:r>
              <a:rPr lang="en-US" sz="2000" spc="-27" dirty="0" err="1">
                <a:solidFill>
                  <a:srgbClr val="C0641B"/>
                </a:solidFill>
                <a:latin typeface="Courier New"/>
                <a:cs typeface="Courier New"/>
              </a:rPr>
              <a:t>e</a:t>
            </a:r>
            <a:r>
              <a:rPr lang="en-US" sz="2000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</a:p>
          <a:p>
            <a:pPr marL="11516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2C951D"/>
                </a:solidFill>
                <a:latin typeface="Courier New"/>
                <a:cs typeface="Courier New"/>
              </a:rPr>
              <a:t>char</a:t>
            </a:r>
            <a:r>
              <a:rPr lang="en-US" sz="2000" spc="-9" dirty="0">
                <a:solidFill>
                  <a:srgbClr val="2C951D"/>
                </a:solidFill>
                <a:latin typeface="Courier New"/>
                <a:cs typeface="Courier New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lang="en-US" sz="2000" dirty="0">
                <a:solidFill>
                  <a:srgbClr val="C0641B"/>
                </a:solidFill>
                <a:latin typeface="Courier New"/>
                <a:cs typeface="Courier New"/>
              </a:rPr>
              <a:t>erro</a:t>
            </a:r>
            <a:r>
              <a:rPr lang="en-US" sz="2000" spc="-18" dirty="0">
                <a:solidFill>
                  <a:srgbClr val="C0641B"/>
                </a:solidFill>
                <a:latin typeface="Courier New"/>
                <a:cs typeface="Courier New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</a:p>
          <a:p>
            <a:pPr marL="11516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spc="-5" dirty="0" err="1">
                <a:solidFill>
                  <a:prstClr val="black"/>
                </a:solidFill>
                <a:latin typeface="Courier New"/>
                <a:cs typeface="Courier New"/>
              </a:rPr>
              <a:t>dl_handl</a:t>
            </a:r>
            <a:r>
              <a:rPr lang="en-US" sz="2000" dirty="0" err="1">
                <a:solidFill>
                  <a:prstClr val="black"/>
                </a:solidFill>
                <a:latin typeface="Courier New"/>
                <a:cs typeface="Courier New"/>
              </a:rPr>
              <a:t>e</a:t>
            </a:r>
            <a:r>
              <a:rPr lang="en-US" sz="2000" dirty="0">
                <a:solidFill>
                  <a:prstClr val="black"/>
                </a:solidFill>
                <a:latin typeface="Courier New"/>
                <a:cs typeface="Courier New"/>
              </a:rPr>
              <a:t> = </a:t>
            </a:r>
            <a:r>
              <a:rPr lang="en-US" sz="2000" b="1" dirty="0" err="1">
                <a:solidFill>
                  <a:prstClr val="black"/>
                </a:solidFill>
                <a:latin typeface="Courier New"/>
                <a:cs typeface="Courier New"/>
              </a:rPr>
              <a:t>dlopen</a:t>
            </a:r>
            <a:r>
              <a:rPr lang="en-US" sz="2000" spc="-45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lang="en-US" sz="2000" dirty="0">
                <a:solidFill>
                  <a:srgbClr val="9C1F6E"/>
                </a:solidFill>
                <a:latin typeface="Courier New"/>
                <a:cs typeface="Courier New"/>
              </a:rPr>
              <a:t>"</a:t>
            </a:r>
            <a:r>
              <a:rPr lang="en-US" sz="2000" dirty="0" err="1">
                <a:solidFill>
                  <a:srgbClr val="9C1F6E"/>
                </a:solidFill>
                <a:latin typeface="Courier New"/>
                <a:cs typeface="Courier New"/>
              </a:rPr>
              <a:t>libmymath.so</a:t>
            </a:r>
            <a:r>
              <a:rPr lang="en-US" sz="2000" spc="-36" dirty="0">
                <a:solidFill>
                  <a:srgbClr val="9C1F6E"/>
                </a:solidFill>
                <a:latin typeface="Courier New"/>
                <a:cs typeface="Courier New"/>
              </a:rPr>
              <a:t>"</a:t>
            </a:r>
            <a:r>
              <a:rPr lang="en-US" sz="2000" dirty="0">
                <a:solidFill>
                  <a:prstClr val="black"/>
                </a:solidFill>
                <a:latin typeface="Courier New"/>
                <a:cs typeface="Courier New"/>
              </a:rPr>
              <a:t>, RTLD_LAZY)</a:t>
            </a:r>
            <a:r>
              <a:rPr lang="en-US" sz="2000" spc="-27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r>
              <a:rPr lang="en-US" sz="2000" spc="-5" dirty="0">
                <a:solidFill>
                  <a:srgbClr val="CA2317"/>
                </a:solidFill>
                <a:latin typeface="Courier New"/>
                <a:cs typeface="Courier New"/>
              </a:rPr>
              <a:t>//RTLD_NOW </a:t>
            </a:r>
          </a:p>
          <a:p>
            <a:pPr marL="11516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C100FF"/>
                </a:solidFill>
                <a:latin typeface="Courier New"/>
                <a:cs typeface="Courier New"/>
              </a:rPr>
              <a:t>if</a:t>
            </a:r>
            <a:r>
              <a:rPr lang="en-US" sz="2000" spc="-5" dirty="0">
                <a:solidFill>
                  <a:prstClr val="black"/>
                </a:solidFill>
                <a:latin typeface="Courier New"/>
                <a:cs typeface="Courier New"/>
              </a:rPr>
              <a:t>(!</a:t>
            </a:r>
            <a:r>
              <a:rPr lang="en-US" sz="2000" spc="-5" dirty="0" err="1">
                <a:solidFill>
                  <a:prstClr val="black"/>
                </a:solidFill>
                <a:latin typeface="Courier New"/>
                <a:cs typeface="Courier New"/>
              </a:rPr>
              <a:t>dl_handle</a:t>
            </a:r>
            <a:r>
              <a:rPr lang="en-US" sz="2000" dirty="0">
                <a:solidFill>
                  <a:prstClr val="black"/>
                </a:solidFill>
                <a:latin typeface="Courier New"/>
                <a:cs typeface="Courier New"/>
              </a:rPr>
              <a:t>) {</a:t>
            </a:r>
          </a:p>
          <a:p>
            <a:pPr marL="11516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prstClr val="black"/>
                </a:solidFill>
                <a:latin typeface="Courier New"/>
                <a:cs typeface="Courier New"/>
              </a:rPr>
              <a:t>printf</a:t>
            </a:r>
            <a:r>
              <a:rPr lang="en-US" sz="2000" spc="-18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lang="en-US" sz="2000" spc="-5" dirty="0">
                <a:solidFill>
                  <a:srgbClr val="9C1F6E"/>
                </a:solidFill>
                <a:latin typeface="Courier New"/>
                <a:cs typeface="Courier New"/>
              </a:rPr>
              <a:t>"</a:t>
            </a:r>
            <a:r>
              <a:rPr lang="en-US" sz="2000" spc="-5" dirty="0" err="1">
                <a:solidFill>
                  <a:srgbClr val="9C1F6E"/>
                </a:solidFill>
                <a:latin typeface="Courier New"/>
                <a:cs typeface="Courier New"/>
              </a:rPr>
              <a:t>dlopen</a:t>
            </a:r>
            <a:r>
              <a:rPr lang="en-US" sz="2000" spc="-5" dirty="0">
                <a:solidFill>
                  <a:srgbClr val="9C1F6E"/>
                </a:solidFill>
                <a:latin typeface="Courier New"/>
                <a:cs typeface="Courier New"/>
              </a:rPr>
              <a:t>(</a:t>
            </a:r>
            <a:r>
              <a:rPr lang="en-US" sz="2000" dirty="0">
                <a:solidFill>
                  <a:srgbClr val="9C1F6E"/>
                </a:solidFill>
                <a:latin typeface="Courier New"/>
                <a:cs typeface="Courier New"/>
              </a:rPr>
              <a:t>) </a:t>
            </a:r>
            <a:r>
              <a:rPr lang="en-US" sz="2000" spc="-5" dirty="0">
                <a:solidFill>
                  <a:srgbClr val="9C1F6E"/>
                </a:solidFill>
                <a:latin typeface="Courier New"/>
                <a:cs typeface="Courier New"/>
              </a:rPr>
              <a:t>erro</a:t>
            </a:r>
            <a:r>
              <a:rPr lang="en-US" sz="2000" dirty="0">
                <a:solidFill>
                  <a:srgbClr val="9C1F6E"/>
                </a:solidFill>
                <a:latin typeface="Courier New"/>
                <a:cs typeface="Courier New"/>
              </a:rPr>
              <a:t>r - %s\n</a:t>
            </a:r>
            <a:r>
              <a:rPr lang="en-US" sz="2000" spc="-54" dirty="0">
                <a:solidFill>
                  <a:srgbClr val="9C1F6E"/>
                </a:solidFill>
                <a:latin typeface="Courier New"/>
                <a:cs typeface="Courier New"/>
              </a:rPr>
              <a:t>"</a:t>
            </a:r>
            <a:r>
              <a:rPr lang="en-US" sz="2000" dirty="0">
                <a:solidFill>
                  <a:prstClr val="black"/>
                </a:solidFill>
                <a:latin typeface="Courier New"/>
                <a:cs typeface="Courier New"/>
              </a:rPr>
              <a:t>, </a:t>
            </a:r>
            <a:r>
              <a:rPr lang="en-US" sz="2000" b="1" dirty="0" err="1">
                <a:solidFill>
                  <a:prstClr val="black"/>
                </a:solidFill>
                <a:latin typeface="Courier New"/>
                <a:cs typeface="Courier New"/>
              </a:rPr>
              <a:t>dlerror</a:t>
            </a:r>
            <a:r>
              <a:rPr lang="en-US" sz="2000" dirty="0">
                <a:solidFill>
                  <a:prstClr val="black"/>
                </a:solidFill>
                <a:latin typeface="Courier New"/>
                <a:cs typeface="Courier New"/>
              </a:rPr>
              <a:t>()); </a:t>
            </a:r>
            <a:r>
              <a:rPr lang="en-US" sz="2000" dirty="0">
                <a:solidFill>
                  <a:srgbClr val="C100FF"/>
                </a:solidFill>
                <a:latin typeface="Courier New"/>
                <a:cs typeface="Courier New"/>
              </a:rPr>
              <a:t>return</a:t>
            </a:r>
            <a:r>
              <a:rPr lang="en-US" sz="2000" spc="-9" dirty="0">
                <a:solidFill>
                  <a:srgbClr val="C100FF"/>
                </a:solidFill>
                <a:latin typeface="Courier New"/>
                <a:cs typeface="Courier New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urier New"/>
                <a:cs typeface="Courier New"/>
              </a:rPr>
              <a:t>1;</a:t>
            </a:r>
          </a:p>
          <a:p>
            <a:pPr marL="11516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</a:p>
          <a:p>
            <a:pPr marL="11516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spc="-5" dirty="0" err="1">
                <a:solidFill>
                  <a:prstClr val="black"/>
                </a:solidFill>
                <a:latin typeface="Courier New"/>
                <a:cs typeface="Courier New"/>
              </a:rPr>
              <a:t>myfun</a:t>
            </a:r>
            <a:r>
              <a:rPr lang="en-US" sz="2000" dirty="0" err="1">
                <a:solidFill>
                  <a:prstClr val="black"/>
                </a:solidFill>
                <a:latin typeface="Courier New"/>
                <a:cs typeface="Courier New"/>
              </a:rPr>
              <a:t>c</a:t>
            </a:r>
            <a:r>
              <a:rPr lang="en-US" sz="2000" dirty="0">
                <a:solidFill>
                  <a:prstClr val="black"/>
                </a:solidFill>
                <a:latin typeface="Courier New"/>
                <a:cs typeface="Courier New"/>
              </a:rPr>
              <a:t> = </a:t>
            </a:r>
            <a:r>
              <a:rPr lang="en-US" sz="2000" b="1" spc="-5" dirty="0" err="1">
                <a:solidFill>
                  <a:prstClr val="black"/>
                </a:solidFill>
                <a:latin typeface="Courier New"/>
                <a:cs typeface="Courier New"/>
              </a:rPr>
              <a:t>dlsym</a:t>
            </a:r>
            <a:r>
              <a:rPr lang="en-US" sz="2000" spc="-5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lang="en-US" sz="2000" spc="-5" dirty="0" err="1">
                <a:solidFill>
                  <a:prstClr val="black"/>
                </a:solidFill>
                <a:latin typeface="Courier New"/>
                <a:cs typeface="Courier New"/>
              </a:rPr>
              <a:t>dl_handle</a:t>
            </a:r>
            <a:r>
              <a:rPr lang="en-US" sz="2000" dirty="0">
                <a:solidFill>
                  <a:prstClr val="black"/>
                </a:solidFill>
                <a:latin typeface="Courier New"/>
                <a:cs typeface="Courier New"/>
              </a:rPr>
              <a:t>,</a:t>
            </a:r>
            <a:r>
              <a:rPr lang="en-US" sz="2000" spc="-5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000" dirty="0">
                <a:solidFill>
                  <a:srgbClr val="9C1F6E"/>
                </a:solidFill>
                <a:latin typeface="Courier New"/>
                <a:cs typeface="Courier New"/>
              </a:rPr>
              <a:t>"mul5</a:t>
            </a:r>
            <a:r>
              <a:rPr lang="en-US" sz="2000" spc="-9" dirty="0">
                <a:solidFill>
                  <a:srgbClr val="9C1F6E"/>
                </a:solidFill>
                <a:latin typeface="Courier New"/>
                <a:cs typeface="Courier New"/>
              </a:rPr>
              <a:t>"</a:t>
            </a:r>
            <a:r>
              <a:rPr lang="en-US" sz="2000" dirty="0">
                <a:solidFill>
                  <a:prstClr val="black"/>
                </a:solidFill>
                <a:latin typeface="Courier New"/>
                <a:cs typeface="Courier New"/>
              </a:rPr>
              <a:t>); </a:t>
            </a:r>
            <a:r>
              <a:rPr lang="en-US" sz="2000" spc="-5" dirty="0">
                <a:solidFill>
                  <a:prstClr val="black"/>
                </a:solidFill>
                <a:latin typeface="Courier New"/>
                <a:cs typeface="Courier New"/>
              </a:rPr>
              <a:t>erro</a:t>
            </a:r>
            <a:r>
              <a:rPr lang="en-US" sz="2000" dirty="0">
                <a:solidFill>
                  <a:prstClr val="black"/>
                </a:solidFill>
                <a:latin typeface="Courier New"/>
                <a:cs typeface="Courier New"/>
              </a:rPr>
              <a:t>r = </a:t>
            </a:r>
            <a:r>
              <a:rPr lang="en-US" sz="2000" b="1" dirty="0" err="1">
                <a:solidFill>
                  <a:prstClr val="black"/>
                </a:solidFill>
                <a:latin typeface="Courier New"/>
                <a:cs typeface="Courier New"/>
              </a:rPr>
              <a:t>dlerror</a:t>
            </a:r>
            <a:r>
              <a:rPr lang="en-US" sz="2000" dirty="0">
                <a:solidFill>
                  <a:prstClr val="black"/>
                </a:solidFill>
                <a:latin typeface="Courier New"/>
                <a:cs typeface="Courier New"/>
              </a:rPr>
              <a:t>();</a:t>
            </a:r>
          </a:p>
          <a:p>
            <a:pPr marL="11516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C100FF"/>
                </a:solidFill>
                <a:latin typeface="Courier New"/>
                <a:cs typeface="Courier New"/>
              </a:rPr>
              <a:t>if</a:t>
            </a:r>
            <a:r>
              <a:rPr lang="en-US" sz="2000" spc="-5" dirty="0">
                <a:solidFill>
                  <a:prstClr val="black"/>
                </a:solidFill>
                <a:latin typeface="Courier New"/>
                <a:cs typeface="Courier New"/>
              </a:rPr>
              <a:t>(erro</a:t>
            </a:r>
            <a:r>
              <a:rPr lang="en-US" sz="2000" dirty="0">
                <a:solidFill>
                  <a:prstClr val="black"/>
                </a:solidFill>
                <a:latin typeface="Courier New"/>
                <a:cs typeface="Courier New"/>
              </a:rPr>
              <a:t>r </a:t>
            </a:r>
            <a:r>
              <a:rPr lang="en-US" sz="2000" spc="-5" dirty="0">
                <a:solidFill>
                  <a:prstClr val="black"/>
                </a:solidFill>
                <a:latin typeface="Courier New"/>
                <a:cs typeface="Courier New"/>
              </a:rPr>
              <a:t>!</a:t>
            </a:r>
            <a:r>
              <a:rPr lang="en-US" sz="200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lang="en-US" sz="2000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000" dirty="0">
                <a:solidFill>
                  <a:srgbClr val="2B918F"/>
                </a:solidFill>
                <a:latin typeface="Courier New"/>
                <a:cs typeface="Courier New"/>
              </a:rPr>
              <a:t>NUL</a:t>
            </a:r>
            <a:r>
              <a:rPr lang="en-US" sz="2000" spc="-18" dirty="0">
                <a:solidFill>
                  <a:srgbClr val="2B918F"/>
                </a:solidFill>
                <a:latin typeface="Courier New"/>
                <a:cs typeface="Courier New"/>
              </a:rPr>
              <a:t>L</a:t>
            </a:r>
            <a:r>
              <a:rPr lang="en-US" sz="2000" dirty="0">
                <a:solidFill>
                  <a:prstClr val="black"/>
                </a:solidFill>
                <a:latin typeface="Courier New"/>
                <a:cs typeface="Courier New"/>
              </a:rPr>
              <a:t>) {</a:t>
            </a:r>
          </a:p>
          <a:p>
            <a:pPr marL="11516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prstClr val="black"/>
                </a:solidFill>
                <a:latin typeface="Courier New"/>
                <a:cs typeface="Courier New"/>
              </a:rPr>
              <a:t>printf</a:t>
            </a:r>
            <a:r>
              <a:rPr lang="en-US" sz="2000" spc="-18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lang="en-US" sz="2000" spc="-5" dirty="0">
                <a:solidFill>
                  <a:srgbClr val="9C1F6E"/>
                </a:solidFill>
                <a:latin typeface="Courier New"/>
                <a:cs typeface="Courier New"/>
              </a:rPr>
              <a:t>"</a:t>
            </a:r>
            <a:r>
              <a:rPr lang="en-US" sz="2000" spc="-5" dirty="0" err="1">
                <a:solidFill>
                  <a:srgbClr val="9C1F6E"/>
                </a:solidFill>
                <a:latin typeface="Courier New"/>
                <a:cs typeface="Courier New"/>
              </a:rPr>
              <a:t>dlsy</a:t>
            </a:r>
            <a:r>
              <a:rPr lang="en-US" sz="2000" dirty="0" err="1">
                <a:solidFill>
                  <a:srgbClr val="9C1F6E"/>
                </a:solidFill>
                <a:latin typeface="Courier New"/>
                <a:cs typeface="Courier New"/>
              </a:rPr>
              <a:t>m</a:t>
            </a:r>
            <a:r>
              <a:rPr lang="en-US" sz="2000" dirty="0">
                <a:solidFill>
                  <a:srgbClr val="9C1F6E"/>
                </a:solidFill>
                <a:latin typeface="Courier New"/>
                <a:cs typeface="Courier New"/>
              </a:rPr>
              <a:t> </a:t>
            </a:r>
            <a:r>
              <a:rPr lang="en-US" sz="2000" spc="-5" dirty="0">
                <a:solidFill>
                  <a:srgbClr val="9C1F6E"/>
                </a:solidFill>
                <a:latin typeface="Courier New"/>
                <a:cs typeface="Courier New"/>
              </a:rPr>
              <a:t>mul</a:t>
            </a:r>
            <a:r>
              <a:rPr lang="en-US" sz="2000" dirty="0">
                <a:solidFill>
                  <a:srgbClr val="9C1F6E"/>
                </a:solidFill>
                <a:latin typeface="Courier New"/>
                <a:cs typeface="Courier New"/>
              </a:rPr>
              <a:t>5 </a:t>
            </a:r>
            <a:r>
              <a:rPr lang="en-US" sz="2000" spc="-5" dirty="0">
                <a:solidFill>
                  <a:srgbClr val="9C1F6E"/>
                </a:solidFill>
                <a:latin typeface="Courier New"/>
                <a:cs typeface="Courier New"/>
              </a:rPr>
              <a:t>erro</a:t>
            </a:r>
            <a:r>
              <a:rPr lang="en-US" sz="2000" dirty="0">
                <a:solidFill>
                  <a:srgbClr val="9C1F6E"/>
                </a:solidFill>
                <a:latin typeface="Courier New"/>
                <a:cs typeface="Courier New"/>
              </a:rPr>
              <a:t>r - %s\n</a:t>
            </a:r>
            <a:r>
              <a:rPr lang="en-US" sz="2000" spc="-54" dirty="0">
                <a:solidFill>
                  <a:srgbClr val="9C1F6E"/>
                </a:solidFill>
                <a:latin typeface="Courier New"/>
                <a:cs typeface="Courier New"/>
              </a:rPr>
              <a:t>"</a:t>
            </a:r>
            <a:r>
              <a:rPr lang="en-US" sz="2000" dirty="0">
                <a:solidFill>
                  <a:prstClr val="black"/>
                </a:solidFill>
                <a:latin typeface="Courier New"/>
                <a:cs typeface="Courier New"/>
              </a:rPr>
              <a:t>, error); </a:t>
            </a:r>
            <a:r>
              <a:rPr lang="en-US" sz="2000" dirty="0">
                <a:solidFill>
                  <a:srgbClr val="C100FF"/>
                </a:solidFill>
                <a:latin typeface="Courier New"/>
                <a:cs typeface="Courier New"/>
              </a:rPr>
              <a:t>return</a:t>
            </a:r>
            <a:r>
              <a:rPr lang="en-US" sz="2000" spc="-9" dirty="0">
                <a:solidFill>
                  <a:srgbClr val="C100FF"/>
                </a:solidFill>
                <a:latin typeface="Courier New"/>
                <a:cs typeface="Courier New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urier New"/>
                <a:cs typeface="Courier New"/>
              </a:rPr>
              <a:t>1;</a:t>
            </a:r>
          </a:p>
          <a:p>
            <a:pPr marL="11516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</a:p>
          <a:p>
            <a:pPr marL="11516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prstClr val="black"/>
                </a:solidFill>
                <a:latin typeface="Courier New"/>
                <a:cs typeface="Courier New"/>
              </a:rPr>
              <a:t>myfunc</a:t>
            </a:r>
            <a:r>
              <a:rPr lang="en-US" sz="2000" dirty="0">
                <a:solidFill>
                  <a:prstClr val="black"/>
                </a:solidFill>
                <a:latin typeface="Courier New"/>
                <a:cs typeface="Courier New"/>
              </a:rPr>
              <a:t>(&amp;</a:t>
            </a:r>
            <a:r>
              <a:rPr lang="en-US" sz="2000" dirty="0" err="1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</a:p>
          <a:p>
            <a:pPr marL="11516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solidFill>
                  <a:prstClr val="black"/>
                </a:solidFill>
                <a:latin typeface="Courier New"/>
                <a:cs typeface="Courier New"/>
              </a:rPr>
              <a:t>dlclose</a:t>
            </a:r>
            <a:r>
              <a:rPr lang="en-US" sz="2000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urier New"/>
                <a:cs typeface="Courier New"/>
              </a:rPr>
              <a:t>dl_handle</a:t>
            </a:r>
            <a:r>
              <a:rPr lang="en-US" sz="2000" dirty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</a:p>
          <a:p>
            <a:pPr marL="11516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spc="-5" dirty="0">
                <a:solidFill>
                  <a:srgbClr val="CA2317"/>
                </a:solidFill>
                <a:latin typeface="Courier New"/>
                <a:cs typeface="Courier New"/>
              </a:rPr>
              <a:t> 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745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827B-71CF-804B-BF7E-C176B88B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CB5E9-5DE9-714B-8116-71C7679B0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79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488F-02F9-E245-B404-2080766D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0B5EF-ABA3-D24C-B347-7DA971975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declare certain things about functions called in your program</a:t>
            </a:r>
          </a:p>
          <a:p>
            <a:pPr lvl="1"/>
            <a:r>
              <a:rPr lang="en-US" dirty="0"/>
              <a:t>Help the compiler optimize calls and check code</a:t>
            </a:r>
          </a:p>
          <a:p>
            <a:r>
              <a:rPr lang="en-US" dirty="0"/>
              <a:t>Also used to control memory placement, code generation options or call/return conventions within the function being annotated</a:t>
            </a:r>
          </a:p>
          <a:p>
            <a:r>
              <a:rPr lang="en-US" dirty="0"/>
              <a:t>Introduced by the </a:t>
            </a:r>
            <a:r>
              <a:rPr lang="en-US" b="1" dirty="0"/>
              <a:t>attribute</a:t>
            </a:r>
            <a:r>
              <a:rPr lang="en-US" dirty="0"/>
              <a:t> keyword on a declaration, followed by an attribute specification inside double parentheses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05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78E7-C027-574B-A255-079DF1A1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Attributes For Your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C8029-7F5C-B74B-BEBC-046016692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__attribute__ ((__constructor__)) </a:t>
            </a:r>
          </a:p>
          <a:p>
            <a:pPr lvl="1"/>
            <a:r>
              <a:rPr lang="en-US" dirty="0"/>
              <a:t>This particular GCC syntax, when used with a function, executes the function at the startup of the program, </a:t>
            </a:r>
            <a:r>
              <a:rPr lang="en-US" dirty="0" err="1"/>
              <a:t>i.e</a:t>
            </a:r>
            <a:r>
              <a:rPr lang="en-US" dirty="0"/>
              <a:t> before main() function</a:t>
            </a:r>
          </a:p>
          <a:p>
            <a:pPr marL="0" indent="0">
              <a:buNone/>
            </a:pPr>
            <a:r>
              <a:rPr lang="en-US" dirty="0"/>
              <a:t>__attribute__ ((__destructor__))</a:t>
            </a:r>
          </a:p>
          <a:p>
            <a:pPr lvl="1"/>
            <a:r>
              <a:rPr lang="en-US" dirty="0"/>
              <a:t>This particular GCC syntax, when used with a function, executes the function just before the program terminates through _exit, </a:t>
            </a:r>
            <a:r>
              <a:rPr lang="en-US" dirty="0" err="1"/>
              <a:t>i.e</a:t>
            </a:r>
            <a:r>
              <a:rPr lang="en-US" dirty="0"/>
              <a:t> after main() function.</a:t>
            </a:r>
          </a:p>
          <a:p>
            <a:pPr lvl="1"/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prstClr val="black"/>
                </a:solidFill>
              </a:rPr>
              <a:t>Example: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  <a:highlight>
                  <a:srgbClr val="C0C0C0"/>
                </a:highlight>
              </a:rPr>
              <a:t>__attribute__ ((__constructor__))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  <a:highlight>
                  <a:srgbClr val="C0C0C0"/>
                </a:highlight>
              </a:rPr>
              <a:t>void </a:t>
            </a:r>
            <a:r>
              <a:rPr lang="en-US" sz="2400" dirty="0" err="1">
                <a:solidFill>
                  <a:prstClr val="black"/>
                </a:solidFill>
                <a:highlight>
                  <a:srgbClr val="C0C0C0"/>
                </a:highlight>
              </a:rPr>
              <a:t>to_run_before</a:t>
            </a:r>
            <a:r>
              <a:rPr lang="en-US" sz="2400" dirty="0">
                <a:solidFill>
                  <a:prstClr val="black"/>
                </a:solidFill>
                <a:highlight>
                  <a:srgbClr val="C0C0C0"/>
                </a:highlight>
              </a:rPr>
              <a:t> (void)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  <a:highlight>
                  <a:srgbClr val="C0C0C0"/>
                </a:highlight>
              </a:rPr>
              <a:t>       </a:t>
            </a:r>
            <a:r>
              <a:rPr lang="en-US" sz="2400" dirty="0" err="1">
                <a:solidFill>
                  <a:prstClr val="black"/>
                </a:solidFill>
                <a:highlight>
                  <a:srgbClr val="C0C0C0"/>
                </a:highlight>
              </a:rPr>
              <a:t>printf</a:t>
            </a:r>
            <a:r>
              <a:rPr lang="en-US" sz="2400" dirty="0">
                <a:solidFill>
                  <a:prstClr val="black"/>
                </a:solidFill>
                <a:highlight>
                  <a:srgbClr val="C0C0C0"/>
                </a:highlight>
              </a:rPr>
              <a:t>("</a:t>
            </a:r>
            <a:r>
              <a:rPr lang="en-US" sz="2400" dirty="0" err="1">
                <a:solidFill>
                  <a:prstClr val="black"/>
                </a:solidFill>
                <a:highlight>
                  <a:srgbClr val="C0C0C0"/>
                </a:highlight>
              </a:rPr>
              <a:t>pre_func</a:t>
            </a:r>
            <a:r>
              <a:rPr lang="en-US" sz="2400" dirty="0">
                <a:solidFill>
                  <a:prstClr val="black"/>
                </a:solidFill>
                <a:highlight>
                  <a:srgbClr val="C0C0C0"/>
                </a:highlight>
              </a:rPr>
              <a:t>\n");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  <a:highlight>
                  <a:srgbClr val="C0C0C0"/>
                </a:highlight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1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3497-41F5-1D44-A1EF-19DF64A4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1A790-F495-1045-BDC0-4F84420BC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3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28E5-DAB3-F24F-9E6D-EC52950C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Compilation and Linking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E5D074-5E26-EB4B-A7D1-11AD383099C0}"/>
              </a:ext>
            </a:extLst>
          </p:cNvPr>
          <p:cNvGrpSpPr/>
          <p:nvPr/>
        </p:nvGrpSpPr>
        <p:grpSpPr>
          <a:xfrm>
            <a:off x="838200" y="1724890"/>
            <a:ext cx="10934699" cy="1018310"/>
            <a:chOff x="838200" y="2105890"/>
            <a:chExt cx="10934699" cy="1018310"/>
          </a:xfrm>
        </p:grpSpPr>
        <p:sp>
          <p:nvSpPr>
            <p:cNvPr id="7" name="Shape 91">
              <a:extLst>
                <a:ext uri="{FF2B5EF4-FFF2-40B4-BE49-F238E27FC236}">
                  <a16:creationId xmlns:a16="http://schemas.microsoft.com/office/drawing/2014/main" id="{A003B709-31D7-594F-A0AF-90CE224F8BBA}"/>
                </a:ext>
              </a:extLst>
            </p:cNvPr>
            <p:cNvSpPr/>
            <p:nvPr/>
          </p:nvSpPr>
          <p:spPr>
            <a:xfrm>
              <a:off x="838200" y="2105890"/>
              <a:ext cx="1114426" cy="101831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source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</a:p>
          </p:txBody>
        </p:sp>
        <p:sp>
          <p:nvSpPr>
            <p:cNvPr id="8" name="Shape 92">
              <a:extLst>
                <a:ext uri="{FF2B5EF4-FFF2-40B4-BE49-F238E27FC236}">
                  <a16:creationId xmlns:a16="http://schemas.microsoft.com/office/drawing/2014/main" id="{A6438F1D-1763-8C44-83BA-71833501DE96}"/>
                </a:ext>
              </a:extLst>
            </p:cNvPr>
            <p:cNvSpPr/>
            <p:nvPr/>
          </p:nvSpPr>
          <p:spPr>
            <a:xfrm>
              <a:off x="2857053" y="2105890"/>
              <a:ext cx="1928217" cy="101831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compiler</a:t>
              </a:r>
            </a:p>
          </p:txBody>
        </p:sp>
        <p:sp>
          <p:nvSpPr>
            <p:cNvPr id="9" name="Shape 93">
              <a:extLst>
                <a:ext uri="{FF2B5EF4-FFF2-40B4-BE49-F238E27FC236}">
                  <a16:creationId xmlns:a16="http://schemas.microsoft.com/office/drawing/2014/main" id="{050AD278-D125-4F48-9586-B4FA6B47F676}"/>
                </a:ext>
              </a:extLst>
            </p:cNvPr>
            <p:cNvSpPr/>
            <p:nvPr/>
          </p:nvSpPr>
          <p:spPr>
            <a:xfrm>
              <a:off x="5689697" y="2105890"/>
              <a:ext cx="1114426" cy="101831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object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</a:p>
          </p:txBody>
        </p:sp>
        <p:sp>
          <p:nvSpPr>
            <p:cNvPr id="11" name="Shape 95">
              <a:extLst>
                <a:ext uri="{FF2B5EF4-FFF2-40B4-BE49-F238E27FC236}">
                  <a16:creationId xmlns:a16="http://schemas.microsoft.com/office/drawing/2014/main" id="{F06C7C65-8132-B049-BDE8-43E224A9D5B0}"/>
                </a:ext>
              </a:extLst>
            </p:cNvPr>
            <p:cNvSpPr/>
            <p:nvPr/>
          </p:nvSpPr>
          <p:spPr>
            <a:xfrm>
              <a:off x="7708550" y="2105890"/>
              <a:ext cx="1393032" cy="101831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linker</a:t>
              </a:r>
            </a:p>
          </p:txBody>
        </p:sp>
        <p:sp>
          <p:nvSpPr>
            <p:cNvPr id="12" name="Shape 96">
              <a:extLst>
                <a:ext uri="{FF2B5EF4-FFF2-40B4-BE49-F238E27FC236}">
                  <a16:creationId xmlns:a16="http://schemas.microsoft.com/office/drawing/2014/main" id="{37EFAEF3-4B77-0145-B2BC-B7E4F81A3D0C}"/>
                </a:ext>
              </a:extLst>
            </p:cNvPr>
            <p:cNvSpPr/>
            <p:nvPr/>
          </p:nvSpPr>
          <p:spPr>
            <a:xfrm>
              <a:off x="10006010" y="2148320"/>
              <a:ext cx="1766889" cy="93345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executable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file</a:t>
              </a:r>
            </a:p>
          </p:txBody>
        </p:sp>
        <p:cxnSp>
          <p:nvCxnSpPr>
            <p:cNvPr id="13" name="Shape 97">
              <a:extLst>
                <a:ext uri="{FF2B5EF4-FFF2-40B4-BE49-F238E27FC236}">
                  <a16:creationId xmlns:a16="http://schemas.microsoft.com/office/drawing/2014/main" id="{43491266-CF49-D54F-9676-4EFE31B36B26}"/>
                </a:ext>
              </a:extLst>
            </p:cNvPr>
            <p:cNvCxnSpPr>
              <a:cxnSpLocks/>
            </p:cNvCxnSpPr>
            <p:nvPr/>
          </p:nvCxnSpPr>
          <p:spPr>
            <a:xfrm>
              <a:off x="1952626" y="2615045"/>
              <a:ext cx="904427" cy="0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4" name="Shape 98">
              <a:extLst>
                <a:ext uri="{FF2B5EF4-FFF2-40B4-BE49-F238E27FC236}">
                  <a16:creationId xmlns:a16="http://schemas.microsoft.com/office/drawing/2014/main" id="{4DD3A63F-1FAC-A244-B929-CB9D703D9297}"/>
                </a:ext>
              </a:extLst>
            </p:cNvPr>
            <p:cNvCxnSpPr>
              <a:cxnSpLocks/>
            </p:cNvCxnSpPr>
            <p:nvPr/>
          </p:nvCxnSpPr>
          <p:spPr>
            <a:xfrm>
              <a:off x="4785270" y="2615045"/>
              <a:ext cx="904427" cy="0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5" name="Shape 99">
              <a:extLst>
                <a:ext uri="{FF2B5EF4-FFF2-40B4-BE49-F238E27FC236}">
                  <a16:creationId xmlns:a16="http://schemas.microsoft.com/office/drawing/2014/main" id="{F36BB2AA-4CC4-AF45-BE77-C09BD2BDC5DE}"/>
                </a:ext>
              </a:extLst>
            </p:cNvPr>
            <p:cNvCxnSpPr>
              <a:cxnSpLocks/>
            </p:cNvCxnSpPr>
            <p:nvPr/>
          </p:nvCxnSpPr>
          <p:spPr>
            <a:xfrm>
              <a:off x="6804123" y="2615045"/>
              <a:ext cx="904427" cy="0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6" name="Shape 100">
              <a:extLst>
                <a:ext uri="{FF2B5EF4-FFF2-40B4-BE49-F238E27FC236}">
                  <a16:creationId xmlns:a16="http://schemas.microsoft.com/office/drawing/2014/main" id="{781535CB-88C6-2A4E-A50E-2B1DC443F388}"/>
                </a:ext>
              </a:extLst>
            </p:cNvPr>
            <p:cNvCxnSpPr>
              <a:cxnSpLocks/>
            </p:cNvCxnSpPr>
            <p:nvPr/>
          </p:nvCxnSpPr>
          <p:spPr>
            <a:xfrm>
              <a:off x="9101582" y="2615045"/>
              <a:ext cx="904428" cy="0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7" name="Shape 101">
            <a:extLst>
              <a:ext uri="{FF2B5EF4-FFF2-40B4-BE49-F238E27FC236}">
                <a16:creationId xmlns:a16="http://schemas.microsoft.com/office/drawing/2014/main" id="{2B608886-1A5E-F945-9FEA-5F96E9826CA8}"/>
              </a:ext>
            </a:extLst>
          </p:cNvPr>
          <p:cNvSpPr txBox="1"/>
          <p:nvPr/>
        </p:nvSpPr>
        <p:spPr>
          <a:xfrm>
            <a:off x="1962150" y="3012645"/>
            <a:ext cx="4133850" cy="32226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Translates programming language statements into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cpu’s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machine-language instructions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Preprocess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Compile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Assemble</a:t>
            </a:r>
          </a:p>
        </p:txBody>
      </p:sp>
      <p:sp>
        <p:nvSpPr>
          <p:cNvPr id="18" name="Shape 102">
            <a:extLst>
              <a:ext uri="{FF2B5EF4-FFF2-40B4-BE49-F238E27FC236}">
                <a16:creationId xmlns:a16="http://schemas.microsoft.com/office/drawing/2014/main" id="{95413628-1747-5840-9A62-0FCC122C8860}"/>
              </a:ext>
            </a:extLst>
          </p:cNvPr>
          <p:cNvSpPr txBox="1"/>
          <p:nvPr/>
        </p:nvSpPr>
        <p:spPr>
          <a:xfrm>
            <a:off x="6994623" y="3022170"/>
            <a:ext cx="3559077" cy="22383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IN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Takes one or more object files generated by a compiler and combines them into a single executable file</a:t>
            </a:r>
            <a:endParaRPr lang="en-US" sz="2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0729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6DA4-4161-4442-A181-C7EC283F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Linking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2588-9BFB-1248-B557-BEBA5BD93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Carried out only once to produce an executable file</a:t>
            </a:r>
          </a:p>
          <a:p>
            <a:r>
              <a:rPr lang="en-US" sz="3200" dirty="0"/>
              <a:t>If static libraries are called, the linker will copy all the modules referenced by the program to the executable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Static libraries are typically denoted by the </a:t>
            </a:r>
            <a:r>
              <a:rPr lang="en-US" sz="3200" b="1" dirty="0"/>
              <a:t>.a </a:t>
            </a:r>
            <a:r>
              <a:rPr lang="en-US" sz="3200" dirty="0"/>
              <a:t>file extension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142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557C-D416-6F44-9E9E-9E4CF10A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Linking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FBE0A5-B67E-7E4C-A788-A73A4A8AAFAC}"/>
              </a:ext>
            </a:extLst>
          </p:cNvPr>
          <p:cNvGrpSpPr/>
          <p:nvPr/>
        </p:nvGrpSpPr>
        <p:grpSpPr>
          <a:xfrm>
            <a:off x="838200" y="2201140"/>
            <a:ext cx="10934699" cy="3242830"/>
            <a:chOff x="838200" y="2201140"/>
            <a:chExt cx="10934699" cy="3242830"/>
          </a:xfrm>
        </p:grpSpPr>
        <p:sp>
          <p:nvSpPr>
            <p:cNvPr id="6" name="Shape 91">
              <a:extLst>
                <a:ext uri="{FF2B5EF4-FFF2-40B4-BE49-F238E27FC236}">
                  <a16:creationId xmlns:a16="http://schemas.microsoft.com/office/drawing/2014/main" id="{3A7D8E4E-96C9-FC47-99AA-DDBCEE67ECBA}"/>
                </a:ext>
              </a:extLst>
            </p:cNvPr>
            <p:cNvSpPr/>
            <p:nvPr/>
          </p:nvSpPr>
          <p:spPr>
            <a:xfrm>
              <a:off x="838200" y="2201140"/>
              <a:ext cx="1114426" cy="101831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source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</a:p>
          </p:txBody>
        </p:sp>
        <p:sp>
          <p:nvSpPr>
            <p:cNvPr id="7" name="Shape 92">
              <a:extLst>
                <a:ext uri="{FF2B5EF4-FFF2-40B4-BE49-F238E27FC236}">
                  <a16:creationId xmlns:a16="http://schemas.microsoft.com/office/drawing/2014/main" id="{03811C11-A69A-214B-88F2-7EF185FBBAC9}"/>
                </a:ext>
              </a:extLst>
            </p:cNvPr>
            <p:cNvSpPr/>
            <p:nvPr/>
          </p:nvSpPr>
          <p:spPr>
            <a:xfrm>
              <a:off x="2857053" y="2201140"/>
              <a:ext cx="1928217" cy="101831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compiler</a:t>
              </a:r>
            </a:p>
          </p:txBody>
        </p:sp>
        <p:sp>
          <p:nvSpPr>
            <p:cNvPr id="8" name="Shape 93">
              <a:extLst>
                <a:ext uri="{FF2B5EF4-FFF2-40B4-BE49-F238E27FC236}">
                  <a16:creationId xmlns:a16="http://schemas.microsoft.com/office/drawing/2014/main" id="{55799B60-6425-2846-B27A-EE21225B7F52}"/>
                </a:ext>
              </a:extLst>
            </p:cNvPr>
            <p:cNvSpPr/>
            <p:nvPr/>
          </p:nvSpPr>
          <p:spPr>
            <a:xfrm>
              <a:off x="5689697" y="2201140"/>
              <a:ext cx="1114426" cy="101831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object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</a:p>
          </p:txBody>
        </p:sp>
        <p:sp>
          <p:nvSpPr>
            <p:cNvPr id="9" name="Shape 95">
              <a:extLst>
                <a:ext uri="{FF2B5EF4-FFF2-40B4-BE49-F238E27FC236}">
                  <a16:creationId xmlns:a16="http://schemas.microsoft.com/office/drawing/2014/main" id="{EE3CB635-ABED-2547-BF95-391801683812}"/>
                </a:ext>
              </a:extLst>
            </p:cNvPr>
            <p:cNvSpPr/>
            <p:nvPr/>
          </p:nvSpPr>
          <p:spPr>
            <a:xfrm>
              <a:off x="7708550" y="3220748"/>
              <a:ext cx="1393032" cy="101831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linker</a:t>
              </a:r>
            </a:p>
          </p:txBody>
        </p:sp>
        <p:sp>
          <p:nvSpPr>
            <p:cNvPr id="10" name="Shape 96">
              <a:extLst>
                <a:ext uri="{FF2B5EF4-FFF2-40B4-BE49-F238E27FC236}">
                  <a16:creationId xmlns:a16="http://schemas.microsoft.com/office/drawing/2014/main" id="{09146EF3-F64C-654A-81E8-FDEDB063F721}"/>
                </a:ext>
              </a:extLst>
            </p:cNvPr>
            <p:cNvSpPr/>
            <p:nvPr/>
          </p:nvSpPr>
          <p:spPr>
            <a:xfrm>
              <a:off x="10006010" y="3263178"/>
              <a:ext cx="1766889" cy="93345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executable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file</a:t>
              </a:r>
            </a:p>
          </p:txBody>
        </p:sp>
        <p:cxnSp>
          <p:nvCxnSpPr>
            <p:cNvPr id="11" name="Shape 97">
              <a:extLst>
                <a:ext uri="{FF2B5EF4-FFF2-40B4-BE49-F238E27FC236}">
                  <a16:creationId xmlns:a16="http://schemas.microsoft.com/office/drawing/2014/main" id="{FDB64440-BEBC-474F-8854-4BAFF2D50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52626" y="2710295"/>
              <a:ext cx="904427" cy="0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Shape 98">
              <a:extLst>
                <a:ext uri="{FF2B5EF4-FFF2-40B4-BE49-F238E27FC236}">
                  <a16:creationId xmlns:a16="http://schemas.microsoft.com/office/drawing/2014/main" id="{A5F5768D-4921-B443-95F6-7B8B482C9891}"/>
                </a:ext>
              </a:extLst>
            </p:cNvPr>
            <p:cNvCxnSpPr>
              <a:cxnSpLocks/>
            </p:cNvCxnSpPr>
            <p:nvPr/>
          </p:nvCxnSpPr>
          <p:spPr>
            <a:xfrm>
              <a:off x="4785270" y="2710295"/>
              <a:ext cx="904427" cy="0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" name="Shape 99">
              <a:extLst>
                <a:ext uri="{FF2B5EF4-FFF2-40B4-BE49-F238E27FC236}">
                  <a16:creationId xmlns:a16="http://schemas.microsoft.com/office/drawing/2014/main" id="{4326DC66-581D-7E48-8057-7BBBE326DADE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6804123" y="2710295"/>
              <a:ext cx="904427" cy="1019608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4" name="Shape 100">
              <a:extLst>
                <a:ext uri="{FF2B5EF4-FFF2-40B4-BE49-F238E27FC236}">
                  <a16:creationId xmlns:a16="http://schemas.microsoft.com/office/drawing/2014/main" id="{731ED9B8-A0E9-BD45-AF3F-E852A2D86588}"/>
                </a:ext>
              </a:extLst>
            </p:cNvPr>
            <p:cNvCxnSpPr>
              <a:cxnSpLocks/>
            </p:cNvCxnSpPr>
            <p:nvPr/>
          </p:nvCxnSpPr>
          <p:spPr>
            <a:xfrm>
              <a:off x="9101582" y="3729903"/>
              <a:ext cx="904428" cy="0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17" name="Shape 93">
              <a:extLst>
                <a:ext uri="{FF2B5EF4-FFF2-40B4-BE49-F238E27FC236}">
                  <a16:creationId xmlns:a16="http://schemas.microsoft.com/office/drawing/2014/main" id="{693B9446-D45B-4149-A966-784C2B86CB8D}"/>
                </a:ext>
              </a:extLst>
            </p:cNvPr>
            <p:cNvSpPr/>
            <p:nvPr/>
          </p:nvSpPr>
          <p:spPr>
            <a:xfrm>
              <a:off x="4308573" y="4425660"/>
              <a:ext cx="2495550" cy="101831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1" dirty="0">
                  <a:latin typeface="Calibri"/>
                  <a:ea typeface="Calibri"/>
                  <a:cs typeface="Calibri"/>
                  <a:sym typeface="Calibri"/>
                </a:rPr>
                <a:t>o</a:t>
              </a:r>
              <a:r>
                <a:rPr lang="en-US" sz="24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bject </a:t>
              </a:r>
              <a:r>
                <a:rPr lang="en-US" sz="2400" b="1" dirty="0">
                  <a:latin typeface="Calibri"/>
                  <a:ea typeface="Calibri"/>
                  <a:cs typeface="Calibri"/>
                  <a:sym typeface="Calibri"/>
                </a:rPr>
                <a:t>c</a:t>
              </a:r>
              <a:r>
                <a:rPr lang="en-US" sz="24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ode from static library</a:t>
              </a:r>
            </a:p>
          </p:txBody>
        </p:sp>
        <p:cxnSp>
          <p:nvCxnSpPr>
            <p:cNvPr id="18" name="Shape 99">
              <a:extLst>
                <a:ext uri="{FF2B5EF4-FFF2-40B4-BE49-F238E27FC236}">
                  <a16:creationId xmlns:a16="http://schemas.microsoft.com/office/drawing/2014/main" id="{09BE426B-AC06-FA45-957C-AD9069E901DC}"/>
                </a:ext>
              </a:extLst>
            </p:cNvPr>
            <p:cNvCxnSpPr>
              <a:cxnSpLocks/>
              <a:stCxn id="17" idx="3"/>
              <a:endCxn id="9" idx="2"/>
            </p:cNvCxnSpPr>
            <p:nvPr/>
          </p:nvCxnSpPr>
          <p:spPr>
            <a:xfrm flipV="1">
              <a:off x="6804123" y="3729903"/>
              <a:ext cx="904427" cy="1204912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1" name="Shape 125">
            <a:extLst>
              <a:ext uri="{FF2B5EF4-FFF2-40B4-BE49-F238E27FC236}">
                <a16:creationId xmlns:a16="http://schemas.microsoft.com/office/drawing/2014/main" id="{6589ECB7-0C68-544F-A33D-DEE4AD22C2D3}"/>
              </a:ext>
            </a:extLst>
          </p:cNvPr>
          <p:cNvSpPr txBox="1"/>
          <p:nvPr/>
        </p:nvSpPr>
        <p:spPr>
          <a:xfrm>
            <a:off x="3448050" y="5734192"/>
            <a:ext cx="5653532" cy="915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 previously compiled collection of standard program functions</a:t>
            </a:r>
          </a:p>
        </p:txBody>
      </p:sp>
    </p:spTree>
    <p:extLst>
      <p:ext uri="{BB962C8B-B14F-4D97-AF65-F5344CB8AC3E}">
        <p14:creationId xmlns:p14="http://schemas.microsoft.com/office/powerpoint/2010/main" val="259447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3B0A-A066-A047-8A30-959B4995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9FA-69A3-4B49-BDCB-96EBF52C2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53750" cy="435133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Allows a process to add, remove, replace or relocate object modules during its execution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dirty="0"/>
              <a:t>If shared libraries are called: 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dirty="0"/>
              <a:t>Only copy a little reference information when the executable file is created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dirty="0"/>
              <a:t>Complete the linking during loading time or running time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US" sz="3200" dirty="0"/>
              <a:t>Dynamic libraries are typically denoted by the </a:t>
            </a:r>
            <a:r>
              <a:rPr lang="en-US" sz="3200" b="1" dirty="0"/>
              <a:t>.so </a:t>
            </a:r>
            <a:r>
              <a:rPr lang="en-US" sz="3200" dirty="0"/>
              <a:t>file extension (.</a:t>
            </a:r>
            <a:r>
              <a:rPr lang="en-US" sz="3200" dirty="0" err="1"/>
              <a:t>dll</a:t>
            </a:r>
            <a:r>
              <a:rPr lang="en-US" sz="3200" dirty="0"/>
              <a:t> on Windows)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endParaRPr lang="en-US" sz="3200" dirty="0"/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716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557C-D416-6F44-9E9E-9E4CF10A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Linking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FBE0A5-B67E-7E4C-A788-A73A4A8AAFAC}"/>
              </a:ext>
            </a:extLst>
          </p:cNvPr>
          <p:cNvGrpSpPr/>
          <p:nvPr/>
        </p:nvGrpSpPr>
        <p:grpSpPr>
          <a:xfrm>
            <a:off x="838200" y="2201140"/>
            <a:ext cx="10934699" cy="3242829"/>
            <a:chOff x="838200" y="2201140"/>
            <a:chExt cx="10934699" cy="3242829"/>
          </a:xfrm>
        </p:grpSpPr>
        <p:sp>
          <p:nvSpPr>
            <p:cNvPr id="6" name="Shape 91">
              <a:extLst>
                <a:ext uri="{FF2B5EF4-FFF2-40B4-BE49-F238E27FC236}">
                  <a16:creationId xmlns:a16="http://schemas.microsoft.com/office/drawing/2014/main" id="{3A7D8E4E-96C9-FC47-99AA-DDBCEE67ECBA}"/>
                </a:ext>
              </a:extLst>
            </p:cNvPr>
            <p:cNvSpPr/>
            <p:nvPr/>
          </p:nvSpPr>
          <p:spPr>
            <a:xfrm>
              <a:off x="838200" y="2201140"/>
              <a:ext cx="1114426" cy="101831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source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</a:p>
          </p:txBody>
        </p:sp>
        <p:sp>
          <p:nvSpPr>
            <p:cNvPr id="7" name="Shape 92">
              <a:extLst>
                <a:ext uri="{FF2B5EF4-FFF2-40B4-BE49-F238E27FC236}">
                  <a16:creationId xmlns:a16="http://schemas.microsoft.com/office/drawing/2014/main" id="{03811C11-A69A-214B-88F2-7EF185FBBAC9}"/>
                </a:ext>
              </a:extLst>
            </p:cNvPr>
            <p:cNvSpPr/>
            <p:nvPr/>
          </p:nvSpPr>
          <p:spPr>
            <a:xfrm>
              <a:off x="2857053" y="2201140"/>
              <a:ext cx="1928217" cy="101831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compiler</a:t>
              </a:r>
            </a:p>
          </p:txBody>
        </p:sp>
        <p:sp>
          <p:nvSpPr>
            <p:cNvPr id="8" name="Shape 93">
              <a:extLst>
                <a:ext uri="{FF2B5EF4-FFF2-40B4-BE49-F238E27FC236}">
                  <a16:creationId xmlns:a16="http://schemas.microsoft.com/office/drawing/2014/main" id="{55799B60-6425-2846-B27A-EE21225B7F52}"/>
                </a:ext>
              </a:extLst>
            </p:cNvPr>
            <p:cNvSpPr/>
            <p:nvPr/>
          </p:nvSpPr>
          <p:spPr>
            <a:xfrm>
              <a:off x="5689697" y="2201140"/>
              <a:ext cx="1114426" cy="101831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object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</a:p>
          </p:txBody>
        </p:sp>
        <p:sp>
          <p:nvSpPr>
            <p:cNvPr id="9" name="Shape 95">
              <a:extLst>
                <a:ext uri="{FF2B5EF4-FFF2-40B4-BE49-F238E27FC236}">
                  <a16:creationId xmlns:a16="http://schemas.microsoft.com/office/drawing/2014/main" id="{EE3CB635-ABED-2547-BF95-391801683812}"/>
                </a:ext>
              </a:extLst>
            </p:cNvPr>
            <p:cNvSpPr/>
            <p:nvPr/>
          </p:nvSpPr>
          <p:spPr>
            <a:xfrm>
              <a:off x="7708550" y="3220748"/>
              <a:ext cx="1393032" cy="101831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linker</a:t>
              </a:r>
            </a:p>
          </p:txBody>
        </p:sp>
        <p:sp>
          <p:nvSpPr>
            <p:cNvPr id="10" name="Shape 96">
              <a:extLst>
                <a:ext uri="{FF2B5EF4-FFF2-40B4-BE49-F238E27FC236}">
                  <a16:creationId xmlns:a16="http://schemas.microsoft.com/office/drawing/2014/main" id="{09146EF3-F64C-654A-81E8-FDEDB063F721}"/>
                </a:ext>
              </a:extLst>
            </p:cNvPr>
            <p:cNvSpPr/>
            <p:nvPr/>
          </p:nvSpPr>
          <p:spPr>
            <a:xfrm>
              <a:off x="10006010" y="3263178"/>
              <a:ext cx="1766889" cy="93345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executable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file</a:t>
              </a:r>
            </a:p>
          </p:txBody>
        </p:sp>
        <p:cxnSp>
          <p:nvCxnSpPr>
            <p:cNvPr id="11" name="Shape 97">
              <a:extLst>
                <a:ext uri="{FF2B5EF4-FFF2-40B4-BE49-F238E27FC236}">
                  <a16:creationId xmlns:a16="http://schemas.microsoft.com/office/drawing/2014/main" id="{FDB64440-BEBC-474F-8854-4BAFF2D50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52626" y="2710295"/>
              <a:ext cx="904427" cy="0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Shape 98">
              <a:extLst>
                <a:ext uri="{FF2B5EF4-FFF2-40B4-BE49-F238E27FC236}">
                  <a16:creationId xmlns:a16="http://schemas.microsoft.com/office/drawing/2014/main" id="{A5F5768D-4921-B443-95F6-7B8B482C9891}"/>
                </a:ext>
              </a:extLst>
            </p:cNvPr>
            <p:cNvCxnSpPr>
              <a:cxnSpLocks/>
            </p:cNvCxnSpPr>
            <p:nvPr/>
          </p:nvCxnSpPr>
          <p:spPr>
            <a:xfrm>
              <a:off x="4785270" y="2710295"/>
              <a:ext cx="904427" cy="0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" name="Shape 99">
              <a:extLst>
                <a:ext uri="{FF2B5EF4-FFF2-40B4-BE49-F238E27FC236}">
                  <a16:creationId xmlns:a16="http://schemas.microsoft.com/office/drawing/2014/main" id="{4326DC66-581D-7E48-8057-7BBBE326DADE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6804123" y="2710295"/>
              <a:ext cx="904427" cy="1019608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4" name="Shape 100">
              <a:extLst>
                <a:ext uri="{FF2B5EF4-FFF2-40B4-BE49-F238E27FC236}">
                  <a16:creationId xmlns:a16="http://schemas.microsoft.com/office/drawing/2014/main" id="{731ED9B8-A0E9-BD45-AF3F-E852A2D86588}"/>
                </a:ext>
              </a:extLst>
            </p:cNvPr>
            <p:cNvCxnSpPr>
              <a:cxnSpLocks/>
            </p:cNvCxnSpPr>
            <p:nvPr/>
          </p:nvCxnSpPr>
          <p:spPr>
            <a:xfrm>
              <a:off x="9101582" y="3729903"/>
              <a:ext cx="904428" cy="0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17" name="Shape 93">
              <a:extLst>
                <a:ext uri="{FF2B5EF4-FFF2-40B4-BE49-F238E27FC236}">
                  <a16:creationId xmlns:a16="http://schemas.microsoft.com/office/drawing/2014/main" id="{693B9446-D45B-4149-A966-784C2B86CB8D}"/>
                </a:ext>
              </a:extLst>
            </p:cNvPr>
            <p:cNvSpPr/>
            <p:nvPr/>
          </p:nvSpPr>
          <p:spPr>
            <a:xfrm>
              <a:off x="2857054" y="4424360"/>
              <a:ext cx="3947070" cy="101960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reference info (e.g., function names) from dynamic library</a:t>
              </a:r>
            </a:p>
          </p:txBody>
        </p:sp>
        <p:cxnSp>
          <p:nvCxnSpPr>
            <p:cNvPr id="18" name="Shape 99">
              <a:extLst>
                <a:ext uri="{FF2B5EF4-FFF2-40B4-BE49-F238E27FC236}">
                  <a16:creationId xmlns:a16="http://schemas.microsoft.com/office/drawing/2014/main" id="{09BE426B-AC06-FA45-957C-AD9069E901DC}"/>
                </a:ext>
              </a:extLst>
            </p:cNvPr>
            <p:cNvCxnSpPr>
              <a:cxnSpLocks/>
              <a:stCxn id="17" idx="3"/>
              <a:endCxn id="9" idx="2"/>
            </p:cNvCxnSpPr>
            <p:nvPr/>
          </p:nvCxnSpPr>
          <p:spPr>
            <a:xfrm flipV="1">
              <a:off x="6804124" y="3729903"/>
              <a:ext cx="904426" cy="1204262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1" name="Shape 125">
            <a:extLst>
              <a:ext uri="{FF2B5EF4-FFF2-40B4-BE49-F238E27FC236}">
                <a16:creationId xmlns:a16="http://schemas.microsoft.com/office/drawing/2014/main" id="{6589ECB7-0C68-544F-A33D-DEE4AD22C2D3}"/>
              </a:ext>
            </a:extLst>
          </p:cNvPr>
          <p:cNvSpPr txBox="1"/>
          <p:nvPr/>
        </p:nvSpPr>
        <p:spPr>
          <a:xfrm>
            <a:off x="2055018" y="5576889"/>
            <a:ext cx="5653532" cy="5615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800" dirty="0">
                <a:solidFill>
                  <a:schemeClr val="dk1"/>
                </a:solidFill>
                <a:cs typeface="Calibri"/>
                <a:sym typeface="Calibri"/>
              </a:rPr>
              <a:t>Doesn’t require the code to be copied</a:t>
            </a:r>
            <a:endParaRPr lang="en-US" sz="2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2931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A7F0-2C4C-D84F-AA53-CB87D5C2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Linking: Why Bother?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009F7-618A-354A-A216-B12AA6780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The executable is typically smaller </a:t>
            </a:r>
          </a:p>
          <a:p>
            <a:r>
              <a:rPr lang="en-US" sz="3200" dirty="0"/>
              <a:t>When the library is changed, the code that references it does not usually need to be recompiled</a:t>
            </a:r>
          </a:p>
          <a:p>
            <a:r>
              <a:rPr lang="en-US" sz="3200" dirty="0"/>
              <a:t>The executable accesses the .so at run time; therefore, multiple programs can access the same .so at the same time</a:t>
            </a:r>
          </a:p>
          <a:p>
            <a:endParaRPr lang="en-US" dirty="0"/>
          </a:p>
        </p:txBody>
      </p:sp>
      <p:pic>
        <p:nvPicPr>
          <p:cNvPr id="4" name="Shape 142">
            <a:extLst>
              <a:ext uri="{FF2B5EF4-FFF2-40B4-BE49-F238E27FC236}">
                <a16:creationId xmlns:a16="http://schemas.microsoft.com/office/drawing/2014/main" id="{0F86BED5-C5BD-8E4A-BF04-F01C22C5DC4B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47138" y="1825625"/>
            <a:ext cx="5403633" cy="4195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0477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5216</TotalTime>
  <Words>1199</Words>
  <Application>Microsoft Macintosh PowerPoint</Application>
  <PresentationFormat>Widescreen</PresentationFormat>
  <Paragraphs>185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Arimo</vt:lpstr>
      <vt:lpstr>Calibri</vt:lpstr>
      <vt:lpstr>Calibri Light</vt:lpstr>
      <vt:lpstr>Courier New</vt:lpstr>
      <vt:lpstr>Office Theme</vt:lpstr>
      <vt:lpstr>Software Construction Laboratory CS35L – Lab 1</vt:lpstr>
      <vt:lpstr>Session 7-1</vt:lpstr>
      <vt:lpstr>Linking</vt:lpstr>
      <vt:lpstr>Recall: Compilation and Linking</vt:lpstr>
      <vt:lpstr>Static Linking</vt:lpstr>
      <vt:lpstr>Static Linking</vt:lpstr>
      <vt:lpstr>Dynamic Linking</vt:lpstr>
      <vt:lpstr>Dynamic Linking</vt:lpstr>
      <vt:lpstr>Dynamic Linking: Why Bother?</vt:lpstr>
      <vt:lpstr>Dynamic Linking: Why Bother?</vt:lpstr>
      <vt:lpstr>Some Disadvantages of Dynamic Linking</vt:lpstr>
      <vt:lpstr>Summary: Static and Dynamic Linking</vt:lpstr>
      <vt:lpstr>Static Linking</vt:lpstr>
      <vt:lpstr>Commands for Creating Static Library</vt:lpstr>
      <vt:lpstr>Using Static Library</vt:lpstr>
      <vt:lpstr>Dynamic Linking</vt:lpstr>
      <vt:lpstr>GCC Flags For Creating Dynamic Library </vt:lpstr>
      <vt:lpstr>Commands for Creating Shared Library</vt:lpstr>
      <vt:lpstr>Using Shared Library</vt:lpstr>
      <vt:lpstr>Dynamic Loading</vt:lpstr>
      <vt:lpstr>Dynamic Loading</vt:lpstr>
      <vt:lpstr>Dynamic Loading APIs</vt:lpstr>
      <vt:lpstr>Using LD APIs</vt:lpstr>
      <vt:lpstr>An Example of Using DL</vt:lpstr>
      <vt:lpstr>Attributes of Functions</vt:lpstr>
      <vt:lpstr>Attributes of Functions</vt:lpstr>
      <vt:lpstr>Two Attributes For Your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Construction Laboratory CS35L – F18</dc:title>
  <dc:creator>Zhiyi Zhang</dc:creator>
  <cp:lastModifiedBy>Zhiyi Zhang</cp:lastModifiedBy>
  <cp:revision>889</cp:revision>
  <dcterms:created xsi:type="dcterms:W3CDTF">2018-10-02T20:19:11Z</dcterms:created>
  <dcterms:modified xsi:type="dcterms:W3CDTF">2018-11-14T21:19:29Z</dcterms:modified>
</cp:coreProperties>
</file>