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2600CF-6BB0-4743-B4CE-7F1E9075B038}">
  <a:tblStyle styleId="{0D2600CF-6BB0-4743-B4CE-7F1E9075B03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07"/>
    <p:restoredTop sz="62635"/>
  </p:normalViewPr>
  <p:slideViewPr>
    <p:cSldViewPr>
      <p:cViewPr varScale="1">
        <p:scale>
          <a:sx n="54" d="100"/>
          <a:sy n="54" d="100"/>
        </p:scale>
        <p:origin x="178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828800" y="1316720"/>
            <a:ext cx="5410200" cy="4605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sz="3959" b="1" dirty="0"/>
              <a:t>Fall 2018</a:t>
            </a:r>
            <a:endParaRPr lang="en-US" sz="3959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9" name="Shape 89"/>
          <p:cNvGraphicFramePr/>
          <p:nvPr>
            <p:extLst>
              <p:ext uri="{D42A27DB-BD31-4B8C-83A1-F6EECF244321}">
                <p14:modId xmlns:p14="http://schemas.microsoft.com/office/powerpoint/2010/main" val="1838844151"/>
              </p:ext>
            </p:extLst>
          </p:nvPr>
        </p:nvGraphicFramePr>
        <p:xfrm>
          <a:off x="1488491" y="2058550"/>
          <a:ext cx="6167000" cy="845580"/>
        </p:xfrm>
        <a:graphic>
          <a:graphicData uri="http://schemas.openxmlformats.org/drawingml/2006/table">
            <a:tbl>
              <a:tblPr bandRow="1">
                <a:noFill/>
                <a:tableStyleId>{0D2600CF-6BB0-4743-B4CE-7F1E9075B038}</a:tableStyleId>
              </a:tblPr>
              <a:tblGrid>
                <a:gridCol w="308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Slide set: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6.1</a:t>
                      </a:r>
                    </a:p>
                  </a:txBody>
                  <a:tcPr marL="68525" marR="68525" marT="34250" marB="342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Slide topics: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Multithreaded performance</a:t>
                      </a:r>
                    </a:p>
                  </a:txBody>
                  <a:tcPr marL="68525" marR="68525" marT="34250" marB="34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Assignment: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6</a:t>
                      </a:r>
                    </a:p>
                  </a:txBody>
                  <a:tcPr marL="68525" marR="68525" marT="34250" marB="34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/>
              <a:t>’</a:t>
            </a:r>
            <a:r>
              <a:rPr lang="en-US" sz="2800" dirty="0" err="1"/>
              <a:t>abc</a:t>
            </a:r>
            <a:r>
              <a:rPr lang="en-US" sz="2800" dirty="0"/>
              <a:t>’ ‘xyz’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sort -u |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-23 </a:t>
            </a:r>
            <a:r>
              <a:rPr lang="en-US" sz="2800" dirty="0"/>
              <a:t> file1 -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1 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2 (sort)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3 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 has its own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address space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these processes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communicate?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Pipes/System Calls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all of the process's memory except for their stacks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Data sharing requires no extra work (no system calls,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pipes, etc.)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Memory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33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multithreaded programming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easily access data and share it among threads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for system calls when sharing data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creation and destruction less expensive than process creation and destruction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Non-trivial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to prevent several threads from accessing and changing the same shared data at the same time (synchronization)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66"/>
              </a:spcBef>
              <a:buClr>
                <a:schemeClr val="dk1"/>
              </a:buClr>
              <a:buSzPct val="100909"/>
              <a:buFont typeface="Arial"/>
              <a:buNone/>
            </a:pPr>
            <a:endParaRPr sz="333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Condition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count = 0;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increment()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						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count = count + 1;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Shape 175"/>
          <p:cNvCxnSpPr/>
          <p:nvPr/>
        </p:nvCxnSpPr>
        <p:spPr>
          <a:xfrm>
            <a:off x="4264898" y="1971385"/>
            <a:ext cx="0" cy="367429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6" name="Shape 176"/>
          <p:cNvSpPr txBox="1"/>
          <p:nvPr/>
        </p:nvSpPr>
        <p:spPr>
          <a:xfrm rot="-5400000">
            <a:off x="3540401" y="3634859"/>
            <a:ext cx="9144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177" name="Shape 177"/>
          <p:cNvSpPr/>
          <p:nvPr/>
        </p:nvSpPr>
        <p:spPr>
          <a:xfrm>
            <a:off x="5104267" y="2088107"/>
            <a:ext cx="450566" cy="38554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4945235" y="1448166"/>
            <a:ext cx="6095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500257" y="2438399"/>
            <a:ext cx="1658580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0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468598" y="3048000"/>
            <a:ext cx="1681141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1</a:t>
            </a:r>
          </a:p>
        </p:txBody>
      </p:sp>
      <p:sp>
        <p:nvSpPr>
          <p:cNvPr id="181" name="Shape 181"/>
          <p:cNvSpPr/>
          <p:nvPr/>
        </p:nvSpPr>
        <p:spPr>
          <a:xfrm>
            <a:off x="6429703" y="2056280"/>
            <a:ext cx="450566" cy="3887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6350185" y="1448166"/>
            <a:ext cx="6095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825694" y="3577698"/>
            <a:ext cx="1658580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</a:p>
        </p:txBody>
      </p:sp>
      <p:sp>
        <p:nvSpPr>
          <p:cNvPr id="184" name="Shape 184"/>
          <p:cNvSpPr/>
          <p:nvPr/>
        </p:nvSpPr>
        <p:spPr>
          <a:xfrm>
            <a:off x="7895985" y="2056280"/>
            <a:ext cx="450566" cy="3887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7693828" y="1448166"/>
            <a:ext cx="6095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377560" y="4079932"/>
            <a:ext cx="1658580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838757" y="5156546"/>
            <a:ext cx="1681141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10389" y="5709653"/>
            <a:ext cx="5029200" cy="1231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depends on order of execution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 needed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7377560" y="4633680"/>
            <a:ext cx="1681141" cy="461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 &amp; Multitasking: Comparison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the same address space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Light-weight creation/destruction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inter-thread communication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thread can bring down all threads in process 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are insulated from each other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creation/destruction</a:t>
            </a:r>
          </a:p>
          <a:p>
            <a:pPr lvl="2" indent="-228600">
              <a:spcBef>
                <a:spcPts val="444"/>
              </a:spcBef>
              <a:buSzPct val="100909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IPC (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 err="1"/>
              <a:t>nterprocess</a:t>
            </a:r>
            <a:r>
              <a:rPr lang="en-US" sz="2000" dirty="0"/>
              <a:t> communication)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process cannot bring down another process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2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of multiple CPUs/cores to run multiple tasks simultaneously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3529616"/>
            <a:ext cx="4038600" cy="26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3094" y="3529616"/>
            <a:ext cx="4105984" cy="266737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09601" y="2398694"/>
            <a:ext cx="24383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Uniprocessing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253392" y="2322494"/>
            <a:ext cx="25908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 several computations simultaneously to gain performance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forms of parallelism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processes are scheduled alternately or possibly simultaneously on a multiprocessing system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job is broken logically into pieces (threads) which may be executed simultaneously on a multiprocessing system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thread?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flow of instructions, path of execution within a process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smallest unit of processing scheduled by OS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consists of at least one thread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threads can be run on: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uniprocessor (time-sharing)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switches between different threads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 is an illusion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multiprocessor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processors or cores run the threads at the same time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parallelism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 vs. Multithreading</a:t>
            </a:r>
          </a:p>
        </p:txBody>
      </p:sp>
      <p:pic>
        <p:nvPicPr>
          <p:cNvPr id="117" name="Shape 1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226240"/>
            <a:ext cx="3733800" cy="272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9784" y="2226240"/>
            <a:ext cx="3667829" cy="272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6021501" y="1933853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339114" y="1349079"/>
            <a:ext cx="274319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372451" y="1427606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799" y="5284549"/>
            <a:ext cx="78918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kern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 is sharing of computing resources(CPU, memory, devices, etc.) among processes</a:t>
            </a:r>
          </a:p>
          <a:p>
            <a:pPr lvl="0"/>
            <a:r>
              <a:rPr lang="en-US" sz="2000" kern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 is sharing of computing resources among threads of a single process.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524000"/>
            <a:ext cx="818958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71600"/>
            <a:ext cx="8305799" cy="163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050" y="3733800"/>
            <a:ext cx="8420099" cy="161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Single-Threaded Program 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048000"/>
            <a:ext cx="1219370" cy="12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7000" y="1447800"/>
            <a:ext cx="4246963" cy="497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Multithreaded Program 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124200"/>
            <a:ext cx="1200318" cy="1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509807"/>
            <a:ext cx="6019799" cy="4676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445</Words>
  <Application>Microsoft Office PowerPoint</Application>
  <PresentationFormat>On-screen Show (4:3)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CS35L – Fall 2018</vt:lpstr>
      <vt:lpstr>Multiprocessing</vt:lpstr>
      <vt:lpstr>Parallelism</vt:lpstr>
      <vt:lpstr>What is a thread?</vt:lpstr>
      <vt:lpstr>Multitasking vs. Multithreading</vt:lpstr>
      <vt:lpstr>PowerPoint Presentation</vt:lpstr>
      <vt:lpstr>PowerPoint Presentation</vt:lpstr>
      <vt:lpstr>Memory Layout: Single-Threaded Program </vt:lpstr>
      <vt:lpstr>Memory Layout: Multithreaded Program </vt:lpstr>
      <vt:lpstr>Multitasking</vt:lpstr>
      <vt:lpstr>Multithreading</vt:lpstr>
      <vt:lpstr>Shared Memory</vt:lpstr>
      <vt:lpstr>Race Condition</vt:lpstr>
      <vt:lpstr>Multithreading &amp; Multitasking: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Shrey Agarwal</cp:lastModifiedBy>
  <cp:revision>25</cp:revision>
  <dcterms:modified xsi:type="dcterms:W3CDTF">2018-12-06T22:20:14Z</dcterms:modified>
</cp:coreProperties>
</file>