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B3E8D3-9702-44B5-AAF7-AD381A45C650}">
  <a:tblStyle styleId="{16B3E8D3-9702-44B5-AAF7-AD381A45C6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428"/>
  </p:normalViewPr>
  <p:slideViewPr>
    <p:cSldViewPr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588018" y="1316720"/>
            <a:ext cx="4650982" cy="4605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</a:t>
            </a:r>
            <a:r>
              <a:rPr lang="en-US" sz="3959" b="1" dirty="0"/>
              <a:t>Fall 2018</a:t>
            </a:r>
            <a:endParaRPr lang="en-US" sz="3959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Shape 85"/>
          <p:cNvGraphicFramePr/>
          <p:nvPr/>
        </p:nvGraphicFramePr>
        <p:xfrm>
          <a:off x="1488491" y="2058550"/>
          <a:ext cx="6167000" cy="845580"/>
        </p:xfrm>
        <a:graphic>
          <a:graphicData uri="http://schemas.openxmlformats.org/drawingml/2006/table">
            <a:tbl>
              <a:tblPr bandRow="1">
                <a:noFill/>
                <a:tableStyleId>{16B3E8D3-9702-44B5-AAF7-AD381A45C650}</a:tableStyleId>
              </a:tblPr>
              <a:tblGrid>
                <a:gridCol w="308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Slide set: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8.1</a:t>
                      </a:r>
                    </a:p>
                  </a:txBody>
                  <a:tcPr marL="68525" marR="68525" marT="34250" marB="342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Slide topics: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Dynamic linking</a:t>
                      </a:r>
                    </a:p>
                  </a:txBody>
                  <a:tcPr marL="68525" marR="68525" marT="34250" marB="34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Assignment: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8</a:t>
                      </a:r>
                    </a:p>
                  </a:txBody>
                  <a:tcPr marL="68525" marR="68525" marT="34250" marB="34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is more efficient</a:t>
            </a:r>
          </a:p>
        </p:txBody>
      </p:sp>
      <p:sp>
        <p:nvSpPr>
          <p:cNvPr id="166" name="Shape 166"/>
          <p:cNvSpPr/>
          <p:nvPr/>
        </p:nvSpPr>
        <p:spPr>
          <a:xfrm>
            <a:off x="685800" y="17526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67" name="Shape 167"/>
          <p:cNvSpPr/>
          <p:nvPr/>
        </p:nvSpPr>
        <p:spPr>
          <a:xfrm>
            <a:off x="685800" y="2819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sp>
        <p:nvSpPr>
          <p:cNvPr id="168" name="Shape 168"/>
          <p:cNvSpPr/>
          <p:nvPr/>
        </p:nvSpPr>
        <p:spPr>
          <a:xfrm>
            <a:off x="685800" y="4343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70" name="Shape 170"/>
          <p:cNvSpPr/>
          <p:nvPr/>
        </p:nvSpPr>
        <p:spPr>
          <a:xfrm>
            <a:off x="2362200" y="2438400"/>
            <a:ext cx="1828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linking</a:t>
            </a:r>
          </a:p>
        </p:txBody>
      </p:sp>
      <p:sp>
        <p:nvSpPr>
          <p:cNvPr id="171" name="Shape 171"/>
          <p:cNvSpPr/>
          <p:nvPr/>
        </p:nvSpPr>
        <p:spPr>
          <a:xfrm>
            <a:off x="5334000" y="1752600"/>
            <a:ext cx="1447800" cy="2133599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5638800" y="19050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73" name="Shape 173"/>
          <p:cNvSpPr/>
          <p:nvPr/>
        </p:nvSpPr>
        <p:spPr>
          <a:xfrm>
            <a:off x="5638800" y="28956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1600200" y="2209800"/>
            <a:ext cx="838199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5" name="Shape 175"/>
          <p:cNvCxnSpPr/>
          <p:nvPr/>
        </p:nvCxnSpPr>
        <p:spPr>
          <a:xfrm rot="10800000" flipH="1">
            <a:off x="1600200" y="2895599"/>
            <a:ext cx="762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6" name="Shape 176"/>
          <p:cNvCxnSpPr/>
          <p:nvPr/>
        </p:nvCxnSpPr>
        <p:spPr>
          <a:xfrm>
            <a:off x="4191000" y="2819400"/>
            <a:ext cx="114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7" name="Shape 177"/>
          <p:cNvSpPr/>
          <p:nvPr/>
        </p:nvSpPr>
        <p:spPr>
          <a:xfrm>
            <a:off x="2286000" y="4876800"/>
            <a:ext cx="1828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1600200" y="4800600"/>
            <a:ext cx="762000" cy="304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9" name="Shape 179"/>
          <p:cNvCxnSpPr/>
          <p:nvPr/>
        </p:nvCxnSpPr>
        <p:spPr>
          <a:xfrm rot="10800000" flipH="1">
            <a:off x="1600200" y="5333999"/>
            <a:ext cx="685799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0" name="Shape 180"/>
          <p:cNvSpPr/>
          <p:nvPr/>
        </p:nvSpPr>
        <p:spPr>
          <a:xfrm>
            <a:off x="5334000" y="4267200"/>
            <a:ext cx="1447800" cy="1447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5638800" y="4343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82" name="Shape 182"/>
          <p:cNvSpPr/>
          <p:nvPr/>
        </p:nvSpPr>
        <p:spPr>
          <a:xfrm>
            <a:off x="5638800" y="5334000"/>
            <a:ext cx="914400" cy="3047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</a:p>
        </p:txBody>
      </p:sp>
      <p:sp>
        <p:nvSpPr>
          <p:cNvPr id="183" name="Shape 183"/>
          <p:cNvSpPr/>
          <p:nvPr/>
        </p:nvSpPr>
        <p:spPr>
          <a:xfrm>
            <a:off x="7467600" y="5715000"/>
            <a:ext cx="1143000" cy="838199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7924800" y="54864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6476999" y="54864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Shape 186"/>
          <p:cNvCxnSpPr/>
          <p:nvPr/>
        </p:nvCxnSpPr>
        <p:spPr>
          <a:xfrm>
            <a:off x="4114800" y="5257800"/>
            <a:ext cx="12191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7391400" y="3657600"/>
            <a:ext cx="1289049" cy="641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files</a:t>
            </a:r>
          </a:p>
        </p:txBody>
      </p:sp>
      <p:cxnSp>
        <p:nvCxnSpPr>
          <p:cNvPr id="188" name="Shape 188"/>
          <p:cNvCxnSpPr/>
          <p:nvPr/>
        </p:nvCxnSpPr>
        <p:spPr>
          <a:xfrm rot="10800000">
            <a:off x="6781800" y="3505200"/>
            <a:ext cx="609599" cy="304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9" name="Shape 189"/>
          <p:cNvCxnSpPr/>
          <p:nvPr/>
        </p:nvCxnSpPr>
        <p:spPr>
          <a:xfrm flipH="1">
            <a:off x="6781800" y="4038600"/>
            <a:ext cx="609599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8" name="Shape 167"/>
          <p:cNvSpPr/>
          <p:nvPr/>
        </p:nvSpPr>
        <p:spPr>
          <a:xfrm>
            <a:off x="685800" y="54102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en-US" sz="3959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Disadvantages of dynamic linking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Performance hit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Need to load shared objects (at least once)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Need to resolve addresses (once or every time)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Remember back to the system call assignment… 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What if the necessary dynamic library is missing? </a:t>
            </a:r>
          </a:p>
          <a:p>
            <a:pPr marL="342900" marR="0" lvl="0" indent="-342900" algn="l" rtl="0"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What if we have the library, but it is the wrong version?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8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80000"/>
              </a:lnSpc>
              <a:spcBef>
                <a:spcPts val="0"/>
              </a:spcBef>
              <a:buSzPct val="100740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and build simple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mr-IN" sz="2000" dirty="0" err="1">
                <a:latin typeface="Courier New" panose="02070309020205020404" pitchFamily="49" charset="0"/>
                <a:ea typeface="Menlo" panose="020B0609030804020204" pitchFamily="49" charset="0"/>
              </a:rPr>
              <a:t>cos</a:t>
            </a:r>
            <a:r>
              <a:rPr lang="en-US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mr-IN" sz="2000" dirty="0" err="1">
                <a:latin typeface="Courier New" panose="02070309020205020404" pitchFamily="49" charset="0"/>
                <a:ea typeface="Menlo" panose="020B0609030804020204" pitchFamily="49" charset="0"/>
              </a:rPr>
              <a:t>sqrt</a:t>
            </a:r>
            <a:r>
              <a:rPr lang="en-US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(3.0))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in C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ldd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investigate which dynamic libraries your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 loads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strace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investigate which system calls your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 makes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 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/bin |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awk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‘NR%101==nnnnnnnnn%101’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find ~25 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commands to use 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ldd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output for each one in your log and investigate any errors you might see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all dynamic libraries you find, create a sorted list 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to omit the duplicates!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an executable file</a:t>
            </a:r>
          </a:p>
        </p:txBody>
      </p:sp>
      <p:sp>
        <p:nvSpPr>
          <p:cNvPr id="91" name="Shape 91"/>
          <p:cNvSpPr/>
          <p:nvPr/>
        </p:nvSpPr>
        <p:spPr>
          <a:xfrm>
            <a:off x="685800" y="25908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92" name="Shape 92"/>
          <p:cNvSpPr/>
          <p:nvPr/>
        </p:nvSpPr>
        <p:spPr>
          <a:xfrm>
            <a:off x="2133600" y="2667000"/>
            <a:ext cx="1219199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</a:p>
        </p:txBody>
      </p:sp>
      <p:sp>
        <p:nvSpPr>
          <p:cNvPr id="93" name="Shape 93"/>
          <p:cNvSpPr/>
          <p:nvPr/>
        </p:nvSpPr>
        <p:spPr>
          <a:xfrm>
            <a:off x="3886200" y="26670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013325" y="3008313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257800" y="2590800"/>
            <a:ext cx="11430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</a:t>
            </a:r>
          </a:p>
        </p:txBody>
      </p:sp>
      <p:sp>
        <p:nvSpPr>
          <p:cNvPr id="96" name="Shape 96"/>
          <p:cNvSpPr/>
          <p:nvPr/>
        </p:nvSpPr>
        <p:spPr>
          <a:xfrm>
            <a:off x="6858000" y="2667000"/>
            <a:ext cx="1219199" cy="8381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1600200" y="3124200"/>
            <a:ext cx="5333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" name="Shape 98"/>
          <p:cNvCxnSpPr/>
          <p:nvPr/>
        </p:nvCxnSpPr>
        <p:spPr>
          <a:xfrm>
            <a:off x="3352800" y="3124200"/>
            <a:ext cx="5333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9" name="Shape 99"/>
          <p:cNvCxnSpPr/>
          <p:nvPr/>
        </p:nvCxnSpPr>
        <p:spPr>
          <a:xfrm>
            <a:off x="4800600" y="31242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" name="Shape 100"/>
          <p:cNvCxnSpPr/>
          <p:nvPr/>
        </p:nvCxnSpPr>
        <p:spPr>
          <a:xfrm>
            <a:off x="6400800" y="30480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1295400" y="3733800"/>
            <a:ext cx="2736850" cy="1190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 programming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statements into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cpu’s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machine-language 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instructions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800600" y="3733800"/>
            <a:ext cx="2254250" cy="1190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one or more object files generated by a compiler and combines them into a single executable file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609600" y="2057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115" name="Shape 115"/>
          <p:cNvSpPr/>
          <p:nvPr/>
        </p:nvSpPr>
        <p:spPr>
          <a:xfrm>
            <a:off x="3886200" y="2057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116" name="Shape 116"/>
          <p:cNvSpPr/>
          <p:nvPr/>
        </p:nvSpPr>
        <p:spPr>
          <a:xfrm>
            <a:off x="3886200" y="41148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sp>
        <p:nvSpPr>
          <p:cNvPr id="117" name="Shape 117"/>
          <p:cNvSpPr/>
          <p:nvPr/>
        </p:nvSpPr>
        <p:spPr>
          <a:xfrm>
            <a:off x="7162800" y="3200400"/>
            <a:ext cx="14478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18" name="Shape 118"/>
          <p:cNvSpPr/>
          <p:nvPr/>
        </p:nvSpPr>
        <p:spPr>
          <a:xfrm>
            <a:off x="1981200" y="2057400"/>
            <a:ext cx="15240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1524000" y="25146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0" name="Shape 120"/>
          <p:cNvCxnSpPr/>
          <p:nvPr/>
        </p:nvCxnSpPr>
        <p:spPr>
          <a:xfrm>
            <a:off x="3505200" y="25146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1" name="Shape 121"/>
          <p:cNvSpPr/>
          <p:nvPr/>
        </p:nvSpPr>
        <p:spPr>
          <a:xfrm>
            <a:off x="5257800" y="3124200"/>
            <a:ext cx="1371599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</a:t>
            </a:r>
          </a:p>
        </p:txBody>
      </p:sp>
      <p:cxnSp>
        <p:nvCxnSpPr>
          <p:cNvPr id="122" name="Shape 122"/>
          <p:cNvCxnSpPr/>
          <p:nvPr/>
        </p:nvCxnSpPr>
        <p:spPr>
          <a:xfrm>
            <a:off x="4800600" y="2438400"/>
            <a:ext cx="7620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3" name="Shape 123"/>
          <p:cNvCxnSpPr/>
          <p:nvPr/>
        </p:nvCxnSpPr>
        <p:spPr>
          <a:xfrm rot="10800000" flipH="1">
            <a:off x="4800600" y="3886200"/>
            <a:ext cx="685799" cy="685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4" name="Shape 124"/>
          <p:cNvCxnSpPr/>
          <p:nvPr/>
        </p:nvCxnSpPr>
        <p:spPr>
          <a:xfrm>
            <a:off x="6629400" y="3581400"/>
            <a:ext cx="5333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5" name="Shape 125"/>
          <p:cNvSpPr txBox="1"/>
          <p:nvPr/>
        </p:nvSpPr>
        <p:spPr>
          <a:xfrm>
            <a:off x="3124200" y="5029200"/>
            <a:ext cx="2406649" cy="915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previously compiled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standard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program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Linking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Carried out only once to produce an executable file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static libraries are called, the linker will copy all the modules referenced by the program to the executable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libraries are typically denoted by the .a file extension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a process to add, remove, replace or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relocate object modules during its execution.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shared libraries are called: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copy a little reference information when the executable file is created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linking during loading time or running time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libraries are typically denoted by the .so file extension</a:t>
            </a:r>
          </a:p>
          <a:p>
            <a:pPr marL="1009650" marR="0" lvl="1" indent="-6159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.dll on Windows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and Loading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Linker collects procedures and links together the object modules into one executable program </a:t>
            </a: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Why isn't everything written as just one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big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 program, saving the necessity of linking?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Efficiency: if just one function is changed in a 100K line program, why recompile the whole program? Just recompile the one function and relink. 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Multiple-language programs 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Other reasons?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990600"/>
            <a:ext cx="6450086" cy="501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Dynamic linking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Unix systems: Code is typically compiled as a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dynamic shared object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(DSO)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Dynamic vs. static linking resulting size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-static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hello-static 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hello-dynamic 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 -l hello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80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13724 hello-dynamic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1688756 hello-static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If you are the sysadmin, which do you prefer?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mo"/>
              </a:rPr>
              <a:t>Advantages of dynamic linking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The executable is typically smaller 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When the library is changed, the code that references it does not usually need to be recompiled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The executable accesses the .so at run time; therefore, multiple programs can access the same .so at the same time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Memory footprint amortized across all programs using the same .so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512</Words>
  <Application>Microsoft Office PowerPoint</Application>
  <PresentationFormat>On-screen Show (4:3)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Arimo</vt:lpstr>
      <vt:lpstr>Calibri</vt:lpstr>
      <vt:lpstr>Courier New</vt:lpstr>
      <vt:lpstr>Georgia</vt:lpstr>
      <vt:lpstr>Noto Sans Symbols</vt:lpstr>
      <vt:lpstr>Office Theme</vt:lpstr>
      <vt:lpstr>CS35L – Fall 2018</vt:lpstr>
      <vt:lpstr>Building an executable file</vt:lpstr>
      <vt:lpstr>PowerPoint Presentation</vt:lpstr>
      <vt:lpstr>Static Linking</vt:lpstr>
      <vt:lpstr>Dynamic Linking</vt:lpstr>
      <vt:lpstr>Linking and Loading</vt:lpstr>
      <vt:lpstr>PowerPoint Presentation</vt:lpstr>
      <vt:lpstr>Dynamic linking</vt:lpstr>
      <vt:lpstr>Advantages of dynamic linking</vt:lpstr>
      <vt:lpstr>Smaller is more efficient</vt:lpstr>
      <vt:lpstr>Disadvantages of dynamic linking</vt:lpstr>
      <vt:lpstr>Lab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Shrey Agarwal</cp:lastModifiedBy>
  <cp:revision>18</cp:revision>
  <dcterms:modified xsi:type="dcterms:W3CDTF">2018-12-06T22:25:18Z</dcterms:modified>
</cp:coreProperties>
</file>