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00" r:id="rId2"/>
    <p:sldId id="302" r:id="rId3"/>
    <p:sldId id="304" r:id="rId4"/>
    <p:sldId id="311" r:id="rId5"/>
    <p:sldId id="318" r:id="rId6"/>
    <p:sldId id="321" r:id="rId7"/>
    <p:sldId id="313" r:id="rId8"/>
    <p:sldId id="327" r:id="rId9"/>
    <p:sldId id="330" r:id="rId10"/>
    <p:sldId id="332" r:id="rId11"/>
    <p:sldId id="331" r:id="rId12"/>
    <p:sldId id="333" r:id="rId13"/>
    <p:sldId id="335" r:id="rId14"/>
    <p:sldId id="337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11"/>
            <p14:sldId id="318"/>
            <p14:sldId id="321"/>
            <p14:sldId id="313"/>
            <p14:sldId id="327"/>
            <p14:sldId id="330"/>
            <p14:sldId id="332"/>
            <p14:sldId id="331"/>
            <p14:sldId id="333"/>
            <p14:sldId id="335"/>
            <p14:sldId id="337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/>
    <p:restoredTop sz="85294"/>
  </p:normalViewPr>
  <p:slideViewPr>
    <p:cSldViewPr snapToGrid="0" snapToObjects="1">
      <p:cViewPr varScale="1">
        <p:scale>
          <a:sx n="67" d="100"/>
          <a:sy n="67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just one function is changed in a 100K line program, why recompile the whole program? Just recompile the one function and relink.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ldd</a:t>
            </a:r>
            <a:r>
              <a:rPr lang="en-US" dirty="0"/>
              <a:t> command and </a:t>
            </a:r>
            <a:r>
              <a:rPr lang="en-US" dirty="0" err="1"/>
              <a:t>strace</a:t>
            </a:r>
            <a:r>
              <a:rPr lang="en-US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26A8-ED46-2E4B-B357-5A4E7EF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67AD-94BD-8146-B109-73AF5D2E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shared object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0776E-CCCB-454B-9C93-73B5ECFA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29" y="2520369"/>
            <a:ext cx="9316333" cy="37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4F78-685A-1147-A8F7-31C3088C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strace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A42C-AF8C-864F-95C2-61C42146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/>
          <a:lstStyle/>
          <a:p>
            <a:r>
              <a:rPr lang="en-US" dirty="0"/>
              <a:t>trace system calls and signals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-t option to print out the time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tt</a:t>
            </a:r>
            <a:r>
              <a:rPr lang="en-US" dirty="0"/>
              <a:t> option to print out the time in microseconds</a:t>
            </a:r>
          </a:p>
          <a:p>
            <a:pPr marL="0" indent="0">
              <a:buNone/>
            </a:pPr>
            <a:r>
              <a:rPr lang="en-US" dirty="0"/>
              <a:t>-T option to show the time spent in system calls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useful</a:t>
            </a:r>
          </a:p>
          <a:p>
            <a:pPr marL="0" indent="0">
              <a:buNone/>
            </a:pPr>
            <a:r>
              <a:rPr lang="en-US" dirty="0"/>
              <a:t>-c option to get a summary of system calls and the time of each call</a:t>
            </a:r>
          </a:p>
          <a:p>
            <a:pPr marL="0" indent="0">
              <a:buNone/>
            </a:pPr>
            <a:r>
              <a:rPr lang="en-US" dirty="0"/>
              <a:t>-p option to attach to an already running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3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Homework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4F78-685A-1147-A8F7-31C3088C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A42C-AF8C-864F-95C2-61C42146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Randall.c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7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Bring the </a:t>
            </a:r>
            <a:r>
              <a:rPr lang="en-US" dirty="0" err="1"/>
              <a:t>BeagleBone</a:t>
            </a:r>
            <a:r>
              <a:rPr lang="en-US" dirty="0"/>
              <a:t> Board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8-1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Dynamic Linking</a:t>
            </a:r>
          </a:p>
          <a:p>
            <a:r>
              <a:rPr lang="en-US" dirty="0" err="1"/>
              <a:t>ldd</a:t>
            </a:r>
            <a:r>
              <a:rPr lang="en-US" dirty="0"/>
              <a:t> command and </a:t>
            </a:r>
            <a:r>
              <a:rPr lang="en-US" dirty="0" err="1"/>
              <a:t>strace</a:t>
            </a:r>
            <a:r>
              <a:rPr lang="en-US" dirty="0"/>
              <a:t> command</a:t>
            </a:r>
          </a:p>
          <a:p>
            <a:r>
              <a:rPr lang="en-US" dirty="0"/>
              <a:t>Hints for homework 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Dynamic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3BD-FB65-114F-82DB-05F995B1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761"/>
            <a:ext cx="10515600" cy="1325563"/>
          </a:xfrm>
        </p:spPr>
        <p:txBody>
          <a:bodyPr/>
          <a:lstStyle/>
          <a:p>
            <a:r>
              <a:rPr lang="en-US" dirty="0"/>
              <a:t>Recall: Static and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1D79-7BDE-D941-BF45-5CC355E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9324"/>
            <a:ext cx="4888772" cy="164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Cons:</a:t>
            </a:r>
          </a:p>
          <a:p>
            <a:r>
              <a:rPr lang="en-US" sz="2000" dirty="0"/>
              <a:t> Executable file is large in size </a:t>
            </a:r>
          </a:p>
          <a:p>
            <a:pPr marL="0" indent="0">
              <a:buNone/>
            </a:pPr>
            <a:r>
              <a:rPr lang="en-US" sz="2000" b="1" dirty="0"/>
              <a:t>Pros: </a:t>
            </a:r>
          </a:p>
          <a:p>
            <a:r>
              <a:rPr lang="en-US" sz="2000" dirty="0"/>
              <a:t>Complete and self-contained.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304F42-82C6-1340-87BD-E069186D96A9}"/>
              </a:ext>
            </a:extLst>
          </p:cNvPr>
          <p:cNvSpPr txBox="1">
            <a:spLocks/>
          </p:cNvSpPr>
          <p:nvPr/>
        </p:nvSpPr>
        <p:spPr>
          <a:xfrm>
            <a:off x="6096000" y="3573121"/>
            <a:ext cx="5882601" cy="3237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Cons: </a:t>
            </a:r>
          </a:p>
          <a:p>
            <a:r>
              <a:rPr lang="en-US" sz="2000" dirty="0"/>
              <a:t>Not self-sufficient</a:t>
            </a:r>
          </a:p>
          <a:p>
            <a:r>
              <a:rPr lang="en-US" sz="2000" dirty="0"/>
              <a:t>Broken when library becomes incompatible</a:t>
            </a:r>
          </a:p>
          <a:p>
            <a:pPr marL="0" indent="0">
              <a:buNone/>
            </a:pPr>
            <a:r>
              <a:rPr lang="en-US" sz="2000" b="1" dirty="0"/>
              <a:t>Pros: </a:t>
            </a:r>
          </a:p>
          <a:p>
            <a:r>
              <a:rPr lang="en-US" sz="2000" dirty="0"/>
              <a:t>The size of executable file is smaller.</a:t>
            </a:r>
          </a:p>
          <a:p>
            <a:r>
              <a:rPr lang="en-US" sz="2000" dirty="0"/>
              <a:t>No need to re-compile executable file if we update library functions</a:t>
            </a:r>
          </a:p>
          <a:p>
            <a:r>
              <a:rPr lang="en-US" sz="2000" dirty="0"/>
              <a:t>More efficient mem use when several programs share the lib functions</a:t>
            </a:r>
          </a:p>
        </p:txBody>
      </p:sp>
      <p:pic>
        <p:nvPicPr>
          <p:cNvPr id="5" name="Shape 142">
            <a:extLst>
              <a:ext uri="{FF2B5EF4-FFF2-40B4-BE49-F238E27FC236}">
                <a16:creationId xmlns:a16="http://schemas.microsoft.com/office/drawing/2014/main" id="{EF07CD23-9FF5-9D46-A8D8-230CC060354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1505291"/>
            <a:ext cx="5403633" cy="4195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3EBA9-AE36-0842-BB69-B92968F84941}"/>
              </a:ext>
            </a:extLst>
          </p:cNvPr>
          <p:cNvCxnSpPr>
            <a:cxnSpLocks/>
          </p:cNvCxnSpPr>
          <p:nvPr/>
        </p:nvCxnSpPr>
        <p:spPr>
          <a:xfrm>
            <a:off x="401756" y="3429000"/>
            <a:ext cx="1119817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Compile library </a:t>
            </a:r>
            <a:r>
              <a:rPr lang="en-US" sz="3200" dirty="0" err="1"/>
              <a:t>souce</a:t>
            </a:r>
            <a:r>
              <a:rPr lang="en-US" sz="3200" dirty="0"/>
              <a:t> files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[your source files] -o [object file(s)]</a:t>
            </a:r>
          </a:p>
          <a:p>
            <a:r>
              <a:rPr lang="en-US" sz="3200" dirty="0"/>
              <a:t>Create static library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ar</a:t>
            </a:r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dirty="0" err="1">
                <a:highlight>
                  <a:srgbClr val="C0C0C0"/>
                </a:highlight>
              </a:rPr>
              <a:t>rcs</a:t>
            </a:r>
            <a:r>
              <a:rPr lang="en-US" sz="2800" dirty="0">
                <a:highlight>
                  <a:srgbClr val="C0C0C0"/>
                </a:highlight>
              </a:rPr>
              <a:t> [your lib name] [object file(s)]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Compile project source file with your static library </a:t>
            </a:r>
            <a:endParaRPr lang="en-US" sz="2800" dirty="0">
              <a:solidFill>
                <a:prstClr val="black"/>
              </a:solidFill>
            </a:endParaRP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gcc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-o [executable file] [your source file] -L[path] -l[lib name]</a:t>
            </a:r>
          </a:p>
          <a:p>
            <a:endParaRPr lang="en-US" sz="3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063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47B8-D967-9848-8757-CFEC0BF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D96C-BA62-F840-A910-A28B7953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Compiling library source code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-</a:t>
            </a:r>
            <a:r>
              <a:rPr lang="en-US" sz="2800" dirty="0" err="1">
                <a:highlight>
                  <a:srgbClr val="C0C0C0"/>
                </a:highlight>
              </a:rPr>
              <a:t>fPIC</a:t>
            </a:r>
            <a:r>
              <a:rPr lang="en-US" sz="2800" dirty="0">
                <a:highlight>
                  <a:srgbClr val="C0C0C0"/>
                </a:highlight>
              </a:rPr>
              <a:t> [your source files] -o [object file(s)]</a:t>
            </a:r>
            <a:endParaRPr lang="en-US" sz="2800" dirty="0"/>
          </a:p>
          <a:p>
            <a:r>
              <a:rPr lang="en-US" sz="3200" dirty="0"/>
              <a:t>Create dynamic library 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-shared -o [your lib name] [object file(s)]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Compile project source file with your shared library 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gcc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-o [executable file] [your source file] -L[path] -l[lib name] -</a:t>
            </a:r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Wl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,-</a:t>
            </a:r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rpath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=[path]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Courier New"/>
              </a:rPr>
              <a:t>-L[</a:t>
            </a:r>
            <a:r>
              <a:rPr lang="en-US" b="1" dirty="0" err="1">
                <a:cs typeface="Courier New"/>
              </a:rPr>
              <a:t>dir</a:t>
            </a:r>
            <a:r>
              <a:rPr lang="en-US" b="1" dirty="0">
                <a:cs typeface="Courier New"/>
              </a:rPr>
              <a:t>]: </a:t>
            </a:r>
            <a:r>
              <a:rPr lang="en-US" dirty="0">
                <a:cs typeface="Courier New"/>
              </a:rPr>
              <a:t>Add search </a:t>
            </a:r>
            <a:r>
              <a:rPr lang="en-US" dirty="0"/>
              <a:t>directory for library files</a:t>
            </a:r>
          </a:p>
          <a:p>
            <a:r>
              <a:rPr lang="en-US" b="1" dirty="0">
                <a:cs typeface="Courier New"/>
              </a:rPr>
              <a:t>-l[</a:t>
            </a:r>
            <a:r>
              <a:rPr lang="en-US" b="1" dirty="0" err="1">
                <a:cs typeface="Courier New"/>
              </a:rPr>
              <a:t>libname</a:t>
            </a:r>
            <a:r>
              <a:rPr lang="en-US" b="1" dirty="0">
                <a:cs typeface="Courier New"/>
              </a:rPr>
              <a:t>]: </a:t>
            </a:r>
            <a:r>
              <a:rPr lang="en-US" dirty="0">
                <a:cs typeface="Courier New"/>
              </a:rPr>
              <a:t>Link the specified library</a:t>
            </a:r>
            <a:endParaRPr lang="en-US" b="1" dirty="0">
              <a:cs typeface="Courier New"/>
            </a:endParaRPr>
          </a:p>
          <a:p>
            <a:r>
              <a:rPr lang="en-US" b="1" dirty="0">
                <a:cs typeface="Courier New"/>
              </a:rPr>
              <a:t>-</a:t>
            </a:r>
            <a:r>
              <a:rPr lang="en-US" b="1" dirty="0" err="1">
                <a:cs typeface="Courier New"/>
              </a:rPr>
              <a:t>fPIC</a:t>
            </a:r>
            <a:r>
              <a:rPr lang="en-US" b="1" dirty="0">
                <a:cs typeface="Courier New"/>
              </a:rPr>
              <a:t>:  </a:t>
            </a:r>
            <a:r>
              <a:rPr lang="en-US" dirty="0">
                <a:cs typeface="Courier New"/>
              </a:rPr>
              <a:t>This</a:t>
            </a:r>
            <a:r>
              <a:rPr lang="en-US" dirty="0"/>
              <a:t> flag stands for “Position Independent Code” generation, a requirement for shared libraries. Because it’s impossible to know where the shared library code will be, this flag allows the code to be located at any virtual address at runtime.</a:t>
            </a:r>
          </a:p>
          <a:p>
            <a:r>
              <a:rPr lang="en-US" b="1" dirty="0"/>
              <a:t>-shared: 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flag creates the shared library (shared libraries have the prefix </a:t>
            </a:r>
            <a:r>
              <a:rPr lang="en-US" i="1" dirty="0"/>
              <a:t>lib </a:t>
            </a:r>
            <a:r>
              <a:rPr lang="en-US" dirty="0"/>
              <a:t>and suffix </a:t>
            </a:r>
            <a:r>
              <a:rPr lang="en-US" i="1" dirty="0"/>
              <a:t>.so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3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666-850A-5343-8DBF-D3EF327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D7AD-ED7E-4B4C-A496-1C942B2B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Adding header file: </a:t>
            </a:r>
            <a:r>
              <a:rPr lang="en-US" sz="3200" dirty="0">
                <a:highlight>
                  <a:srgbClr val="C0C0C0"/>
                </a:highlight>
              </a:rPr>
              <a:t>#include &lt;</a:t>
            </a:r>
            <a:r>
              <a:rPr lang="en-US" sz="3200" dirty="0" err="1">
                <a:highlight>
                  <a:srgbClr val="C0C0C0"/>
                </a:highlight>
              </a:rPr>
              <a:t>dlfcn.h</a:t>
            </a:r>
            <a:r>
              <a:rPr lang="en-US" sz="3200" dirty="0">
                <a:highlight>
                  <a:srgbClr val="C0C0C0"/>
                </a:highlight>
              </a:rPr>
              <a:t>&gt;</a:t>
            </a:r>
          </a:p>
          <a:p>
            <a:r>
              <a:rPr lang="en-US" sz="3200" dirty="0"/>
              <a:t>When compiling your program: add </a:t>
            </a:r>
            <a:r>
              <a:rPr lang="en-US" sz="3200" dirty="0" err="1"/>
              <a:t>gcc</a:t>
            </a:r>
            <a:r>
              <a:rPr lang="en-US" sz="3200" dirty="0"/>
              <a:t> flag: </a:t>
            </a:r>
            <a:r>
              <a:rPr lang="en-US" sz="3200" dirty="0">
                <a:highlight>
                  <a:srgbClr val="C0C0C0"/>
                </a:highlight>
              </a:rPr>
              <a:t>-</a:t>
            </a:r>
            <a:r>
              <a:rPr lang="en-US" sz="3200" dirty="0" err="1">
                <a:highlight>
                  <a:srgbClr val="C0C0C0"/>
                </a:highlight>
              </a:rPr>
              <a:t>ldl</a:t>
            </a:r>
            <a:endParaRPr lang="en-US" sz="3200" dirty="0">
              <a:highlight>
                <a:srgbClr val="C0C0C0"/>
              </a:highlight>
            </a:endParaRPr>
          </a:p>
        </p:txBody>
      </p:sp>
      <p:pic>
        <p:nvPicPr>
          <p:cNvPr id="4" name="Shape 154">
            <a:extLst>
              <a:ext uri="{FF2B5EF4-FFF2-40B4-BE49-F238E27FC236}">
                <a16:creationId xmlns:a16="http://schemas.microsoft.com/office/drawing/2014/main" id="{B88BB232-2E59-2C49-A09B-1DE60765331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-363" t="-663" r="-1085" b="-4454"/>
          <a:stretch/>
        </p:blipFill>
        <p:spPr>
          <a:xfrm>
            <a:off x="1391239" y="3015056"/>
            <a:ext cx="8600255" cy="3383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04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78E7-C027-574B-A255-079DF1A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Function Attribute: Constructor and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8029-7F5C-B74B-BEBC-04601669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15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__attribute__ ((__constructor__)) </a:t>
            </a:r>
          </a:p>
          <a:p>
            <a:pPr lvl="1"/>
            <a:r>
              <a:rPr lang="en-US" dirty="0"/>
              <a:t>This particular GCC syntax, when used with a function, executes the function at the startup of the program, </a:t>
            </a:r>
            <a:r>
              <a:rPr lang="en-US" dirty="0" err="1"/>
              <a:t>i.e</a:t>
            </a:r>
            <a:r>
              <a:rPr lang="en-US" dirty="0"/>
              <a:t> before main() function</a:t>
            </a:r>
          </a:p>
          <a:p>
            <a:pPr marL="0" indent="0">
              <a:buNone/>
            </a:pPr>
            <a:r>
              <a:rPr lang="en-US" dirty="0"/>
              <a:t>__attribute__ ((__destructor__))</a:t>
            </a:r>
          </a:p>
          <a:p>
            <a:pPr lvl="1"/>
            <a:r>
              <a:rPr lang="en-US" dirty="0"/>
              <a:t>This particular GCC syntax, when used with a function, executes the function just before the program terminates through _exit, </a:t>
            </a:r>
            <a:r>
              <a:rPr lang="en-US" dirty="0" err="1"/>
              <a:t>i.e</a:t>
            </a:r>
            <a:r>
              <a:rPr lang="en-US" dirty="0"/>
              <a:t> after main() function.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2D4BE-15E1-8E48-9042-90377188BDF6}"/>
              </a:ext>
            </a:extLst>
          </p:cNvPr>
          <p:cNvSpPr/>
          <p:nvPr/>
        </p:nvSpPr>
        <p:spPr>
          <a:xfrm>
            <a:off x="838200" y="4441372"/>
            <a:ext cx="467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Example: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__attribute__ ((__constructor__))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void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to_run_before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(void)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printf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("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pre_func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\n");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DBD86-C2BB-AF42-B93E-32EDEB214CA8}"/>
              </a:ext>
            </a:extLst>
          </p:cNvPr>
          <p:cNvSpPr/>
          <p:nvPr/>
        </p:nvSpPr>
        <p:spPr>
          <a:xfrm>
            <a:off x="5838372" y="4441372"/>
            <a:ext cx="467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__attribute__ ((__destructor__))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void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to_run_after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(void)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printf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(”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after_func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\n");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71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542</Words>
  <Application>Microsoft Macintosh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Construction Laboratory CS35L – Lab 1</vt:lpstr>
      <vt:lpstr>Session 8-1</vt:lpstr>
      <vt:lpstr>Review Dynamic Linking</vt:lpstr>
      <vt:lpstr>Recall: Static and Dynamic Linking</vt:lpstr>
      <vt:lpstr>Create and Use Static Library</vt:lpstr>
      <vt:lpstr>Create and Use Shared Library</vt:lpstr>
      <vt:lpstr>GCC Flags</vt:lpstr>
      <vt:lpstr>Dynamic Loading</vt:lpstr>
      <vt:lpstr>GCC Function Attribute: Constructor and Destructor</vt:lpstr>
      <vt:lpstr>ldd command and strace command</vt:lpstr>
      <vt:lpstr>ldd</vt:lpstr>
      <vt:lpstr>Recall: strace command</vt:lpstr>
      <vt:lpstr>Hints for Homework 7</vt:lpstr>
      <vt:lpstr>Code Reading</vt:lpstr>
      <vt:lpstr>Please Bring the BeagleBone Board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915</cp:revision>
  <dcterms:created xsi:type="dcterms:W3CDTF">2018-10-02T20:19:11Z</dcterms:created>
  <dcterms:modified xsi:type="dcterms:W3CDTF">2018-11-21T00:38:57Z</dcterms:modified>
</cp:coreProperties>
</file>