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00" r:id="rId2"/>
    <p:sldId id="302" r:id="rId3"/>
    <p:sldId id="304" r:id="rId4"/>
    <p:sldId id="305" r:id="rId5"/>
    <p:sldId id="306" r:id="rId6"/>
    <p:sldId id="320" r:id="rId7"/>
    <p:sldId id="309" r:id="rId8"/>
    <p:sldId id="310" r:id="rId9"/>
    <p:sldId id="311" r:id="rId10"/>
    <p:sldId id="259" r:id="rId11"/>
    <p:sldId id="264" r:id="rId12"/>
    <p:sldId id="265" r:id="rId13"/>
    <p:sldId id="267" r:id="rId14"/>
    <p:sldId id="321" r:id="rId15"/>
    <p:sldId id="307" r:id="rId16"/>
    <p:sldId id="308" r:id="rId17"/>
    <p:sldId id="312" r:id="rId18"/>
    <p:sldId id="313" r:id="rId19"/>
    <p:sldId id="314" r:id="rId20"/>
    <p:sldId id="315" r:id="rId21"/>
    <p:sldId id="317" r:id="rId22"/>
    <p:sldId id="318" r:id="rId23"/>
    <p:sldId id="31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B576B9-0268-C545-8666-6AADD9FAFDA0}">
          <p14:sldIdLst>
            <p14:sldId id="300"/>
            <p14:sldId id="302"/>
            <p14:sldId id="304"/>
            <p14:sldId id="305"/>
            <p14:sldId id="306"/>
            <p14:sldId id="320"/>
            <p14:sldId id="309"/>
            <p14:sldId id="310"/>
            <p14:sldId id="311"/>
            <p14:sldId id="259"/>
            <p14:sldId id="264"/>
            <p14:sldId id="265"/>
            <p14:sldId id="267"/>
            <p14:sldId id="321"/>
            <p14:sldId id="307"/>
            <p14:sldId id="308"/>
            <p14:sldId id="312"/>
            <p14:sldId id="313"/>
            <p14:sldId id="314"/>
            <p14:sldId id="315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3"/>
    <p:restoredTop sz="85294"/>
  </p:normalViewPr>
  <p:slideViewPr>
    <p:cSldViewPr snapToGrid="0" snapToObjects="1">
      <p:cViewPr varScale="1">
        <p:scale>
          <a:sx n="67" d="100"/>
          <a:sy n="67" d="100"/>
        </p:scale>
        <p:origin x="1008" y="184"/>
      </p:cViewPr>
      <p:guideLst/>
    </p:cSldViewPr>
  </p:slideViewPr>
  <p:outlineViewPr>
    <p:cViewPr>
      <p:scale>
        <a:sx n="33" d="100"/>
        <a:sy n="33" d="100"/>
      </p:scale>
      <p:origin x="0" y="-26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59EE7-3E25-4842-A308-8D34A301A77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04458-F08C-A646-BF42-E472534D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confidentiality, integrity, and availability (</a:t>
            </a:r>
            <a:r>
              <a:rPr lang="en-US"/>
              <a:t>CIA Triangle)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Even the slightest change in the message produces a different digest</a:t>
            </a:r>
            <a:endParaRPr lang="en-US" sz="12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19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 public-key cryptography, Edwards-curve Digital Signature Algorithm (</a:t>
            </a:r>
            <a:r>
              <a:rPr lang="en-US" dirty="0" err="1"/>
              <a:t>EdDSA</a:t>
            </a:r>
            <a:r>
              <a:rPr lang="en-US" dirty="0"/>
              <a:t>) is a digital signature scheme using a variant of </a:t>
            </a:r>
            <a:r>
              <a:rPr lang="en-US" dirty="0" err="1"/>
              <a:t>Schnorr</a:t>
            </a:r>
            <a:r>
              <a:rPr lang="en-US" dirty="0"/>
              <a:t> signature based on Twisted Edwards curves.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3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1CD1-E192-3C43-9010-B0DEA82A0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3E5B4-34DF-3241-8436-72362D004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EAA6-6694-A04B-B34F-16CA7E44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0E8B-C3D4-2F41-A1A8-DCC749D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F719F-08F9-FB4D-A938-ADC6E708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9AEB-6A9E-8F4E-A4E1-D61DF297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732AA-0A25-4843-9C95-4BC56268C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705F-A0A5-6947-B8AE-56C50C12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428C-0E7D-0B42-B1EB-26BBA08E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8113-0660-544D-85F1-1EAFAD7F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305D0-FFA7-8542-BFF2-88006A43E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FEFE2-3FFF-0B41-A189-48FBE82A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40E9-4A4F-6443-9885-869687E1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C0BA-AEAA-3845-A86A-62D299F8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9643A-2101-9146-A72B-C008704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0F79-6C6F-1041-8A96-6DDA41A7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CFCD-A5D3-124D-80E6-7E759342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4770-ACE9-2C4D-A666-5DD84DF2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E935-EFB8-C046-B506-D855AE03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7D89B-5858-CE40-891D-FD3C4C0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67D-B39B-DA43-9DDA-2CBC38D4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B2EC6-677E-EA4C-A153-B356AFBAA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48A0-EBD1-3046-AABE-F94DD663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7235-CB4A-2948-8CFC-F41CFFCB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7743-2530-5C41-ADDD-70EBB91A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42D0-1F3A-F74E-92FE-87275CB3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DFDC-6E50-3947-9B8D-17A9A7C59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D3FF4-F607-7B4E-A68F-74159741F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C1500-F1CD-8141-B509-512F30F6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EE977-47C5-164F-8945-EFF814E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FF97C-7E76-BC47-9531-FEAD7CB7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9EC-1C85-9C4D-A785-D638FD4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B308-1AA6-F647-8BCF-DE15FF4F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670AF-0A60-1449-8027-8FED8DE2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17BA2-53FB-B648-A14D-A2692DF49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885FC-9DB4-6440-8254-214B8C8C0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5E77C-AFDD-3B48-8812-B3D8E6D5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F9BA4-1AA0-F74C-8EEB-A6571177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DC670-3D6C-CE4E-82E0-E2DC52E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5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E692-DD09-FA45-9E23-27F701E7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BC729-8BB0-9B46-ADF5-8C2BE792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23A0-DEDC-A841-9B14-C2DE6DCF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B300C-2456-8E47-8C39-CA0F13EE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8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56B1D-877A-5E41-A32E-5F4A0051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D7EC1-DCA6-BA43-B043-1C7ED0DB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A4492-80F0-BA4D-BF11-BC773630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898C-1917-484A-A145-7A2723C7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1F10-F93F-6143-83C7-E8432CFC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6C701-4D4A-2C43-A773-747D3C99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CAA1F-82D9-7542-8F4E-93AA1356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BBC00-2489-014C-84C1-A4DC4BB8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ACCF-0ECC-2D4E-B1E9-0F0F46C8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60E6-6380-1D4E-A048-948DD101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46882-1052-C442-92E8-BC1182D54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8E92E-3DC7-A440-88BA-1CBB90BE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62D14-9300-8F4C-ABD0-E15E6292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3C632-8CE2-E64E-ABEB-A6A8A3B4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AD17-BDF7-0F41-ADFA-FF0885F6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05DDA-2131-4948-933C-499BDE9A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A3671-249B-2A40-8898-2D3CCAA0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A226-1B1E-D242-944E-69F40704D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96EF-9CD3-284A-BFFC-4FB32FB95447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1B7A-0403-6C42-8488-EF86FFF60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0F53-B88A-914D-B0E5-51C3E148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B366-84D5-A240-93F2-FF980123F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iyi@cs.ucla.edu" TargetMode="External"/><Relationship Id="rId2" Type="http://schemas.openxmlformats.org/officeDocument/2006/relationships/hyperlink" Target="https://web.cs.ucla.edu/classes/fall18/cs35L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iyi-zhang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42B6-FC2B-AA42-830D-90F5A0ED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831" y="769439"/>
            <a:ext cx="10796337" cy="2387600"/>
          </a:xfrm>
        </p:spPr>
        <p:txBody>
          <a:bodyPr>
            <a:normAutofit/>
          </a:bodyPr>
          <a:lstStyle/>
          <a:p>
            <a:r>
              <a:rPr lang="en-US" b="1" dirty="0"/>
              <a:t>Software Construction Laboratory</a:t>
            </a:r>
            <a:br>
              <a:rPr lang="en-US" b="1" dirty="0"/>
            </a:br>
            <a:r>
              <a:rPr lang="en-US" b="1" dirty="0"/>
              <a:t>CS35L – </a:t>
            </a:r>
            <a:r>
              <a:rPr lang="en-US" b="1"/>
              <a:t>Lab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111E3-B1F0-BE46-B3DA-ADB3DB771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7078"/>
          </a:xfrm>
        </p:spPr>
        <p:txBody>
          <a:bodyPr>
            <a:normAutofit/>
          </a:bodyPr>
          <a:lstStyle/>
          <a:p>
            <a:r>
              <a:rPr lang="en-US" dirty="0"/>
              <a:t>Course Webpage: </a:t>
            </a:r>
            <a:r>
              <a:rPr lang="en-US" dirty="0">
                <a:hlinkClick r:id="rId2"/>
              </a:rPr>
              <a:t>https://web.cs.ucla.edu/classes/fall18/cs35L/index.html</a:t>
            </a:r>
            <a:r>
              <a:rPr lang="en-US" dirty="0"/>
              <a:t> </a:t>
            </a:r>
          </a:p>
          <a:p>
            <a:r>
              <a:rPr lang="en-US" dirty="0"/>
              <a:t>TA: Zhiyi Zhang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zhiyi@cs.ucla.edu</a:t>
            </a:r>
            <a:endParaRPr lang="en-US" dirty="0"/>
          </a:p>
          <a:p>
            <a:r>
              <a:rPr lang="en-US" dirty="0"/>
              <a:t>Webpage: </a:t>
            </a:r>
            <a:r>
              <a:rPr lang="en-US" dirty="0">
                <a:hlinkClick r:id="rId4"/>
              </a:rPr>
              <a:t>https://zhiyi-zhang.com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5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An electronic stamp or seal</a:t>
            </a:r>
          </a:p>
          <a:p>
            <a:pPr lvl="1"/>
            <a:r>
              <a:rPr lang="en-US" dirty="0"/>
              <a:t>Almost exactly like a written signature, except more guarantees!</a:t>
            </a:r>
          </a:p>
          <a:p>
            <a:r>
              <a:rPr lang="en-US" dirty="0"/>
              <a:t>Is appended to a message</a:t>
            </a:r>
          </a:p>
          <a:p>
            <a:pPr lvl="1"/>
            <a:r>
              <a:rPr lang="en-US" dirty="0"/>
              <a:t>Or sent separately (detached signature) </a:t>
            </a:r>
          </a:p>
          <a:p>
            <a:r>
              <a:rPr lang="en-US" dirty="0"/>
              <a:t>Ensures data integrity and authenticity</a:t>
            </a:r>
          </a:p>
          <a:p>
            <a:pPr lvl="1"/>
            <a:r>
              <a:rPr lang="en-US" dirty="0"/>
              <a:t>Data was not changed during transmission</a:t>
            </a:r>
          </a:p>
          <a:p>
            <a:pPr lvl="1"/>
            <a:r>
              <a:rPr lang="en-US" dirty="0"/>
              <a:t>Data was truly signed by the private key</a:t>
            </a:r>
          </a:p>
        </p:txBody>
      </p:sp>
    </p:spTree>
    <p:extLst>
      <p:ext uri="{BB962C8B-B14F-4D97-AF65-F5344CB8AC3E}">
        <p14:creationId xmlns:p14="http://schemas.microsoft.com/office/powerpoint/2010/main" val="330879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for Generating a 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15650" cy="4860925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Generate a Message Digest</a:t>
            </a:r>
          </a:p>
          <a:p>
            <a:pPr lvl="1"/>
            <a:r>
              <a:rPr lang="en-US" sz="2800" dirty="0"/>
              <a:t>The message digest is generated using a set of hashing algorithms</a:t>
            </a:r>
          </a:p>
          <a:p>
            <a:pPr lvl="1"/>
            <a:r>
              <a:rPr lang="en-US" sz="2800" dirty="0"/>
              <a:t>A message digest is a 'summary' of the message we are going to transmit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dirty="0"/>
              <a:t>Create a Digital Signature</a:t>
            </a:r>
          </a:p>
          <a:p>
            <a:pPr lvl="1"/>
            <a:r>
              <a:rPr lang="en-US" sz="2800" dirty="0"/>
              <a:t>The message digest is encrypted using the sender's </a:t>
            </a:r>
            <a:r>
              <a:rPr lang="en-US" sz="2800" i="1" dirty="0"/>
              <a:t>private</a:t>
            </a:r>
            <a:r>
              <a:rPr lang="en-US" sz="2800" dirty="0"/>
              <a:t> key. The resulting encrypted message digest is the </a:t>
            </a:r>
            <a:r>
              <a:rPr lang="en-US" sz="2800" i="1" dirty="0"/>
              <a:t>digital signature</a:t>
            </a:r>
            <a:endParaRPr lang="en-US" sz="2800" dirty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dirty="0"/>
              <a:t>Attach digital signature to message and send to receiver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3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for Verifying a 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135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Recover the Message Digest</a:t>
            </a:r>
          </a:p>
          <a:p>
            <a:pPr lvl="1"/>
            <a:r>
              <a:rPr lang="en-US" sz="2800" dirty="0"/>
              <a:t>Decrypt the digital signature using the sender’s public key to obtain the message digest generated by the sender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Generate the Message Digest by the receiver itself</a:t>
            </a:r>
          </a:p>
          <a:p>
            <a:pPr lvl="1"/>
            <a:r>
              <a:rPr lang="en-US" sz="2800" dirty="0"/>
              <a:t>Use the same message digest algorithm used by the sender to generate a message digest of the received message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Compare digests (the one sent by the sender as a digital signature, and the one generated by the receiver)</a:t>
            </a:r>
          </a:p>
          <a:p>
            <a:pPr lvl="1"/>
            <a:r>
              <a:rPr lang="en-US" sz="2800" dirty="0"/>
              <a:t>If they are not exactly the same =&gt; the message has been tampered with by a third party</a:t>
            </a:r>
          </a:p>
        </p:txBody>
      </p:sp>
    </p:spTree>
    <p:extLst>
      <p:ext uri="{BB962C8B-B14F-4D97-AF65-F5344CB8AC3E}">
        <p14:creationId xmlns:p14="http://schemas.microsoft.com/office/powerpoint/2010/main" val="203308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1453" y="951706"/>
            <a:ext cx="9890547" cy="603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E4156CF-BF35-DB43-A4B6-20AD280B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291310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BD77-AFCC-CF4E-836A-3304E873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6EBA-E574-D74A-92F6-DDEFE7A85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confirms that the message came from the stated sender (its authenticity) and has not been changed (its integrity)</a:t>
            </a:r>
          </a:p>
          <a:p>
            <a:r>
              <a:rPr lang="en-US" dirty="0"/>
              <a:t>A strawman solution</a:t>
            </a:r>
          </a:p>
          <a:p>
            <a:pPr lvl="1"/>
            <a:r>
              <a:rPr lang="en-US" dirty="0"/>
              <a:t>Hash(Message)</a:t>
            </a:r>
          </a:p>
          <a:p>
            <a:r>
              <a:rPr lang="en-US" dirty="0"/>
              <a:t>keyed-hash message authentication code (HMAC)</a:t>
            </a:r>
          </a:p>
          <a:p>
            <a:pPr lvl="1"/>
            <a:r>
              <a:rPr lang="en-US" dirty="0"/>
              <a:t>A specific type of message authentication code (MAC) involving a cryptographic hash function and a secret cryptographic key</a:t>
            </a:r>
          </a:p>
          <a:p>
            <a:pPr lvl="1"/>
            <a:r>
              <a:rPr lang="en-US" dirty="0"/>
              <a:t>Two parties use the shared key to generate HMAC</a:t>
            </a:r>
          </a:p>
          <a:p>
            <a:pPr lvl="1"/>
            <a:r>
              <a:rPr lang="en-US" dirty="0"/>
              <a:t>HMAC is generated over the message and the key</a:t>
            </a:r>
          </a:p>
        </p:txBody>
      </p:sp>
    </p:spTree>
    <p:extLst>
      <p:ext uri="{BB962C8B-B14F-4D97-AF65-F5344CB8AC3E}">
        <p14:creationId xmlns:p14="http://schemas.microsoft.com/office/powerpoint/2010/main" val="3106621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3497-41F5-1D44-A1EF-19DF64A4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1A790-F495-1045-BDC0-4F84420B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65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5E8D-4743-BE4F-880A-2F9769F1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SSH?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C927B-54E1-2046-B15A-5CC8BB57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ecure </a:t>
            </a:r>
            <a:r>
              <a:rPr lang="en-US" b="1" dirty="0"/>
              <a:t>Sh</a:t>
            </a:r>
            <a:r>
              <a:rPr lang="en-US" dirty="0"/>
              <a:t>ell</a:t>
            </a:r>
          </a:p>
          <a:p>
            <a:r>
              <a:rPr lang="en-US" dirty="0"/>
              <a:t>Used to remotely access shell</a:t>
            </a:r>
          </a:p>
          <a:p>
            <a:r>
              <a:rPr lang="en-US" dirty="0"/>
              <a:t>Successor of telnet </a:t>
            </a:r>
          </a:p>
          <a:p>
            <a:r>
              <a:rPr lang="en-US" dirty="0"/>
              <a:t>Encrypted and better authenticated session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BB1A8-AB8C-6F4C-9E88-88E18207E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14" y="135373"/>
            <a:ext cx="3901036" cy="3110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EB834E-A2B6-284A-A17F-8AA6531125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97" y="3565538"/>
            <a:ext cx="3799453" cy="3080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B49FB9-4790-514B-86F1-61D9CF61251F}"/>
              </a:ext>
            </a:extLst>
          </p:cNvPr>
          <p:cNvSpPr txBox="1"/>
          <p:nvPr/>
        </p:nvSpPr>
        <p:spPr>
          <a:xfrm rot="20586661">
            <a:off x="8303126" y="4786666"/>
            <a:ext cx="2709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81867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AA7E-A22A-8B4F-A413-0BEE0010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SSH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34A2-F3F9-194D-BB70-BFAFBFCB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TCP protocol (IP address + port number)</a:t>
            </a:r>
          </a:p>
          <a:p>
            <a:pPr lvl="1"/>
            <a:r>
              <a:rPr lang="en-US" dirty="0"/>
              <a:t>Enroll CS118 if you are not familiar with TCP/IP network</a:t>
            </a:r>
          </a:p>
          <a:p>
            <a:r>
              <a:rPr lang="en-US" dirty="0"/>
              <a:t>Public Key Signature to provide host authentication</a:t>
            </a:r>
          </a:p>
          <a:p>
            <a:r>
              <a:rPr lang="en-US" dirty="0"/>
              <a:t>Symmetric Key Encryption to ensure message confidentiality</a:t>
            </a:r>
          </a:p>
          <a:p>
            <a:r>
              <a:rPr lang="en-US" dirty="0"/>
              <a:t>Message Authentication Code (MAC) to ensure integrity</a:t>
            </a:r>
          </a:p>
          <a:p>
            <a:r>
              <a:rPr lang="en-US" dirty="0"/>
              <a:t>Password or Public Key Signature to provide user authentication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3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6F2D-E726-BA47-8015-B4D89B24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1FBA2-F86C-AA44-924A-639791241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4911"/>
          </a:xfrm>
        </p:spPr>
        <p:txBody>
          <a:bodyPr>
            <a:normAutofit/>
          </a:bodyPr>
          <a:lstStyle/>
          <a:p>
            <a:r>
              <a:rPr lang="en-US" sz="3200" dirty="0"/>
              <a:t>Client </a:t>
            </a:r>
            <a:r>
              <a:rPr lang="en-US" sz="3200" dirty="0" err="1"/>
              <a:t>ssh’s</a:t>
            </a:r>
            <a:r>
              <a:rPr lang="en-US" sz="3200" dirty="0"/>
              <a:t> to remote server</a:t>
            </a:r>
          </a:p>
          <a:p>
            <a:pPr lvl="1"/>
            <a:r>
              <a:rPr lang="en-US" sz="2800" dirty="0" err="1"/>
              <a:t>ssh</a:t>
            </a:r>
            <a:r>
              <a:rPr lang="en-US" sz="2800" dirty="0"/>
              <a:t> connects and logs into the specified destination</a:t>
            </a:r>
            <a:endParaRPr lang="en-US" sz="2800" dirty="0">
              <a:highlight>
                <a:srgbClr val="C0C0C0"/>
              </a:highlight>
            </a:endParaRPr>
          </a:p>
          <a:p>
            <a:pPr lvl="1"/>
            <a:r>
              <a:rPr lang="en-US" sz="2800" dirty="0"/>
              <a:t>Format: </a:t>
            </a:r>
            <a:r>
              <a:rPr lang="en-US" sz="2800" dirty="0" err="1">
                <a:highlight>
                  <a:srgbClr val="C0C0C0"/>
                </a:highlight>
              </a:rPr>
              <a:t>ssh</a:t>
            </a:r>
            <a:r>
              <a:rPr lang="en-US" sz="2800" dirty="0">
                <a:highlight>
                  <a:srgbClr val="C0C0C0"/>
                </a:highlight>
              </a:rPr>
              <a:t> [options] [username@]hostname</a:t>
            </a:r>
          </a:p>
          <a:p>
            <a:r>
              <a:rPr lang="en-US" sz="3200" dirty="0"/>
              <a:t>Examples</a:t>
            </a:r>
          </a:p>
          <a:p>
            <a:pPr lvl="1"/>
            <a:r>
              <a:rPr lang="en-US" sz="2800" dirty="0" err="1">
                <a:highlight>
                  <a:srgbClr val="C0C0C0"/>
                </a:highlight>
              </a:rPr>
              <a:t>ssh</a:t>
            </a:r>
            <a:r>
              <a:rPr lang="en-US" sz="2800" dirty="0">
                <a:highlight>
                  <a:srgbClr val="C0C0C0"/>
                </a:highlight>
              </a:rPr>
              <a:t> 192.168.1.2</a:t>
            </a:r>
          </a:p>
          <a:p>
            <a:pPr lvl="1"/>
            <a:r>
              <a:rPr lang="en-US" sz="2800" dirty="0" err="1">
                <a:highlight>
                  <a:srgbClr val="C0C0C0"/>
                </a:highlight>
              </a:rPr>
              <a:t>ssh</a:t>
            </a:r>
            <a:r>
              <a:rPr lang="en-US" sz="2800" dirty="0">
                <a:highlight>
                  <a:srgbClr val="C0C0C0"/>
                </a:highlight>
              </a:rPr>
              <a:t> root@192.168.1.2</a:t>
            </a:r>
          </a:p>
          <a:p>
            <a:pPr lvl="1"/>
            <a:r>
              <a:rPr lang="en-US" sz="2800" dirty="0" err="1">
                <a:solidFill>
                  <a:prstClr val="black"/>
                </a:solidFill>
                <a:highlight>
                  <a:srgbClr val="C0C0C0"/>
                </a:highlight>
              </a:rPr>
              <a:t>ssh</a:t>
            </a:r>
            <a:r>
              <a:rPr lang="en-US" sz="2800" dirty="0">
                <a:solidFill>
                  <a:prstClr val="black"/>
                </a:solidFill>
                <a:highlight>
                  <a:srgbClr val="C0C0C0"/>
                </a:highlight>
              </a:rPr>
              <a:t> zhiyi@lnxsrv09.seas.ucla.edu</a:t>
            </a:r>
          </a:p>
          <a:p>
            <a:pPr lvl="1"/>
            <a:r>
              <a:rPr lang="en-US" sz="2800" dirty="0" err="1">
                <a:solidFill>
                  <a:prstClr val="black"/>
                </a:solidFill>
                <a:highlight>
                  <a:srgbClr val="C0C0C0"/>
                </a:highlight>
              </a:rPr>
              <a:t>ssh</a:t>
            </a:r>
            <a:r>
              <a:rPr lang="en-US" sz="2800" dirty="0">
                <a:solidFill>
                  <a:prstClr val="black"/>
                </a:solidFill>
                <a:highlight>
                  <a:srgbClr val="C0C0C0"/>
                </a:highlight>
              </a:rPr>
              <a:t> -p 8022 </a:t>
            </a:r>
            <a:r>
              <a:rPr lang="en-US" sz="2800" dirty="0">
                <a:highlight>
                  <a:srgbClr val="C0C0C0"/>
                </a:highlight>
              </a:rPr>
              <a:t>192.168.1.2</a:t>
            </a:r>
            <a:endParaRPr lang="en-US" sz="2800" dirty="0">
              <a:solidFill>
                <a:prstClr val="black"/>
              </a:solidFill>
              <a:highlight>
                <a:srgbClr val="C0C0C0"/>
              </a:highlight>
            </a:endParaRPr>
          </a:p>
          <a:p>
            <a:pPr lvl="2"/>
            <a:r>
              <a:rPr lang="en-US" sz="2400" dirty="0"/>
              <a:t>Use the port 8022 instead of the default 22</a:t>
            </a:r>
          </a:p>
        </p:txBody>
      </p:sp>
    </p:spTree>
    <p:extLst>
      <p:ext uri="{BB962C8B-B14F-4D97-AF65-F5344CB8AC3E}">
        <p14:creationId xmlns:p14="http://schemas.microsoft.com/office/powerpoint/2010/main" val="2440210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DE1F-D631-BA4A-9EEF-E2226E47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First-Time SSH and Host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D4AC-3287-5847-AA08-894FEDD3F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690688"/>
            <a:ext cx="11220450" cy="4995861"/>
          </a:xfrm>
        </p:spPr>
        <p:txBody>
          <a:bodyPr>
            <a:normAutofit/>
          </a:bodyPr>
          <a:lstStyle/>
          <a:p>
            <a:r>
              <a:rPr lang="en-US" sz="3200" dirty="0"/>
              <a:t>If </a:t>
            </a:r>
            <a:r>
              <a:rPr lang="en-US" sz="3200" dirty="0" err="1"/>
              <a:t>ssh</a:t>
            </a:r>
            <a:r>
              <a:rPr lang="en-US" sz="3200" dirty="0"/>
              <a:t> for the first time, the </a:t>
            </a:r>
            <a:r>
              <a:rPr lang="en-US" sz="3200" b="1" dirty="0"/>
              <a:t>host validation </a:t>
            </a:r>
            <a:r>
              <a:rPr lang="en-US" sz="3200" dirty="0"/>
              <a:t>process will be triggered</a:t>
            </a:r>
          </a:p>
          <a:p>
            <a:pPr lvl="1"/>
            <a:r>
              <a:rPr lang="en-US" sz="2800" dirty="0"/>
              <a:t>TOFU: Trust on First Time Use. </a:t>
            </a:r>
          </a:p>
          <a:p>
            <a:pPr lvl="1"/>
            <a:r>
              <a:rPr lang="en-US" sz="2800" dirty="0"/>
              <a:t>SSH shows hostname, IP address and fingerprint of the server’s public key, so you can be sure you're talking to the correct host</a:t>
            </a:r>
          </a:p>
          <a:p>
            <a:pPr lvl="2"/>
            <a:r>
              <a:rPr lang="en-US" sz="2400" dirty="0"/>
              <a:t>The authenticity of host '</a:t>
            </a:r>
            <a:r>
              <a:rPr lang="en-US" sz="2400" dirty="0" err="1"/>
              <a:t>somehost</a:t>
            </a:r>
            <a:r>
              <a:rPr lang="en-US" sz="2400" dirty="0"/>
              <a:t> (1.2.3.4)' can't be established. </a:t>
            </a:r>
            <a:br>
              <a:rPr lang="en-US" sz="2400" dirty="0"/>
            </a:br>
            <a:r>
              <a:rPr lang="en-US" sz="2400" dirty="0"/>
              <a:t>RSA key fingerprint is </a:t>
            </a:r>
            <a:r>
              <a:rPr lang="en-US" sz="2400" dirty="0" err="1"/>
              <a:t>blablabla</a:t>
            </a:r>
            <a:r>
              <a:rPr lang="en-US" sz="2400" dirty="0"/>
              <a:t>. Are you sure you want to continue connecting (yes/no)?</a:t>
            </a:r>
          </a:p>
          <a:p>
            <a:r>
              <a:rPr lang="en-US" sz="3200" dirty="0"/>
              <a:t>After accepting, the host public key is saved in </a:t>
            </a:r>
            <a:r>
              <a:rPr lang="en-US" sz="3200" dirty="0">
                <a:highlight>
                  <a:srgbClr val="C0C0C0"/>
                </a:highlight>
              </a:rPr>
              <a:t>~/.</a:t>
            </a:r>
            <a:r>
              <a:rPr lang="en-US" sz="3200" dirty="0" err="1">
                <a:highlight>
                  <a:srgbClr val="C0C0C0"/>
                </a:highlight>
              </a:rPr>
              <a:t>ssh</a:t>
            </a:r>
            <a:r>
              <a:rPr lang="en-US" sz="3200" dirty="0">
                <a:highlight>
                  <a:srgbClr val="C0C0C0"/>
                </a:highlight>
              </a:rPr>
              <a:t>/</a:t>
            </a:r>
            <a:r>
              <a:rPr lang="en-US" sz="3200" dirty="0" err="1">
                <a:highlight>
                  <a:srgbClr val="C0C0C0"/>
                </a:highlight>
              </a:rPr>
              <a:t>known_hosts</a:t>
            </a:r>
            <a:endParaRPr lang="en-US" sz="3200" dirty="0">
              <a:highlight>
                <a:srgbClr val="C0C0C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3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3A7D-276F-5140-AC9C-114779FB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8-2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935F-9A7A-A64F-BA46-FBA5645A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Security</a:t>
            </a:r>
          </a:p>
          <a:p>
            <a:r>
              <a:rPr lang="en-US" dirty="0"/>
              <a:t>Cryptography 101</a:t>
            </a:r>
          </a:p>
          <a:p>
            <a:r>
              <a:rPr lang="en-US" dirty="0"/>
              <a:t>SSH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5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626C-6241-DE4B-A053-A3A8B07A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C5B7-4A5E-574A-BBCE-64919D4C5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time client connects to server </a:t>
            </a:r>
          </a:p>
          <a:p>
            <a:pPr lvl="1"/>
            <a:r>
              <a:rPr lang="en-US" dirty="0"/>
              <a:t>Check host’s signature using the public saved</a:t>
            </a:r>
          </a:p>
          <a:p>
            <a:r>
              <a:rPr lang="en-US" dirty="0"/>
              <a:t>Man In The Middle (MITM) Attack?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66AD1-5B68-1048-80E2-55C8D4784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144466"/>
            <a:ext cx="7315200" cy="360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2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97EB-0F17-8F43-95F1-15F927F2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Encryption and Data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C649-5A77-CE42-B65E-CEF11FB36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/>
          <a:lstStyle/>
          <a:p>
            <a:r>
              <a:rPr lang="en-US" dirty="0"/>
              <a:t>Client and server agree on a </a:t>
            </a:r>
            <a:r>
              <a:rPr lang="en-US" b="1" dirty="0"/>
              <a:t>symmetric encryption key </a:t>
            </a:r>
            <a:r>
              <a:rPr lang="en-US" dirty="0"/>
              <a:t>(session key)</a:t>
            </a:r>
          </a:p>
          <a:p>
            <a:pPr lvl="1"/>
            <a:r>
              <a:rPr lang="en-US" dirty="0"/>
              <a:t>Diffie-Hellman</a:t>
            </a:r>
          </a:p>
          <a:p>
            <a:r>
              <a:rPr lang="en-US" dirty="0"/>
              <a:t>All messages sent between client and server</a:t>
            </a:r>
          </a:p>
          <a:p>
            <a:pPr lvl="1"/>
            <a:r>
              <a:rPr lang="en-US" dirty="0"/>
              <a:t>MAC (message authentication code) calculated</a:t>
            </a:r>
          </a:p>
          <a:p>
            <a:pPr lvl="1"/>
            <a:r>
              <a:rPr lang="en-US" dirty="0"/>
              <a:t>encrypted at the sender with session key</a:t>
            </a:r>
          </a:p>
          <a:p>
            <a:pPr lvl="1"/>
            <a:r>
              <a:rPr lang="en-US" dirty="0"/>
              <a:t>decrypted at the receiver with session key</a:t>
            </a:r>
          </a:p>
          <a:p>
            <a:pPr lvl="1"/>
            <a:r>
              <a:rPr lang="en-US" dirty="0"/>
              <a:t>MAC (message authentication code) verified</a:t>
            </a:r>
          </a:p>
          <a:p>
            <a:r>
              <a:rPr lang="en-US" dirty="0"/>
              <a:t>Anybody who doesn't know the session key doesn't know any of the contents of those messages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82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3518-2900-DE41-8BFD-177AF53B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FD03D-E09E-1841-95E6-0DAF6FD59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Password-based authentication</a:t>
            </a:r>
          </a:p>
          <a:p>
            <a:r>
              <a:rPr lang="en-US" dirty="0"/>
              <a:t>Prompt for password on remote server</a:t>
            </a:r>
          </a:p>
          <a:p>
            <a:r>
              <a:rPr lang="en-US" dirty="0"/>
              <a:t>If username specified exists and remote password for it is correct then the system lets you in</a:t>
            </a:r>
          </a:p>
          <a:p>
            <a:pPr marL="0" indent="0">
              <a:buNone/>
            </a:pPr>
            <a:r>
              <a:rPr lang="en-US" b="1" dirty="0"/>
              <a:t>Key-based authentication</a:t>
            </a:r>
          </a:p>
          <a:p>
            <a:r>
              <a:rPr lang="en-US" dirty="0"/>
              <a:t>The Client side generates a digital signature using the client’s private key</a:t>
            </a:r>
          </a:p>
          <a:p>
            <a:r>
              <a:rPr lang="en-US" dirty="0"/>
              <a:t>The Server side verifies the signature using client’s public key</a:t>
            </a:r>
          </a:p>
          <a:p>
            <a:r>
              <a:rPr lang="en-US" dirty="0"/>
              <a:t>Client’s key must be known to the Server in advance</a:t>
            </a:r>
          </a:p>
        </p:txBody>
      </p:sp>
    </p:spTree>
    <p:extLst>
      <p:ext uri="{BB962C8B-B14F-4D97-AF65-F5344CB8AC3E}">
        <p14:creationId xmlns:p14="http://schemas.microsoft.com/office/powerpoint/2010/main" val="2968113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65CD-AD47-4743-B79F-120BABCD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-agent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37B0-D732-224C-8D46-D2253CC4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ssh</a:t>
            </a:r>
            <a:r>
              <a:rPr lang="en-US" dirty="0"/>
              <a:t>-agent is a helper program that keeps track of user's identity keys and their passphrases. </a:t>
            </a:r>
          </a:p>
          <a:p>
            <a:r>
              <a:rPr lang="en-US" dirty="0"/>
              <a:t>The agent can then use the keys to log into other servers without having the user type in a password again</a:t>
            </a:r>
          </a:p>
          <a:p>
            <a:r>
              <a:rPr lang="en-US" dirty="0" err="1">
                <a:highlight>
                  <a:srgbClr val="C0C0C0"/>
                </a:highlight>
              </a:rPr>
              <a:t>ssh</a:t>
            </a:r>
            <a:r>
              <a:rPr lang="en-US" dirty="0">
                <a:highlight>
                  <a:srgbClr val="C0C0C0"/>
                </a:highlight>
              </a:rPr>
              <a:t>-add</a:t>
            </a:r>
            <a:r>
              <a:rPr lang="en-US" dirty="0"/>
              <a:t> command to add private key identities to the authentication agent</a:t>
            </a:r>
          </a:p>
          <a:p>
            <a:pPr lvl="1"/>
            <a:r>
              <a:rPr lang="en-US" dirty="0"/>
              <a:t>When run without arguments, it adds the files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</a:t>
            </a:r>
            <a:r>
              <a:rPr lang="en-US" dirty="0"/>
              <a:t>,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id_dsa</a:t>
            </a:r>
            <a:r>
              <a:rPr lang="en-US" dirty="0"/>
              <a:t>,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id_ecdsa</a:t>
            </a:r>
            <a:r>
              <a:rPr lang="en-US" dirty="0"/>
              <a:t>, and ~/.</a:t>
            </a:r>
            <a:r>
              <a:rPr lang="en-US" dirty="0" err="1"/>
              <a:t>ssh</a:t>
            </a:r>
            <a:r>
              <a:rPr lang="en-US" dirty="0"/>
              <a:t>/id_ed25519</a:t>
            </a:r>
          </a:p>
          <a:p>
            <a:r>
              <a:rPr lang="en-US" dirty="0"/>
              <a:t> </a:t>
            </a:r>
            <a:r>
              <a:rPr lang="en-US" dirty="0" err="1"/>
              <a:t>ssh</a:t>
            </a:r>
            <a:r>
              <a:rPr lang="en-US" dirty="0"/>
              <a:t>-agent is automatically configured and run at login, and no additional actions are required to use it</a:t>
            </a:r>
          </a:p>
        </p:txBody>
      </p:sp>
    </p:spTree>
    <p:extLst>
      <p:ext uri="{BB962C8B-B14F-4D97-AF65-F5344CB8AC3E}">
        <p14:creationId xmlns:p14="http://schemas.microsoft.com/office/powerpoint/2010/main" val="408299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3497-41F5-1D44-A1EF-19DF64A4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1A790-F495-1045-BDC0-4F84420B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3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3727-EDC0-724A-9228-5AB29631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Over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44EB-FBDA-B744-B286-A830844AF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 of guarantees do we want?</a:t>
            </a:r>
          </a:p>
          <a:p>
            <a:r>
              <a:rPr lang="en-US" b="1" dirty="0"/>
              <a:t>Data integrity: </a:t>
            </a:r>
            <a:r>
              <a:rPr lang="en-US" dirty="0"/>
              <a:t>Message consistency</a:t>
            </a:r>
          </a:p>
          <a:p>
            <a:r>
              <a:rPr lang="en-US" b="1" dirty="0"/>
              <a:t>Authentication: </a:t>
            </a:r>
            <a:r>
              <a:rPr lang="en-US" dirty="0"/>
              <a:t>Identity confirmation</a:t>
            </a:r>
          </a:p>
          <a:p>
            <a:r>
              <a:rPr lang="en-US" b="1" dirty="0"/>
              <a:t>Authorization: </a:t>
            </a:r>
            <a:r>
              <a:rPr lang="en-US" dirty="0"/>
              <a:t>Specifying access rights to resources</a:t>
            </a:r>
          </a:p>
          <a:p>
            <a:r>
              <a:rPr lang="en-US" b="1" dirty="0"/>
              <a:t>Confidentiality: </a:t>
            </a:r>
            <a:r>
              <a:rPr lang="en-US" dirty="0"/>
              <a:t>Message secrecy</a:t>
            </a:r>
          </a:p>
          <a:p>
            <a:r>
              <a:rPr lang="en-US" b="1" dirty="0"/>
              <a:t>Availability: </a:t>
            </a:r>
            <a:r>
              <a:rPr lang="en-US" dirty="0"/>
              <a:t>Resources are available when needed</a:t>
            </a:r>
            <a:endParaRPr lang="en-US" b="1" dirty="0"/>
          </a:p>
          <a:p>
            <a:r>
              <a:rPr lang="en-US" b="1" dirty="0"/>
              <a:t>Non-repudiation: </a:t>
            </a:r>
            <a:r>
              <a:rPr lang="en-US" dirty="0"/>
              <a:t>One cannot deny its transactions</a:t>
            </a:r>
            <a:endParaRPr lang="en-US" b="1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881A-63C2-8644-A395-34166E88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Powerful Tools: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74DB7-7C57-584D-9974-9DBD6484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374"/>
            <a:ext cx="10515600" cy="4956175"/>
          </a:xfrm>
        </p:spPr>
        <p:txBody>
          <a:bodyPr>
            <a:normAutofit/>
          </a:bodyPr>
          <a:lstStyle/>
          <a:p>
            <a:r>
              <a:rPr lang="en-US" dirty="0"/>
              <a:t>Hash</a:t>
            </a:r>
          </a:p>
          <a:p>
            <a:r>
              <a:rPr lang="en-US" dirty="0"/>
              <a:t>Digital Signature</a:t>
            </a:r>
          </a:p>
          <a:p>
            <a:r>
              <a:rPr lang="en-US" dirty="0"/>
              <a:t>Symmetric Key Encryption</a:t>
            </a:r>
          </a:p>
          <a:p>
            <a:r>
              <a:rPr lang="en-US" dirty="0"/>
              <a:t>Asymmetric Key Encryption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With cryptography, people design protocols that secure the communication.</a:t>
            </a:r>
          </a:p>
          <a:p>
            <a:r>
              <a:rPr lang="en-US" dirty="0"/>
              <a:t>E.g., SSH, TLS/SSL, DNSSEC, BGP-SEC, Bitcoin,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0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EBAE-54CB-1242-B269-E88D3D8B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101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A6844-B723-BD4C-9738-C810783CD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5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141E-7457-E04F-88CF-D1CEC704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Encryption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D9042-0ED5-2B46-8A6B-53561E90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Symmetric Key Encryption</a:t>
            </a:r>
          </a:p>
          <a:p>
            <a:r>
              <a:rPr lang="en-US" dirty="0" err="1"/>
              <a:t>a.k.a</a:t>
            </a:r>
            <a:r>
              <a:rPr lang="en-US" dirty="0"/>
              <a:t> shared secret/key</a:t>
            </a:r>
          </a:p>
          <a:p>
            <a:r>
              <a:rPr lang="en-US" dirty="0"/>
              <a:t>Key used to encrypt is the same as key used to decrypt</a:t>
            </a:r>
          </a:p>
          <a:p>
            <a:pPr marL="0" indent="0">
              <a:buNone/>
            </a:pPr>
            <a:r>
              <a:rPr lang="en-US" b="1" dirty="0"/>
              <a:t>Asymmetric Key Encryption: Public/Private</a:t>
            </a:r>
          </a:p>
          <a:p>
            <a:r>
              <a:rPr lang="en-US" dirty="0"/>
              <a:t>2 different (but related) keys: public and private </a:t>
            </a:r>
          </a:p>
          <a:p>
            <a:pPr lvl="1"/>
            <a:r>
              <a:rPr lang="en-US" dirty="0"/>
              <a:t>Only creator knows the relation. Private key cannot be derived from public key</a:t>
            </a:r>
          </a:p>
          <a:p>
            <a:r>
              <a:rPr lang="en-US" dirty="0"/>
              <a:t>Data encrypted with public key can only be decrypted by private key and vice versa</a:t>
            </a:r>
          </a:p>
          <a:p>
            <a:r>
              <a:rPr lang="en-US" dirty="0"/>
              <a:t>Public key can be seen by anyone but never publish private key!!!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E4C6-F1AA-6F43-BEC9-4C647693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Symmetric-key </a:t>
            </a:r>
            <a:r>
              <a:rPr lang="en-US" dirty="0" err="1"/>
              <a:t>Encrption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89785-0AD0-6743-815E-4D9671598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secret key used for encryption and decryption</a:t>
            </a:r>
          </a:p>
          <a:p>
            <a:r>
              <a:rPr lang="en-US" dirty="0"/>
              <a:t>Typical example: Caesar’s cipher, Data Encryption Standard (DES),  Advanced Encryption Standard (AES)</a:t>
            </a:r>
          </a:p>
          <a:p>
            <a:r>
              <a:rPr lang="en-US" dirty="0"/>
              <a:t>Caesar's cipher</a:t>
            </a:r>
          </a:p>
          <a:p>
            <a:pPr lvl="1"/>
            <a:r>
              <a:rPr lang="en-US" spc="5" dirty="0">
                <a:latin typeface="Arial"/>
                <a:cs typeface="Arial"/>
              </a:rPr>
              <a:t>M</a:t>
            </a:r>
            <a:r>
              <a:rPr lang="en-US" spc="9" dirty="0">
                <a:latin typeface="Arial"/>
                <a:cs typeface="Arial"/>
              </a:rPr>
              <a:t>ap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9" dirty="0">
                <a:latin typeface="Arial"/>
                <a:cs typeface="Arial"/>
              </a:rPr>
              <a:t>t</a:t>
            </a:r>
            <a:r>
              <a:rPr lang="en-US" spc="9" dirty="0">
                <a:latin typeface="Arial"/>
                <a:cs typeface="Arial"/>
              </a:rPr>
              <a:t>he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a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spc="9" dirty="0">
                <a:latin typeface="Arial"/>
                <a:cs typeface="Arial"/>
              </a:rPr>
              <a:t>pha</a:t>
            </a:r>
            <a:r>
              <a:rPr lang="en-US" dirty="0">
                <a:latin typeface="Arial"/>
                <a:cs typeface="Arial"/>
              </a:rPr>
              <a:t>b</a:t>
            </a:r>
            <a:r>
              <a:rPr lang="en-US" spc="9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 t</a:t>
            </a:r>
            <a:r>
              <a:rPr lang="en-US" spc="9" dirty="0">
                <a:latin typeface="Arial"/>
                <a:cs typeface="Arial"/>
              </a:rPr>
              <a:t>o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a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h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ft</a:t>
            </a:r>
            <a:r>
              <a:rPr lang="en-US" spc="9" dirty="0">
                <a:latin typeface="Arial"/>
                <a:cs typeface="Arial"/>
              </a:rPr>
              <a:t>ed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ve</a:t>
            </a:r>
            <a:r>
              <a:rPr lang="en-US" spc="-9" dirty="0">
                <a:latin typeface="Arial"/>
                <a:cs typeface="Arial"/>
              </a:rPr>
              <a:t>r</a:t>
            </a:r>
            <a:r>
              <a:rPr lang="en-US" spc="9" dirty="0">
                <a:latin typeface="Arial"/>
                <a:cs typeface="Arial"/>
              </a:rPr>
              <a:t>s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spc="9" dirty="0">
                <a:latin typeface="Arial"/>
                <a:cs typeface="Arial"/>
              </a:rPr>
              <a:t>on</a:t>
            </a:r>
          </a:p>
          <a:p>
            <a:pPr lvl="1"/>
            <a:r>
              <a:rPr lang="en-US" spc="9" dirty="0">
                <a:latin typeface="Arial"/>
                <a:cs typeface="Arial"/>
              </a:rPr>
              <a:t>K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9" dirty="0">
                <a:latin typeface="Arial"/>
                <a:cs typeface="Arial"/>
              </a:rPr>
              <a:t>y</a:t>
            </a:r>
            <a:r>
              <a:rPr lang="en-US" spc="5" dirty="0">
                <a:latin typeface="Arial"/>
                <a:cs typeface="Arial"/>
              </a:rPr>
              <a:t> i</a:t>
            </a:r>
            <a:r>
              <a:rPr lang="en-US" spc="9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3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spc="9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u</a:t>
            </a:r>
            <a:r>
              <a:rPr lang="en-US" spc="14" dirty="0">
                <a:latin typeface="Arial"/>
                <a:cs typeface="Arial"/>
              </a:rPr>
              <a:t>m</a:t>
            </a:r>
            <a:r>
              <a:rPr lang="en-US" spc="9" dirty="0">
                <a:latin typeface="Arial"/>
                <a:cs typeface="Arial"/>
              </a:rPr>
              <a:t>be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spc="-9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o</a:t>
            </a:r>
            <a:r>
              <a:rPr lang="en-US" spc="5" dirty="0">
                <a:latin typeface="Arial"/>
                <a:cs typeface="Arial"/>
              </a:rPr>
              <a:t>f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s</a:t>
            </a:r>
            <a:r>
              <a:rPr lang="en-US" spc="9" dirty="0">
                <a:latin typeface="Arial"/>
                <a:cs typeface="Arial"/>
              </a:rPr>
              <a:t>h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ft</a:t>
            </a:r>
            <a:r>
              <a:rPr lang="en-US" spc="9" dirty="0">
                <a:latin typeface="Arial"/>
                <a:cs typeface="Arial"/>
              </a:rPr>
              <a:t>s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o</a:t>
            </a:r>
            <a:r>
              <a:rPr lang="en-US" spc="5" dirty="0">
                <a:latin typeface="Arial"/>
                <a:cs typeface="Arial"/>
              </a:rPr>
              <a:t>f</a:t>
            </a:r>
            <a:r>
              <a:rPr lang="en-US" spc="-9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9" dirty="0">
                <a:latin typeface="Arial"/>
                <a:cs typeface="Arial"/>
              </a:rPr>
              <a:t>he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5" dirty="0">
                <a:latin typeface="Arial"/>
                <a:cs typeface="Arial"/>
              </a:rPr>
              <a:t>l</a:t>
            </a:r>
            <a:r>
              <a:rPr lang="en-US" spc="9" dirty="0">
                <a:latin typeface="Arial"/>
                <a:cs typeface="Arial"/>
              </a:rPr>
              <a:t>pha</a:t>
            </a:r>
            <a:r>
              <a:rPr lang="en-US" dirty="0">
                <a:latin typeface="Arial"/>
                <a:cs typeface="Arial"/>
              </a:rPr>
              <a:t>b</a:t>
            </a:r>
            <a:r>
              <a:rPr lang="en-US" spc="9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5" dirty="0">
                <a:latin typeface="Arial"/>
                <a:cs typeface="Arial"/>
              </a:rPr>
              <a:t>)</a:t>
            </a:r>
            <a:r>
              <a:rPr lang="en-US" spc="9" dirty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  <a:p>
            <a:r>
              <a:rPr lang="en-US" b="1" dirty="0"/>
              <a:t>Key distribution </a:t>
            </a:r>
            <a:r>
              <a:rPr lang="en-US" dirty="0"/>
              <a:t>is a problem</a:t>
            </a:r>
          </a:p>
          <a:p>
            <a:pPr lvl="1"/>
            <a:r>
              <a:rPr lang="en-US" spc="9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h</a:t>
            </a:r>
            <a:r>
              <a:rPr lang="en-US" spc="9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9" dirty="0">
                <a:latin typeface="Arial"/>
                <a:cs typeface="Arial"/>
              </a:rPr>
              <a:t>c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9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t</a:t>
            </a:r>
            <a:r>
              <a:rPr lang="en-US" spc="-9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key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has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9" dirty="0">
                <a:latin typeface="Arial"/>
                <a:cs typeface="Arial"/>
              </a:rPr>
              <a:t>o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b</a:t>
            </a:r>
            <a:r>
              <a:rPr lang="en-US" spc="9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de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spc="9" dirty="0">
                <a:latin typeface="Arial"/>
                <a:cs typeface="Arial"/>
              </a:rPr>
              <a:t>ve</a:t>
            </a:r>
            <a:r>
              <a:rPr lang="en-US" dirty="0">
                <a:latin typeface="Arial"/>
                <a:cs typeface="Arial"/>
              </a:rPr>
              <a:t>re</a:t>
            </a:r>
            <a:r>
              <a:rPr lang="en-US" spc="9" dirty="0">
                <a:latin typeface="Arial"/>
                <a:cs typeface="Arial"/>
              </a:rPr>
              <a:t>d</a:t>
            </a:r>
            <a:r>
              <a:rPr lang="en-US" spc="5" dirty="0">
                <a:latin typeface="Arial"/>
                <a:cs typeface="Arial"/>
              </a:rPr>
              <a:t> i</a:t>
            </a:r>
            <a:r>
              <a:rPr lang="en-US" spc="9" dirty="0">
                <a:latin typeface="Arial"/>
                <a:cs typeface="Arial"/>
              </a:rPr>
              <a:t>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a</a:t>
            </a:r>
            <a:r>
              <a:rPr lang="en-US" spc="5" dirty="0">
                <a:latin typeface="Arial"/>
                <a:cs typeface="Arial"/>
              </a:rPr>
              <a:t> s</a:t>
            </a:r>
            <a:r>
              <a:rPr lang="en-US" spc="9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9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way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9" dirty="0">
                <a:latin typeface="Arial"/>
                <a:cs typeface="Arial"/>
              </a:rPr>
              <a:t>o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9" dirty="0">
                <a:latin typeface="Arial"/>
                <a:cs typeface="Arial"/>
              </a:rPr>
              <a:t>t</a:t>
            </a:r>
            <a:r>
              <a:rPr lang="en-US" spc="9" dirty="0">
                <a:latin typeface="Arial"/>
                <a:cs typeface="Arial"/>
              </a:rPr>
              <a:t>he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9" dirty="0">
                <a:latin typeface="Arial"/>
                <a:cs typeface="Arial"/>
              </a:rPr>
              <a:t>e</a:t>
            </a:r>
            <a:r>
              <a:rPr lang="en-US" spc="5" dirty="0">
                <a:latin typeface="Arial"/>
                <a:cs typeface="Arial"/>
              </a:rPr>
              <a:t>ci</a:t>
            </a:r>
            <a:r>
              <a:rPr lang="en-US" spc="9" dirty="0">
                <a:latin typeface="Arial"/>
                <a:cs typeface="Arial"/>
              </a:rPr>
              <a:t>p</a:t>
            </a:r>
            <a:r>
              <a:rPr lang="en-US" spc="5" dirty="0">
                <a:latin typeface="Arial"/>
                <a:cs typeface="Arial"/>
              </a:rPr>
              <a:t>i</a:t>
            </a:r>
            <a:r>
              <a:rPr lang="en-US" spc="9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5" dirty="0">
                <a:latin typeface="Arial"/>
                <a:cs typeface="Arial"/>
              </a:rPr>
              <a:t>t</a:t>
            </a:r>
          </a:p>
          <a:p>
            <a:pPr lvl="1"/>
            <a:r>
              <a:rPr lang="en-US" spc="5" dirty="0">
                <a:latin typeface="Arial"/>
                <a:cs typeface="Arial"/>
              </a:rPr>
              <a:t>Diffie Hellman</a:t>
            </a:r>
            <a:endParaRPr lang="en-US" dirty="0"/>
          </a:p>
        </p:txBody>
      </p:sp>
      <p:sp>
        <p:nvSpPr>
          <p:cNvPr id="4" name="object 24">
            <a:extLst>
              <a:ext uri="{FF2B5EF4-FFF2-40B4-BE49-F238E27FC236}">
                <a16:creationId xmlns:a16="http://schemas.microsoft.com/office/drawing/2014/main" id="{B633AB98-4813-9C49-867D-FB154D5D5EAD}"/>
              </a:ext>
            </a:extLst>
          </p:cNvPr>
          <p:cNvSpPr/>
          <p:nvPr/>
        </p:nvSpPr>
        <p:spPr>
          <a:xfrm>
            <a:off x="7751671" y="3075666"/>
            <a:ext cx="3955221" cy="1667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139839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0C2B-E3AA-DB49-BCE0-A0C0AE09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lstStyle/>
          <a:p>
            <a:r>
              <a:rPr lang="en-US" dirty="0"/>
              <a:t>Public-key Encryption (Asymmetric)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7562-C7B2-4A4C-A768-38D328C74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614487"/>
            <a:ext cx="9353551" cy="4786313"/>
          </a:xfrm>
        </p:spPr>
        <p:txBody>
          <a:bodyPr>
            <a:normAutofit/>
          </a:bodyPr>
          <a:lstStyle/>
          <a:p>
            <a:r>
              <a:rPr lang="en-US" dirty="0"/>
              <a:t>Uses a pair of keys for encryption</a:t>
            </a:r>
          </a:p>
          <a:p>
            <a:pPr lvl="1"/>
            <a:r>
              <a:rPr lang="en-US" b="1" dirty="0"/>
              <a:t>Public key </a:t>
            </a:r>
            <a:r>
              <a:rPr lang="en-US" dirty="0"/>
              <a:t>– Published and known to everyone</a:t>
            </a:r>
          </a:p>
          <a:p>
            <a:pPr lvl="1"/>
            <a:r>
              <a:rPr lang="en-US" b="1" dirty="0"/>
              <a:t>Private key </a:t>
            </a:r>
            <a:r>
              <a:rPr lang="en-US" dirty="0"/>
              <a:t>– Secret key known only to the owner</a:t>
            </a:r>
          </a:p>
          <a:p>
            <a:r>
              <a:rPr lang="en-US" dirty="0"/>
              <a:t>Encryption</a:t>
            </a:r>
          </a:p>
          <a:p>
            <a:pPr lvl="1"/>
            <a:r>
              <a:rPr lang="en-US" dirty="0"/>
              <a:t>Use public key to encrypt messages</a:t>
            </a:r>
          </a:p>
          <a:p>
            <a:pPr lvl="1"/>
            <a:r>
              <a:rPr lang="en-US" dirty="0"/>
              <a:t>Anyone can encrypt</a:t>
            </a:r>
          </a:p>
          <a:p>
            <a:r>
              <a:rPr lang="en-US" dirty="0"/>
              <a:t>Decryption</a:t>
            </a:r>
          </a:p>
          <a:p>
            <a:pPr lvl="1"/>
            <a:r>
              <a:rPr lang="en-US" dirty="0"/>
              <a:t>Use private key to decrypt message</a:t>
            </a:r>
          </a:p>
          <a:p>
            <a:r>
              <a:rPr lang="en-US" dirty="0"/>
              <a:t>Example: RSA, ABE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25">
            <a:extLst>
              <a:ext uri="{FF2B5EF4-FFF2-40B4-BE49-F238E27FC236}">
                <a16:creationId xmlns:a16="http://schemas.microsoft.com/office/drawing/2014/main" id="{949402F3-EAD4-C647-928A-82195FDAFC89}"/>
              </a:ext>
            </a:extLst>
          </p:cNvPr>
          <p:cNvSpPr/>
          <p:nvPr/>
        </p:nvSpPr>
        <p:spPr>
          <a:xfrm>
            <a:off x="6096000" y="2805904"/>
            <a:ext cx="6096000" cy="4064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38416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5939</TotalTime>
  <Words>844</Words>
  <Application>Microsoft Macintosh PowerPoint</Application>
  <PresentationFormat>Widescreen</PresentationFormat>
  <Paragraphs>153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Software Construction Laboratory CS35L – Lab 1</vt:lpstr>
      <vt:lpstr>Session 8-2</vt:lpstr>
      <vt:lpstr>Network Security</vt:lpstr>
      <vt:lpstr>Communication Over the Internet</vt:lpstr>
      <vt:lpstr>Powerful Tools: Cryptography</vt:lpstr>
      <vt:lpstr>Cryptography 101</vt:lpstr>
      <vt:lpstr>Recall: Encryption Types</vt:lpstr>
      <vt:lpstr>Symmetric-key Encrption</vt:lpstr>
      <vt:lpstr>Public-key Encryption (Asymmetric)</vt:lpstr>
      <vt:lpstr>Digital Signature</vt:lpstr>
      <vt:lpstr>Steps for Generating a Digital Signature</vt:lpstr>
      <vt:lpstr>Steps for Verifying a Digital Signature</vt:lpstr>
      <vt:lpstr>Digital Signature</vt:lpstr>
      <vt:lpstr>Message Authentication Code</vt:lpstr>
      <vt:lpstr>SSH</vt:lpstr>
      <vt:lpstr>What is SSH?</vt:lpstr>
      <vt:lpstr>How does SSH work?</vt:lpstr>
      <vt:lpstr>SSH Command</vt:lpstr>
      <vt:lpstr>First-Time SSH and Host Validation</vt:lpstr>
      <vt:lpstr>Host Validation</vt:lpstr>
      <vt:lpstr>Session Encryption and Data Integrity</vt:lpstr>
      <vt:lpstr>User Authentication</vt:lpstr>
      <vt:lpstr>ssh-agent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Laboratory CS35L – F18</dc:title>
  <dc:creator>Zhiyi Zhang</dc:creator>
  <cp:lastModifiedBy>Zhiyi Zhang</cp:lastModifiedBy>
  <cp:revision>980</cp:revision>
  <dcterms:created xsi:type="dcterms:W3CDTF">2018-10-02T20:19:11Z</dcterms:created>
  <dcterms:modified xsi:type="dcterms:W3CDTF">2018-11-21T19:21:59Z</dcterms:modified>
</cp:coreProperties>
</file>