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300" r:id="rId2"/>
    <p:sldId id="302" r:id="rId3"/>
    <p:sldId id="323" r:id="rId4"/>
    <p:sldId id="303" r:id="rId5"/>
    <p:sldId id="304" r:id="rId6"/>
    <p:sldId id="309" r:id="rId7"/>
    <p:sldId id="308" r:id="rId8"/>
    <p:sldId id="311" r:id="rId9"/>
    <p:sldId id="312" r:id="rId10"/>
    <p:sldId id="310" r:id="rId11"/>
    <p:sldId id="305" r:id="rId12"/>
    <p:sldId id="306" r:id="rId13"/>
    <p:sldId id="307" r:id="rId14"/>
    <p:sldId id="314" r:id="rId15"/>
    <p:sldId id="320" r:id="rId16"/>
    <p:sldId id="315" r:id="rId17"/>
    <p:sldId id="321" r:id="rId18"/>
    <p:sldId id="317" r:id="rId19"/>
    <p:sldId id="316" r:id="rId20"/>
    <p:sldId id="318" r:id="rId21"/>
    <p:sldId id="322" r:id="rId22"/>
    <p:sldId id="319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7B576B9-0268-C545-8666-6AADD9FAFDA0}">
          <p14:sldIdLst>
            <p14:sldId id="300"/>
            <p14:sldId id="302"/>
            <p14:sldId id="323"/>
            <p14:sldId id="303"/>
            <p14:sldId id="304"/>
            <p14:sldId id="309"/>
            <p14:sldId id="308"/>
            <p14:sldId id="311"/>
            <p14:sldId id="312"/>
            <p14:sldId id="310"/>
            <p14:sldId id="305"/>
            <p14:sldId id="306"/>
            <p14:sldId id="307"/>
            <p14:sldId id="314"/>
            <p14:sldId id="320"/>
            <p14:sldId id="315"/>
            <p14:sldId id="321"/>
            <p14:sldId id="317"/>
            <p14:sldId id="316"/>
            <p14:sldId id="318"/>
            <p14:sldId id="322"/>
            <p14:sldId id="31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86"/>
    <p:restoredTop sz="85294"/>
  </p:normalViewPr>
  <p:slideViewPr>
    <p:cSldViewPr snapToGrid="0" snapToObjects="1">
      <p:cViewPr varScale="1">
        <p:scale>
          <a:sx n="67" d="100"/>
          <a:sy n="67" d="100"/>
        </p:scale>
        <p:origin x="1080" y="184"/>
      </p:cViewPr>
      <p:guideLst/>
    </p:cSldViewPr>
  </p:slideViewPr>
  <p:outlineViewPr>
    <p:cViewPr>
      <p:scale>
        <a:sx n="33" d="100"/>
        <a:sy n="33" d="100"/>
      </p:scale>
      <p:origin x="0" y="-2688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E59EE7-3E25-4842-A308-8D34A301A777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D04458-F08C-A646-BF42-E472534D4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0625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D04458-F08C-A646-BF42-E472534D48E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3588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D04458-F08C-A646-BF42-E472534D48E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3510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D1CD1-E192-3C43-9010-B0DEA82A07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23E5B4-34DF-3241-8436-72362D0046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54EAA6-6694-A04B-B34F-16CA7E44E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F96EF-9CD3-284A-BFFC-4FB32FB95447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10E8B-C3D4-2F41-A1A8-DCC749D6F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F719F-08F9-FB4D-A938-ADC6E7083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2B366-84D5-A240-93F2-FF980123F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280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59AEB-6A9E-8F4E-A4E1-D61DF297F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E732AA-0A25-4843-9C95-4BC56268C6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98705F-A0A5-6947-B8AE-56C50C122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F96EF-9CD3-284A-BFFC-4FB32FB95447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F428C-0E7D-0B42-B1EB-26BBA08E7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CE8113-0660-544D-85F1-1EAFAD7FE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2B366-84D5-A240-93F2-FF980123F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43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B305D0-FFA7-8542-BFF2-88006A43ED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DFEFE2-3FFF-0B41-A189-48FBE82A86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840E9-4A4F-6443-9885-869687E16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F96EF-9CD3-284A-BFFC-4FB32FB95447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3AC0BA-AEAA-3845-A86A-62D299F85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89643A-2101-9146-A72B-C00870450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2B366-84D5-A240-93F2-FF980123F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249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60F79-6C6F-1041-8A96-6DDA41A7F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BCFCD-A5D3-124D-80E6-7E7593420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F4770-ACE9-2C4D-A666-5DD84DF2E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F96EF-9CD3-284A-BFFC-4FB32FB95447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2CE935-EFB8-C046-B506-D855AE038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27D89B-5858-CE40-891D-FD3C4C043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2B366-84D5-A240-93F2-FF980123F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967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7E67D-B39B-DA43-9DDA-2CBC38D49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CB2EC6-677E-EA4C-A153-B356AFBAA6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2748A0-EBD1-3046-AABE-F94DD663A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F96EF-9CD3-284A-BFFC-4FB32FB95447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037235-CB4A-2948-8CFC-F41CFFCBD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577743-2530-5C41-ADDD-70EBB91A5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2B366-84D5-A240-93F2-FF980123F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697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B42D0-1F3A-F74E-92FE-87275CB39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CDFDC-6E50-3947-9B8D-17A9A7C59B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FD3FF4-F607-7B4E-A68F-74159741FD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AC1500-F1CD-8141-B509-512F30F65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F96EF-9CD3-284A-BFFC-4FB32FB95447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CEE977-47C5-164F-8945-EFF814E1C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8FF97C-7E76-BC47-9531-FEAD7CB7F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2B366-84D5-A240-93F2-FF980123F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642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349EC-1C85-9C4D-A785-D638FD4AF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4AB308-1AA6-F647-8BCF-DE15FF4F3C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9670AF-0A60-1449-8027-8FED8DE2FC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217BA2-53FB-B648-A14D-A2692DF497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5885FC-9DB4-6440-8254-214B8C8C02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E5E77C-AFDD-3B48-8812-B3D8E6D54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F96EF-9CD3-284A-BFFC-4FB32FB95447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DF9BA4-1AA0-F74C-8EEB-A6571177E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6DC670-3D6C-CE4E-82E0-E2DC52E88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2B366-84D5-A240-93F2-FF980123F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753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4E692-DD09-FA45-9E23-27F701E70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7BC729-8BB0-9B46-ADF5-8C2BE792D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F96EF-9CD3-284A-BFFC-4FB32FB95447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5423A0-DEDC-A841-9B14-C2DE6DCFC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2B300C-2456-8E47-8C39-CA0F13EEB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2B366-84D5-A240-93F2-FF980123F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181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656B1D-877A-5E41-A32E-5F4A00516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F96EF-9CD3-284A-BFFC-4FB32FB95447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BD7EC1-DCA6-BA43-B043-1C7ED0DBF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CA4492-80F0-BA4D-BF11-BC773630E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2B366-84D5-A240-93F2-FF980123F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538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6898C-1917-484A-A145-7A2723C70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01F10-F93F-6143-83C7-E8432CFC21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B6C701-4D4A-2C43-A773-747D3C9941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BCAA1F-82D9-7542-8F4E-93AA1356B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F96EF-9CD3-284A-BFFC-4FB32FB95447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DBBC00-2489-014C-84C1-A4DC4BB84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AFACCF-0ECC-2D4E-B1E9-0F0F46C88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2B366-84D5-A240-93F2-FF980123F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875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C60E6-6380-1D4E-A048-948DD1012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B46882-1052-C442-92E8-BC1182D542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98E92E-3DC7-A440-88BA-1CBB90BEBC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D62D14-9300-8F4C-ABD0-E15E62923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F96EF-9CD3-284A-BFFC-4FB32FB95447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B3C632-8CE2-E64E-ABEB-A6A8A3B48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0AAD17-BDF7-0F41-ADFA-FF0885F63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2B366-84D5-A240-93F2-FF980123F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262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B05DDA-2131-4948-933C-499BDE9AD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7A3671-249B-2A40-8898-2D3CCAA03B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4AA226-1B1E-D242-944E-69F40704D2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0F96EF-9CD3-284A-BFFC-4FB32FB95447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981B7A-0403-6C42-8488-EF86FFF606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ED0F53-B88A-914D-B0E5-51C3E14828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52B366-84D5-A240-93F2-FF980123F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652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zhiyi@cs.ucla.edu" TargetMode="External"/><Relationship Id="rId2" Type="http://schemas.openxmlformats.org/officeDocument/2006/relationships/hyperlink" Target="https://web.cs.ucla.edu/classes/fall18/cs35L/index.html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zhiyi-zhang.com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nupg.org/gph/en/manual/c235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nupg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nupg.org/download/index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E42B6-FC2B-AA42-830D-90F5A0EDBB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7831" y="769439"/>
            <a:ext cx="10796337" cy="2387600"/>
          </a:xfrm>
        </p:spPr>
        <p:txBody>
          <a:bodyPr>
            <a:normAutofit/>
          </a:bodyPr>
          <a:lstStyle/>
          <a:p>
            <a:r>
              <a:rPr lang="en-US" b="1" dirty="0"/>
              <a:t>Software Construction Laboratory</a:t>
            </a:r>
            <a:br>
              <a:rPr lang="en-US" b="1" dirty="0"/>
            </a:br>
            <a:r>
              <a:rPr lang="en-US" b="1" dirty="0"/>
              <a:t>CS35L – </a:t>
            </a:r>
            <a:r>
              <a:rPr lang="en-US" b="1"/>
              <a:t>Lab 1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F111E3-B1F0-BE46-B3DA-ADB3DB771A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157078"/>
          </a:xfrm>
        </p:spPr>
        <p:txBody>
          <a:bodyPr>
            <a:normAutofit/>
          </a:bodyPr>
          <a:lstStyle/>
          <a:p>
            <a:r>
              <a:rPr lang="en-US" dirty="0"/>
              <a:t>Course Webpage: </a:t>
            </a:r>
            <a:r>
              <a:rPr lang="en-US" dirty="0">
                <a:hlinkClick r:id="rId2"/>
              </a:rPr>
              <a:t>https://web.cs.ucla.edu/classes/fall18/cs35L/index.html</a:t>
            </a:r>
            <a:r>
              <a:rPr lang="en-US" dirty="0"/>
              <a:t> </a:t>
            </a:r>
          </a:p>
          <a:p>
            <a:r>
              <a:rPr lang="en-US" dirty="0"/>
              <a:t>TA: Zhiyi Zhang</a:t>
            </a:r>
          </a:p>
          <a:p>
            <a:r>
              <a:rPr lang="en-US" dirty="0"/>
              <a:t>Email: </a:t>
            </a:r>
            <a:r>
              <a:rPr lang="en-US" dirty="0">
                <a:hlinkClick r:id="rId3"/>
              </a:rPr>
              <a:t>zhiyi@cs.ucla.edu</a:t>
            </a:r>
            <a:endParaRPr lang="en-US" dirty="0"/>
          </a:p>
          <a:p>
            <a:r>
              <a:rPr lang="en-US" dirty="0"/>
              <a:t>Webpage: </a:t>
            </a:r>
            <a:r>
              <a:rPr lang="en-US" dirty="0">
                <a:hlinkClick r:id="rId4"/>
              </a:rPr>
              <a:t>https://zhiyi-zhang.com</a:t>
            </a:r>
            <a:r>
              <a:rPr lang="en-US" dirty="0"/>
              <a:t>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9547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0206C-2ECD-8C44-8A9B-E0E12DC74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Management and MITM attack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BAD10C-BDA9-444A-8F01-6D96FD5BE7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9999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7C752-A8E8-B544-96F8-8FF2A1CD8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88B60-1ED6-B64D-B857-29D6BE23B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Key tampering is a major security weakness with public-key cryptography</a:t>
            </a:r>
          </a:p>
          <a:p>
            <a:r>
              <a:rPr lang="en-US" dirty="0"/>
              <a:t>Ensure not just the integrity of your keyrings but the integrity of other users' keyrings as well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0486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D8723-CB77-664A-8FA4-1CA7F3A08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6075"/>
            <a:ext cx="10515600" cy="1325563"/>
          </a:xfrm>
        </p:spPr>
        <p:txBody>
          <a:bodyPr/>
          <a:lstStyle/>
          <a:p>
            <a:r>
              <a:rPr lang="en-US" dirty="0"/>
              <a:t>Man-In-The-Middle Attack: An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3CFF70-08A1-3E42-901F-C18B58BB43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5124"/>
            <a:ext cx="10515600" cy="48037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Alice and Bob has an encryption connection: Alice uses Bob’s public key to encrypt the messages and sends to Bob</a:t>
            </a:r>
          </a:p>
          <a:p>
            <a:pPr marL="0" indent="0">
              <a:buNone/>
            </a:pPr>
            <a:r>
              <a:rPr lang="en-US" dirty="0"/>
              <a:t>Alice has installed Bob’s public key </a:t>
            </a:r>
            <a:r>
              <a:rPr lang="en-US" dirty="0" err="1"/>
              <a:t>PubKey</a:t>
            </a:r>
            <a:r>
              <a:rPr lang="en-US" dirty="0"/>
              <a:t>-B.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Cathy wants to monitor the messages that Alice sends to Bob</a:t>
            </a:r>
          </a:p>
          <a:p>
            <a:r>
              <a:rPr lang="en-US" dirty="0"/>
              <a:t>1. Cathy creates a new public/private keypair </a:t>
            </a:r>
            <a:r>
              <a:rPr lang="en-US" dirty="0" err="1"/>
              <a:t>PubKey</a:t>
            </a:r>
            <a:r>
              <a:rPr lang="en-US" dirty="0"/>
              <a:t>-C and </a:t>
            </a:r>
            <a:r>
              <a:rPr lang="en-US" dirty="0" err="1"/>
              <a:t>PrvKey</a:t>
            </a:r>
            <a:r>
              <a:rPr lang="en-US" dirty="0"/>
              <a:t>-C</a:t>
            </a:r>
          </a:p>
          <a:p>
            <a:r>
              <a:rPr lang="en-US" dirty="0"/>
              <a:t>2. Cathy replaces Alice’s copy of Bob’s public key with </a:t>
            </a:r>
            <a:r>
              <a:rPr lang="en-US" dirty="0" err="1"/>
              <a:t>PubKey</a:t>
            </a:r>
            <a:r>
              <a:rPr lang="en-US" dirty="0"/>
              <a:t>-C</a:t>
            </a:r>
          </a:p>
          <a:p>
            <a:r>
              <a:rPr lang="en-US" dirty="0"/>
              <a:t>3. Cathy receives Alice’s message encrypted by </a:t>
            </a:r>
            <a:r>
              <a:rPr lang="en-US" dirty="0" err="1"/>
              <a:t>PubKey</a:t>
            </a:r>
            <a:r>
              <a:rPr lang="en-US" dirty="0"/>
              <a:t>-C, decrypts the message with </a:t>
            </a:r>
            <a:r>
              <a:rPr lang="en-US" dirty="0" err="1"/>
              <a:t>PrvKey</a:t>
            </a:r>
            <a:r>
              <a:rPr lang="en-US" dirty="0"/>
              <a:t>-C, re-encrypt the message using </a:t>
            </a:r>
            <a:r>
              <a:rPr lang="en-US" dirty="0" err="1"/>
              <a:t>PubKey</a:t>
            </a:r>
            <a:r>
              <a:rPr lang="en-US" dirty="0"/>
              <a:t>-B, and sends it to Bob.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8296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0C7C7-C787-C345-B5A6-2D38E18E5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Management with </a:t>
            </a:r>
            <a:r>
              <a:rPr lang="en-US" dirty="0" err="1"/>
              <a:t>gpg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F192FF-4EFE-9148-8CC5-DE9F26B725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2010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With </a:t>
            </a:r>
            <a:r>
              <a:rPr lang="en-US" dirty="0" err="1"/>
              <a:t>pgp</a:t>
            </a:r>
            <a:r>
              <a:rPr lang="en-US" dirty="0"/>
              <a:t>, user can</a:t>
            </a:r>
          </a:p>
          <a:p>
            <a:r>
              <a:rPr lang="en-US" dirty="0"/>
              <a:t>View one’s own keypairs and view trusted parties’ keypairs</a:t>
            </a:r>
          </a:p>
          <a:p>
            <a:r>
              <a:rPr lang="en-US" dirty="0"/>
              <a:t>Check key integrity</a:t>
            </a:r>
          </a:p>
          <a:p>
            <a:pPr lvl="1"/>
            <a:r>
              <a:rPr lang="en-US" dirty="0"/>
              <a:t>How one’s public key is signed</a:t>
            </a:r>
          </a:p>
          <a:p>
            <a:r>
              <a:rPr lang="en-US" dirty="0"/>
              <a:t>Add and remove keypairs</a:t>
            </a:r>
          </a:p>
          <a:p>
            <a:r>
              <a:rPr lang="en-US" dirty="0"/>
              <a:t>Revoke a key (e.g., when the key is compromised)</a:t>
            </a:r>
          </a:p>
          <a:p>
            <a:r>
              <a:rPr lang="en-US" dirty="0"/>
              <a:t>Change a key’s expiration time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FYI:</a:t>
            </a:r>
          </a:p>
          <a:p>
            <a:pPr marL="0" indent="0">
              <a:buNone/>
            </a:pPr>
            <a:r>
              <a:rPr lang="en-US" dirty="0">
                <a:hlinkClick r:id="rId3"/>
              </a:rPr>
              <a:t>https://www.gnupg.org/gph/en/manual/c235.html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108025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0206C-2ECD-8C44-8A9B-E0E12DC74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git, diff, patch for assignment 9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BAD10C-BDA9-444A-8F01-6D96FD5BE7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9563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98B31-AB46-B24F-B43A-69B545C5B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Terminologies in 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D26BF-6BF8-2344-880D-727D45AADF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025" y="1599648"/>
            <a:ext cx="9717158" cy="4893227"/>
          </a:xfrm>
        </p:spPr>
        <p:txBody>
          <a:bodyPr>
            <a:normAutofit/>
          </a:bodyPr>
          <a:lstStyle/>
          <a:p>
            <a:r>
              <a:rPr lang="en-US" dirty="0"/>
              <a:t>Head</a:t>
            </a:r>
          </a:p>
          <a:p>
            <a:pPr lvl="1"/>
            <a:r>
              <a:rPr lang="en-US" dirty="0"/>
              <a:t>Refers to a commit object</a:t>
            </a:r>
          </a:p>
          <a:p>
            <a:pPr lvl="1"/>
            <a:r>
              <a:rPr lang="en-US" dirty="0"/>
              <a:t>There can be more than one heads in a repo</a:t>
            </a:r>
          </a:p>
          <a:p>
            <a:r>
              <a:rPr lang="en-US" dirty="0"/>
              <a:t>HEAD</a:t>
            </a:r>
          </a:p>
          <a:p>
            <a:pPr lvl="1"/>
            <a:r>
              <a:rPr lang="en-US" dirty="0"/>
              <a:t>Refers to the current active head</a:t>
            </a:r>
          </a:p>
          <a:p>
            <a:r>
              <a:rPr lang="en-US" dirty="0"/>
              <a:t>Branch</a:t>
            </a:r>
          </a:p>
          <a:p>
            <a:pPr lvl="1"/>
            <a:r>
              <a:rPr lang="en-US" dirty="0"/>
              <a:t>Refers to a head and its entire set of ancestor commits</a:t>
            </a:r>
          </a:p>
          <a:p>
            <a:r>
              <a:rPr lang="en-US" dirty="0"/>
              <a:t>Master Branch</a:t>
            </a:r>
          </a:p>
          <a:p>
            <a:pPr lvl="1"/>
            <a:r>
              <a:rPr lang="en-US" dirty="0"/>
              <a:t>Default branch</a:t>
            </a:r>
          </a:p>
          <a:p>
            <a:r>
              <a:rPr lang="en-US" dirty="0"/>
              <a:t>Detached HEAD</a:t>
            </a:r>
          </a:p>
          <a:p>
            <a:pPr lvl="1"/>
            <a:r>
              <a:rPr lang="en-US" dirty="0"/>
              <a:t>If a commit is not pointed to by a branch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673422F6-A4C9-7949-A30A-F8450E312AA3}"/>
              </a:ext>
            </a:extLst>
          </p:cNvPr>
          <p:cNvSpPr/>
          <p:nvPr/>
        </p:nvSpPr>
        <p:spPr>
          <a:xfrm>
            <a:off x="7509735" y="1213057"/>
            <a:ext cx="4682265" cy="28332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044285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AD30C-DA6A-7646-B7D1-FC74BBF6D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Initialize a Git Repo and Add a Commit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94F06-84DD-6549-837C-EAFBD44846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2454"/>
            <a:ext cx="10515600" cy="50323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git </a:t>
            </a:r>
            <a:r>
              <a:rPr lang="en-US" b="1" dirty="0" err="1"/>
              <a:t>init</a:t>
            </a:r>
            <a:endParaRPr lang="en-US" b="1" dirty="0"/>
          </a:p>
          <a:p>
            <a:r>
              <a:rPr lang="en-US" dirty="0"/>
              <a:t>Creates an empty git repo</a:t>
            </a:r>
          </a:p>
          <a:p>
            <a:r>
              <a:rPr lang="en-US" dirty="0"/>
              <a:t>Creates a .git sub directory in the current </a:t>
            </a:r>
            <a:r>
              <a:rPr lang="en-US" dirty="0" err="1"/>
              <a:t>dir</a:t>
            </a:r>
            <a:r>
              <a:rPr lang="en-US" dirty="0"/>
              <a:t> and contains all the information of the this repo</a:t>
            </a:r>
          </a:p>
          <a:p>
            <a:pPr marL="0" indent="0">
              <a:buNone/>
            </a:pPr>
            <a:r>
              <a:rPr lang="en-US" b="1" dirty="0"/>
              <a:t>git add .</a:t>
            </a:r>
          </a:p>
          <a:p>
            <a:r>
              <a:rPr lang="en-US" dirty="0"/>
              <a:t>Stage your changes</a:t>
            </a:r>
          </a:p>
          <a:p>
            <a:r>
              <a:rPr lang="en-US" dirty="0"/>
              <a:t>A must before a commit</a:t>
            </a:r>
          </a:p>
          <a:p>
            <a:pPr marL="0" indent="0">
              <a:buNone/>
            </a:pPr>
            <a:r>
              <a:rPr lang="en-US" b="1" dirty="0"/>
              <a:t>git commit</a:t>
            </a:r>
          </a:p>
          <a:p>
            <a:r>
              <a:rPr lang="en-US" dirty="0"/>
              <a:t>Commit your staged changes to the repo and create a git commit</a:t>
            </a:r>
          </a:p>
          <a:p>
            <a:r>
              <a:rPr lang="en-US" dirty="0"/>
              <a:t>Commit message to let yourself/others to know the purpose and other information of your change</a:t>
            </a:r>
          </a:p>
        </p:txBody>
      </p:sp>
    </p:spTree>
    <p:extLst>
      <p:ext uri="{BB962C8B-B14F-4D97-AF65-F5344CB8AC3E}">
        <p14:creationId xmlns:p14="http://schemas.microsoft.com/office/powerpoint/2010/main" val="31485057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FEFD2-D5B1-8A44-8CBB-4AE3053AA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Commit on a Branch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25CD247-EC02-B24D-9FFD-9F7CD415D73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781" y="3238500"/>
            <a:ext cx="1914792" cy="2267266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133B32BB-8643-6A4D-9D04-944743ADC2F2}"/>
              </a:ext>
            </a:extLst>
          </p:cNvPr>
          <p:cNvGrpSpPr/>
          <p:nvPr/>
        </p:nvGrpSpPr>
        <p:grpSpPr>
          <a:xfrm>
            <a:off x="4574024" y="3238500"/>
            <a:ext cx="2618847" cy="2267266"/>
            <a:chOff x="2562753" y="2667000"/>
            <a:chExt cx="2618847" cy="2267266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537DCBAB-1481-9A47-8842-E0D727139D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14439" y="2667000"/>
              <a:ext cx="1867161" cy="2267266"/>
            </a:xfrm>
            <a:prstGeom prst="rect">
              <a:avLst/>
            </a:prstGeom>
          </p:spPr>
        </p:pic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A12797DC-04C5-A242-9249-65EBC7B3767F}"/>
                </a:ext>
              </a:extLst>
            </p:cNvPr>
            <p:cNvCxnSpPr/>
            <p:nvPr/>
          </p:nvCxnSpPr>
          <p:spPr>
            <a:xfrm flipH="1">
              <a:off x="2562753" y="3048000"/>
              <a:ext cx="713847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943D54C-29D2-864F-B249-1702C0FC6A43}"/>
              </a:ext>
            </a:extLst>
          </p:cNvPr>
          <p:cNvGrpSpPr/>
          <p:nvPr/>
        </p:nvGrpSpPr>
        <p:grpSpPr>
          <a:xfrm>
            <a:off x="7274512" y="3162289"/>
            <a:ext cx="2619624" cy="2343477"/>
            <a:chOff x="5181600" y="2590789"/>
            <a:chExt cx="2619624" cy="2343477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4572726E-FB10-8A4F-9D90-62EB02D6594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19800" y="2590789"/>
              <a:ext cx="1781424" cy="2343477"/>
            </a:xfrm>
            <a:prstGeom prst="rect">
              <a:avLst/>
            </a:prstGeom>
          </p:spPr>
        </p:pic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0F10B9A6-F358-334D-8D19-C755E3906D5A}"/>
                </a:ext>
              </a:extLst>
            </p:cNvPr>
            <p:cNvCxnSpPr/>
            <p:nvPr/>
          </p:nvCxnSpPr>
          <p:spPr>
            <a:xfrm flipH="1">
              <a:off x="5181600" y="3048000"/>
              <a:ext cx="713847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ADD18F6-3855-0945-936E-F51F4F5FB5D4}"/>
              </a:ext>
            </a:extLst>
          </p:cNvPr>
          <p:cNvGrpSpPr/>
          <p:nvPr/>
        </p:nvGrpSpPr>
        <p:grpSpPr>
          <a:xfrm>
            <a:off x="2751133" y="2171700"/>
            <a:ext cx="1447800" cy="1143000"/>
            <a:chOff x="914400" y="1676400"/>
            <a:chExt cx="1447800" cy="1143000"/>
          </a:xfrm>
        </p:grpSpPr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162920DB-6C55-3840-B116-3932EDB0F474}"/>
                </a:ext>
              </a:extLst>
            </p:cNvPr>
            <p:cNvSpPr/>
            <p:nvPr/>
          </p:nvSpPr>
          <p:spPr>
            <a:xfrm>
              <a:off x="914400" y="1676400"/>
              <a:ext cx="1447800" cy="685800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master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126E71DA-8593-E04F-842D-14B834A036FE}"/>
                </a:ext>
              </a:extLst>
            </p:cNvPr>
            <p:cNvCxnSpPr>
              <a:stCxn id="22" idx="2"/>
            </p:cNvCxnSpPr>
            <p:nvPr/>
          </p:nvCxnSpPr>
          <p:spPr>
            <a:xfrm>
              <a:off x="1638300" y="2362200"/>
              <a:ext cx="0" cy="45720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45277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3.7037E-6 L 0.2289 -0.00255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44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89 -0.00255 L 0.45104 -0.00255 " pathEditMode="relative" ptsTypes="AA">
                                      <p:cBhvr>
                                        <p:cTn id="1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CB280-F83A-DA44-977B-5EB278DAB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Repo From an Existing Repo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66F3F-08E3-5247-AF14-CD437D517C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Obtain a repo from a web-based hosting service, e.g., GitHub.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git clone</a:t>
            </a:r>
          </a:p>
          <a:p>
            <a:r>
              <a:rPr lang="en-US" dirty="0"/>
              <a:t>Create a copy of an existing repository</a:t>
            </a:r>
          </a:p>
        </p:txBody>
      </p:sp>
    </p:spTree>
    <p:extLst>
      <p:ext uri="{BB962C8B-B14F-4D97-AF65-F5344CB8AC3E}">
        <p14:creationId xmlns:p14="http://schemas.microsoft.com/office/powerpoint/2010/main" val="42198512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4EE7C-010C-0543-B5E9-34F2A39F1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 Aware of Your Local Changes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96C5D6-5E5B-AD45-A7E3-74CAFC44A7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git status</a:t>
            </a:r>
          </a:p>
          <a:p>
            <a:r>
              <a:rPr lang="en-US" dirty="0"/>
              <a:t>Show your modified files</a:t>
            </a:r>
          </a:p>
          <a:p>
            <a:r>
              <a:rPr lang="en-US" dirty="0"/>
              <a:t>Whether your changes have been staged or not</a:t>
            </a:r>
          </a:p>
          <a:p>
            <a:pPr marL="0" indent="0">
              <a:buNone/>
            </a:pPr>
            <a:r>
              <a:rPr lang="en-US" b="1" dirty="0"/>
              <a:t>git diff</a:t>
            </a:r>
          </a:p>
          <a:p>
            <a:r>
              <a:rPr lang="en-US" dirty="0"/>
              <a:t>Show changes we made compared to the current commit and staged files</a:t>
            </a:r>
          </a:p>
          <a:p>
            <a:pPr marL="0" indent="0">
              <a:buNone/>
            </a:pPr>
            <a:r>
              <a:rPr lang="en-US" b="1" dirty="0"/>
              <a:t>git diff HEAD</a:t>
            </a:r>
          </a:p>
          <a:p>
            <a:pPr lvl="0"/>
            <a:r>
              <a:rPr lang="en-US" dirty="0">
                <a:solidFill>
                  <a:prstClr val="black"/>
                </a:solidFill>
              </a:rPr>
              <a:t>Show changes we made compared to the HEAD commit</a:t>
            </a:r>
          </a:p>
          <a:p>
            <a:pPr marL="0" lvl="0" indent="0">
              <a:buNone/>
            </a:pPr>
            <a:endParaRPr lang="en-US" dirty="0">
              <a:solidFill>
                <a:prstClr val="black"/>
              </a:solidFill>
            </a:endParaRP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95443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E3A7D-276F-5140-AC9C-114779FB3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Session 9-2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B5935F-9A7A-A64F-BA46-FBA5645A07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GPG</a:t>
            </a:r>
          </a:p>
          <a:p>
            <a:r>
              <a:rPr lang="en-US" dirty="0"/>
              <a:t>Key Management and MITM attack</a:t>
            </a:r>
          </a:p>
          <a:p>
            <a:r>
              <a:rPr lang="en-US" dirty="0"/>
              <a:t>Review git, diff, patch for assignment 9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853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50D65-9032-0540-9855-F037D64A8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Controlling Version with Branch and Tags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43F539-769D-6245-96FF-5D9559E3AD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git checkout</a:t>
            </a:r>
          </a:p>
          <a:p>
            <a:r>
              <a:rPr lang="en-US" dirty="0"/>
              <a:t>Jump to the specified commit or branch or tag</a:t>
            </a:r>
          </a:p>
          <a:p>
            <a:r>
              <a:rPr lang="en-US" dirty="0"/>
              <a:t>Can also be used to reset the changes</a:t>
            </a:r>
          </a:p>
          <a:p>
            <a:pPr marL="0" indent="0">
              <a:buNone/>
            </a:pPr>
            <a:r>
              <a:rPr lang="en-US" b="1" dirty="0"/>
              <a:t>git branch, git checkout -b</a:t>
            </a:r>
          </a:p>
          <a:p>
            <a:r>
              <a:rPr lang="en-US" dirty="0"/>
              <a:t>Create a new branch on the current commit or specified commit</a:t>
            </a:r>
          </a:p>
          <a:p>
            <a:pPr marL="0" indent="0">
              <a:buNone/>
            </a:pPr>
            <a:r>
              <a:rPr lang="en-US" b="1" dirty="0"/>
              <a:t>git tag</a:t>
            </a:r>
          </a:p>
          <a:p>
            <a:r>
              <a:rPr lang="en-US" dirty="0"/>
              <a:t>Create a tag to the current commit</a:t>
            </a:r>
          </a:p>
        </p:txBody>
      </p:sp>
    </p:spTree>
    <p:extLst>
      <p:ext uri="{BB962C8B-B14F-4D97-AF65-F5344CB8AC3E}">
        <p14:creationId xmlns:p14="http://schemas.microsoft.com/office/powerpoint/2010/main" val="16122043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6D31C-3832-7F41-8E58-EFF4DF00C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Checkout to another Branch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5900C6-1F58-034D-BF5C-D807A012A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git checkout testing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67D545-694B-FA45-9B60-A2E76C0D1D2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3261" y="2879452"/>
            <a:ext cx="6496957" cy="325800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CC906D8-57B6-DD41-B04E-31FEDF73076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0061" y="1631950"/>
            <a:ext cx="1533739" cy="130510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39AC016-3CE2-A145-BF1F-44B7709EEAB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506502" y="5073452"/>
            <a:ext cx="1533739" cy="1305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330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ACF1B-010A-8C4D-858C-C242D0BAE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Integrating Changes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0D574-E0F8-A64F-A50D-5F388E959A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Needed when you want to integrate the changes from multiple branches</a:t>
            </a:r>
          </a:p>
          <a:p>
            <a:pPr marL="0" indent="0">
              <a:buNone/>
            </a:pPr>
            <a:r>
              <a:rPr lang="en-US" dirty="0"/>
              <a:t>Two main ways</a:t>
            </a:r>
          </a:p>
          <a:p>
            <a:r>
              <a:rPr lang="en-US" b="1" dirty="0"/>
              <a:t>Merge</a:t>
            </a:r>
          </a:p>
          <a:p>
            <a:pPr lvl="1"/>
            <a:r>
              <a:rPr lang="en-US" dirty="0"/>
              <a:t>simple and straightforward</a:t>
            </a:r>
          </a:p>
          <a:p>
            <a:pPr lvl="1"/>
            <a:r>
              <a:rPr lang="en-US" dirty="0"/>
              <a:t>merge two branches into one</a:t>
            </a:r>
          </a:p>
          <a:p>
            <a:r>
              <a:rPr lang="en-US" b="1" dirty="0"/>
              <a:t>Rebase</a:t>
            </a:r>
            <a:r>
              <a:rPr lang="en-US" dirty="0"/>
              <a:t> (recommended)</a:t>
            </a:r>
          </a:p>
          <a:p>
            <a:pPr lvl="1"/>
            <a:r>
              <a:rPr lang="en-US" dirty="0"/>
              <a:t>much cleaner</a:t>
            </a:r>
          </a:p>
          <a:p>
            <a:pPr lvl="1"/>
            <a:r>
              <a:rPr lang="en-US" dirty="0"/>
              <a:t>apply one branch’s changes onto the other branch</a:t>
            </a:r>
          </a:p>
          <a:p>
            <a:pPr marL="0" indent="0">
              <a:buNone/>
            </a:pPr>
            <a:r>
              <a:rPr lang="en-US" dirty="0"/>
              <a:t>Some other ways, e.g., cherry-pick</a:t>
            </a:r>
          </a:p>
        </p:txBody>
      </p:sp>
    </p:spTree>
    <p:extLst>
      <p:ext uri="{BB962C8B-B14F-4D97-AF65-F5344CB8AC3E}">
        <p14:creationId xmlns:p14="http://schemas.microsoft.com/office/powerpoint/2010/main" val="3101302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0CEDE-67D2-4147-83AB-E271E350B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We Start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D2345-8D3E-C74C-A00E-7EEA7AC9F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Please submit your slides + report to assignment 10 for Lab 1 on CCLE</a:t>
            </a:r>
          </a:p>
          <a:p>
            <a:r>
              <a:rPr lang="en-US" dirty="0"/>
              <a:t>We will start reviewing previous slides for your final</a:t>
            </a:r>
          </a:p>
          <a:p>
            <a:r>
              <a:rPr lang="en-US" dirty="0"/>
              <a:t>Final Exam: </a:t>
            </a:r>
          </a:p>
          <a:p>
            <a:pPr lvl="1"/>
            <a:r>
              <a:rPr lang="en-US" b="1" dirty="0"/>
              <a:t>Monday, December 10, 2018</a:t>
            </a:r>
            <a:br>
              <a:rPr lang="en-US" b="1" dirty="0"/>
            </a:br>
            <a:r>
              <a:rPr lang="en-US" b="1" dirty="0"/>
              <a:t>3:00 PM - 6:00 PM</a:t>
            </a:r>
            <a:br>
              <a:rPr lang="en-US" b="1" dirty="0"/>
            </a:br>
            <a:r>
              <a:rPr lang="en-US" b="1" dirty="0"/>
              <a:t>BOELTER 3760</a:t>
            </a:r>
          </a:p>
        </p:txBody>
      </p:sp>
    </p:spTree>
    <p:extLst>
      <p:ext uri="{BB962C8B-B14F-4D97-AF65-F5344CB8AC3E}">
        <p14:creationId xmlns:p14="http://schemas.microsoft.com/office/powerpoint/2010/main" val="3580463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0206C-2ECD-8C44-8A9B-E0E12DC74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GPG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BAD10C-BDA9-444A-8F01-6D96FD5BE7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107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7074B-74DB-1041-95D4-E5D909FFC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GPG?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2D50C4-95E4-F247-BD5C-DF6320C584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cap="small" dirty="0"/>
              <a:t>The G</a:t>
            </a:r>
            <a:r>
              <a:rPr lang="en-US" cap="small" dirty="0"/>
              <a:t>NU</a:t>
            </a:r>
            <a:r>
              <a:rPr lang="en-US" b="1" cap="small" dirty="0"/>
              <a:t> Privacy Guard</a:t>
            </a:r>
          </a:p>
          <a:p>
            <a:r>
              <a:rPr lang="en-US" dirty="0"/>
              <a:t>Allow users to encrypt the data and communications</a:t>
            </a:r>
          </a:p>
          <a:p>
            <a:r>
              <a:rPr lang="en-US" dirty="0"/>
              <a:t>Allow users to sign the data and communications</a:t>
            </a:r>
          </a:p>
          <a:p>
            <a:r>
              <a:rPr lang="en-US" dirty="0"/>
              <a:t>Provide a versatile key management system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Website:</a:t>
            </a:r>
          </a:p>
          <a:p>
            <a:pPr marL="0" indent="0">
              <a:buNone/>
            </a:pPr>
            <a:r>
              <a:rPr lang="en-US" dirty="0">
                <a:hlinkClick r:id="rId3"/>
              </a:rPr>
              <a:t>https://gnupg.org/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74971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C8B01-FB61-6342-A678-43BC0AC1A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Don’t Have </a:t>
            </a:r>
            <a:r>
              <a:rPr lang="en-US" dirty="0" err="1"/>
              <a:t>gpg</a:t>
            </a:r>
            <a:r>
              <a:rPr lang="en-US" dirty="0"/>
              <a:t> Installed?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AA9FE-3E16-A845-9D4C-6AB2247D88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On Ubuntu, Debian:</a:t>
            </a:r>
          </a:p>
          <a:p>
            <a:r>
              <a:rPr lang="en-US" dirty="0"/>
              <a:t>apt-get update</a:t>
            </a:r>
          </a:p>
          <a:p>
            <a:r>
              <a:rPr lang="en-US" dirty="0"/>
              <a:t>apt-get install </a:t>
            </a:r>
            <a:r>
              <a:rPr lang="en-US" dirty="0" err="1"/>
              <a:t>gnupg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Website to download: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https://www.gnupg.org/download/index.html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17738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80218-7D59-5A47-BDEF-314FE2FE9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Generate a Key for yourself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52A13-F8DE-234F-9E5B-8B80EA9491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8021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highlight>
                  <a:srgbClr val="C0C0C0"/>
                </a:highlight>
              </a:rPr>
              <a:t>gpg</a:t>
            </a:r>
            <a:r>
              <a:rPr lang="en-US" dirty="0">
                <a:highlight>
                  <a:srgbClr val="C0C0C0"/>
                </a:highlight>
              </a:rPr>
              <a:t> --gen-key</a:t>
            </a:r>
          </a:p>
          <a:p>
            <a:r>
              <a:rPr lang="en-US" dirty="0"/>
              <a:t>This will take you through a few questions that will configure your keys</a:t>
            </a:r>
          </a:p>
          <a:p>
            <a:pPr lvl="1"/>
            <a:r>
              <a:rPr lang="en-US" dirty="0"/>
              <a:t>Name, email address</a:t>
            </a:r>
          </a:p>
          <a:p>
            <a:pPr lvl="1"/>
            <a:r>
              <a:rPr lang="en-US" dirty="0"/>
              <a:t>Etc.</a:t>
            </a:r>
          </a:p>
          <a:p>
            <a:pPr marL="0" indent="0">
              <a:buNone/>
            </a:pPr>
            <a:endParaRPr lang="en-US" dirty="0">
              <a:highlight>
                <a:srgbClr val="C0C0C0"/>
              </a:highlight>
            </a:endParaRPr>
          </a:p>
          <a:p>
            <a:pPr marL="0" indent="0">
              <a:buNone/>
            </a:pPr>
            <a:r>
              <a:rPr lang="en-US" dirty="0" err="1">
                <a:highlight>
                  <a:srgbClr val="C0C0C0"/>
                </a:highlight>
              </a:rPr>
              <a:t>gpg</a:t>
            </a:r>
            <a:r>
              <a:rPr lang="en-US" dirty="0">
                <a:highlight>
                  <a:srgbClr val="C0C0C0"/>
                </a:highlight>
              </a:rPr>
              <a:t> --list-keys</a:t>
            </a:r>
            <a:endParaRPr lang="en-US" dirty="0"/>
          </a:p>
          <a:p>
            <a:r>
              <a:rPr lang="en-US" dirty="0"/>
              <a:t>This will list the keys you have</a:t>
            </a:r>
          </a:p>
          <a:p>
            <a:pPr lvl="1"/>
            <a:r>
              <a:rPr lang="en-US" dirty="0"/>
              <a:t>Pub: public key; </a:t>
            </a:r>
            <a:r>
              <a:rPr lang="en-US" dirty="0" err="1"/>
              <a:t>Uid</a:t>
            </a:r>
            <a:r>
              <a:rPr lang="en-US" dirty="0"/>
              <a:t>: user id; Sub: subordinate key</a:t>
            </a:r>
          </a:p>
          <a:p>
            <a:pPr lvl="1"/>
            <a:r>
              <a:rPr lang="en-US" dirty="0"/>
              <a:t>SC: Signing ; E: Encryption</a:t>
            </a:r>
          </a:p>
        </p:txBody>
      </p:sp>
    </p:spTree>
    <p:extLst>
      <p:ext uri="{BB962C8B-B14F-4D97-AF65-F5344CB8AC3E}">
        <p14:creationId xmlns:p14="http://schemas.microsoft.com/office/powerpoint/2010/main" val="495471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2EB88-CF3B-D346-AAA2-8313F05D2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err="1"/>
              <a:t>gpg</a:t>
            </a:r>
            <a:r>
              <a:rPr lang="en-US" dirty="0"/>
              <a:t> to Sign/Verify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CE8F81-2759-CA47-9F55-6C8AE58550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highlight>
                  <a:srgbClr val="C0C0C0"/>
                </a:highlight>
              </a:rPr>
              <a:t>gpg</a:t>
            </a:r>
            <a:r>
              <a:rPr lang="en-US" dirty="0">
                <a:highlight>
                  <a:srgbClr val="C0C0C0"/>
                </a:highlight>
              </a:rPr>
              <a:t> -s -a</a:t>
            </a:r>
          </a:p>
          <a:p>
            <a:pPr lvl="0"/>
            <a:r>
              <a:rPr lang="en-US" dirty="0">
                <a:solidFill>
                  <a:prstClr val="black"/>
                </a:solidFill>
              </a:rPr>
              <a:t>This will generate a signature in ASCII </a:t>
            </a:r>
          </a:p>
          <a:p>
            <a:pPr lvl="1"/>
            <a:r>
              <a:rPr lang="en-US" dirty="0">
                <a:solidFill>
                  <a:prstClr val="black"/>
                </a:solidFill>
              </a:rPr>
              <a:t>read the manual to learn -s and -a</a:t>
            </a:r>
          </a:p>
          <a:p>
            <a:pPr marL="0" indent="0">
              <a:buNone/>
            </a:pPr>
            <a:endParaRPr lang="en-US" dirty="0">
              <a:highlight>
                <a:srgbClr val="C0C0C0"/>
              </a:highlight>
            </a:endParaRPr>
          </a:p>
          <a:p>
            <a:pPr marL="0" indent="0">
              <a:buNone/>
            </a:pPr>
            <a:r>
              <a:rPr lang="en-US" dirty="0" err="1">
                <a:highlight>
                  <a:srgbClr val="C0C0C0"/>
                </a:highlight>
              </a:rPr>
              <a:t>gpg</a:t>
            </a:r>
            <a:r>
              <a:rPr lang="en-US" dirty="0">
                <a:highlight>
                  <a:srgbClr val="C0C0C0"/>
                </a:highlight>
              </a:rPr>
              <a:t> --verify</a:t>
            </a:r>
          </a:p>
          <a:p>
            <a:pPr lvl="0"/>
            <a:r>
              <a:rPr lang="en-US" dirty="0">
                <a:solidFill>
                  <a:prstClr val="black"/>
                </a:solidFill>
              </a:rPr>
              <a:t>This will verify a signature</a:t>
            </a:r>
          </a:p>
          <a:p>
            <a:pPr lvl="1"/>
            <a:r>
              <a:rPr lang="en-US" dirty="0">
                <a:solidFill>
                  <a:prstClr val="black"/>
                </a:solidFill>
              </a:rPr>
              <a:t>read the manual to learn --verify</a:t>
            </a:r>
          </a:p>
          <a:p>
            <a:pPr marL="0" indent="0">
              <a:buNone/>
            </a:pPr>
            <a:endParaRPr lang="en-US" dirty="0">
              <a:highlight>
                <a:srgbClr val="C0C0C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5365679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A284F-C0CE-8C4D-939E-13D9E65F0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err="1"/>
              <a:t>gpg</a:t>
            </a:r>
            <a:r>
              <a:rPr lang="en-US" dirty="0"/>
              <a:t> to Encrypt/Decrypt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AA6E3-B73C-8643-BFC7-8DF90F6E0E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highlight>
                  <a:srgbClr val="C0C0C0"/>
                </a:highlight>
              </a:rPr>
              <a:t>gpg</a:t>
            </a:r>
            <a:r>
              <a:rPr lang="en-US" dirty="0">
                <a:highlight>
                  <a:srgbClr val="C0C0C0"/>
                </a:highlight>
              </a:rPr>
              <a:t> -e -a -r [recipient's email]</a:t>
            </a:r>
          </a:p>
          <a:p>
            <a:pPr lvl="0"/>
            <a:r>
              <a:rPr lang="en-US" dirty="0">
                <a:solidFill>
                  <a:prstClr val="black"/>
                </a:solidFill>
              </a:rPr>
              <a:t>This will encrypt the message using recipient’s public key</a:t>
            </a:r>
          </a:p>
          <a:p>
            <a:pPr lvl="1"/>
            <a:r>
              <a:rPr lang="en-US" dirty="0">
                <a:solidFill>
                  <a:prstClr val="black"/>
                </a:solidFill>
              </a:rPr>
              <a:t>read the manual to learn -e, -a, and -r</a:t>
            </a:r>
          </a:p>
          <a:p>
            <a:pPr lvl="1"/>
            <a:endParaRPr lang="en-US" dirty="0">
              <a:solidFill>
                <a:prstClr val="black"/>
              </a:solidFill>
            </a:endParaRPr>
          </a:p>
          <a:p>
            <a:pPr marL="0" indent="0">
              <a:buNone/>
            </a:pPr>
            <a:r>
              <a:rPr lang="en-US" dirty="0" err="1">
                <a:highlight>
                  <a:srgbClr val="C0C0C0"/>
                </a:highlight>
              </a:rPr>
              <a:t>gpg</a:t>
            </a:r>
            <a:r>
              <a:rPr lang="en-US" dirty="0">
                <a:highlight>
                  <a:srgbClr val="C0C0C0"/>
                </a:highlight>
              </a:rPr>
              <a:t> -d</a:t>
            </a:r>
          </a:p>
          <a:p>
            <a:pPr lvl="0"/>
            <a:r>
              <a:rPr lang="en-US" dirty="0">
                <a:solidFill>
                  <a:prstClr val="black"/>
                </a:solidFill>
              </a:rPr>
              <a:t>This will decrypt the message using one’s own private key</a:t>
            </a:r>
          </a:p>
          <a:p>
            <a:pPr marL="0" indent="0">
              <a:buNone/>
            </a:pPr>
            <a:endParaRPr lang="en-US" dirty="0">
              <a:solidFill>
                <a:prstClr val="black"/>
              </a:solidFill>
            </a:endParaRPr>
          </a:p>
          <a:p>
            <a:pPr marL="0" indent="0">
              <a:buNone/>
            </a:pPr>
            <a:endParaRPr lang="en-US" dirty="0">
              <a:highlight>
                <a:srgbClr val="C0C0C0"/>
              </a:highlight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7939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6724</TotalTime>
  <Words>856</Words>
  <Application>Microsoft Macintosh PowerPoint</Application>
  <PresentationFormat>Widescreen</PresentationFormat>
  <Paragraphs>144</Paragraphs>
  <Slides>22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Software Construction Laboratory CS35L – Lab 1</vt:lpstr>
      <vt:lpstr>Session 9-2</vt:lpstr>
      <vt:lpstr>Before We Start</vt:lpstr>
      <vt:lpstr>GPG</vt:lpstr>
      <vt:lpstr>What is GPG?</vt:lpstr>
      <vt:lpstr>Don’t Have gpg Installed?</vt:lpstr>
      <vt:lpstr>Generate a Key for yourself</vt:lpstr>
      <vt:lpstr>Use gpg to Sign/Verify</vt:lpstr>
      <vt:lpstr>Use gpg to Encrypt/Decrypt</vt:lpstr>
      <vt:lpstr>Key Management and MITM attack</vt:lpstr>
      <vt:lpstr>Key Management</vt:lpstr>
      <vt:lpstr>Man-In-The-Middle Attack: An Example</vt:lpstr>
      <vt:lpstr>Key Management with gpg</vt:lpstr>
      <vt:lpstr>Review git, diff, patch for assignment 9</vt:lpstr>
      <vt:lpstr>Terminologies in Git</vt:lpstr>
      <vt:lpstr>Initialize a Git Repo and Add a Commit</vt:lpstr>
      <vt:lpstr>When Commit on a Branch</vt:lpstr>
      <vt:lpstr>Get Repo From an Existing Repo</vt:lpstr>
      <vt:lpstr>Be Aware of Your Local Changes</vt:lpstr>
      <vt:lpstr>Controlling Version with Branch and Tags</vt:lpstr>
      <vt:lpstr>When Checkout to another Branch</vt:lpstr>
      <vt:lpstr>Integrating Changes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Construction Laboratory CS35L – F18</dc:title>
  <dc:creator>Zhiyi Zhang</dc:creator>
  <cp:lastModifiedBy>Zhiyi Zhang</cp:lastModifiedBy>
  <cp:revision>1064</cp:revision>
  <dcterms:created xsi:type="dcterms:W3CDTF">2018-10-02T20:19:11Z</dcterms:created>
  <dcterms:modified xsi:type="dcterms:W3CDTF">2018-11-28T19:16:32Z</dcterms:modified>
</cp:coreProperties>
</file>