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1" r:id="rId3"/>
    <p:sldId id="342" r:id="rId4"/>
    <p:sldId id="272" r:id="rId5"/>
    <p:sldId id="273" r:id="rId6"/>
    <p:sldId id="295" r:id="rId8"/>
    <p:sldId id="343" r:id="rId9"/>
    <p:sldId id="275" r:id="rId10"/>
    <p:sldId id="296" r:id="rId11"/>
    <p:sldId id="362" r:id="rId12"/>
    <p:sldId id="297" r:id="rId13"/>
    <p:sldId id="344" r:id="rId14"/>
    <p:sldId id="301" r:id="rId15"/>
    <p:sldId id="298" r:id="rId16"/>
    <p:sldId id="345" r:id="rId17"/>
    <p:sldId id="299" r:id="rId18"/>
    <p:sldId id="347" r:id="rId19"/>
    <p:sldId id="302" r:id="rId20"/>
    <p:sldId id="348" r:id="rId21"/>
    <p:sldId id="349" r:id="rId22"/>
    <p:sldId id="350" r:id="rId23"/>
    <p:sldId id="303" r:id="rId24"/>
    <p:sldId id="346" r:id="rId25"/>
    <p:sldId id="351" r:id="rId26"/>
    <p:sldId id="306" r:id="rId27"/>
    <p:sldId id="307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2" r:id="rId41"/>
    <p:sldId id="321" r:id="rId42"/>
    <p:sldId id="352" r:id="rId43"/>
    <p:sldId id="323" r:id="rId44"/>
    <p:sldId id="353" r:id="rId45"/>
    <p:sldId id="355" r:id="rId46"/>
    <p:sldId id="324" r:id="rId47"/>
    <p:sldId id="354" r:id="rId48"/>
    <p:sldId id="325" r:id="rId49"/>
    <p:sldId id="356" r:id="rId50"/>
    <p:sldId id="357" r:id="rId51"/>
    <p:sldId id="327" r:id="rId52"/>
    <p:sldId id="358" r:id="rId53"/>
    <p:sldId id="328" r:id="rId54"/>
    <p:sldId id="329" r:id="rId55"/>
    <p:sldId id="330" r:id="rId56"/>
    <p:sldId id="331" r:id="rId57"/>
    <p:sldId id="332" r:id="rId58"/>
    <p:sldId id="333" r:id="rId59"/>
    <p:sldId id="359" r:id="rId60"/>
    <p:sldId id="334" r:id="rId61"/>
    <p:sldId id="335" r:id="rId62"/>
    <p:sldId id="360" r:id="rId63"/>
    <p:sldId id="336" r:id="rId64"/>
    <p:sldId id="361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4162" autoAdjust="0"/>
  </p:normalViewPr>
  <p:slideViewPr>
    <p:cSldViewPr>
      <p:cViewPr varScale="1">
        <p:scale>
          <a:sx n="61" d="100"/>
          <a:sy n="61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ls –p | grep / 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IO redirection/Bash Scripts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command1 | command2</a:t>
            </a:r>
            <a:endParaRPr lang="en-US" altLang="zh-CN" dirty="0"/>
          </a:p>
          <a:p>
            <a:r>
              <a:rPr lang="en-US" altLang="zh-CN" dirty="0"/>
              <a:t>The stdout of command1 goes to the stdin of command2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ls -l &gt; output; </a:t>
            </a:r>
            <a:r>
              <a:rPr lang="en-US" altLang="zh-CN" dirty="0" err="1">
                <a:sym typeface="+mn-ea"/>
              </a:rPr>
              <a:t>wc</a:t>
            </a:r>
            <a:r>
              <a:rPr lang="en-US" altLang="zh-CN" dirty="0">
                <a:sym typeface="+mn-ea"/>
              </a:rPr>
              <a:t> -l &lt; output</a:t>
            </a:r>
            <a:endParaRPr lang="en-US" altLang="zh-CN" dirty="0"/>
          </a:p>
          <a:p>
            <a:r>
              <a:rPr lang="en-US" altLang="zh-CN" dirty="0"/>
              <a:t>ls -l | wc -l</a:t>
            </a:r>
            <a:endParaRPr lang="en-US" altLang="zh-CN" dirty="0"/>
          </a:p>
          <a:p>
            <a:r>
              <a:rPr lang="en-US" altLang="zh-CN" dirty="0"/>
              <a:t>Pipe: simpler and does not create a temporary file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pipe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Text-processing commands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485711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grep</a:t>
            </a:r>
            <a:r>
              <a:rPr lang="en-US" altLang="zh-CN" dirty="0"/>
              <a:t>: find lines that match certain pattern </a:t>
            </a:r>
            <a:r>
              <a:rPr lang="en-US" altLang="zh-CN" dirty="0">
                <a:sym typeface="+mn-ea"/>
              </a:rPr>
              <a:t>in the text file/</a:t>
            </a:r>
            <a:r>
              <a:rPr lang="en-US" altLang="zh-CN" dirty="0" err="1">
                <a:sym typeface="+mn-ea"/>
              </a:rPr>
              <a:t>stdin</a:t>
            </a:r>
            <a:endParaRPr lang="en-US" altLang="zh-CN" dirty="0">
              <a:sym typeface="+mn-ea"/>
            </a:endParaRPr>
          </a:p>
          <a:p>
            <a:r>
              <a:rPr lang="en-US" altLang="zh-CN" dirty="0"/>
              <a:t>cut: remove sections from each line of the text file/</a:t>
            </a:r>
            <a:r>
              <a:rPr lang="en-US" altLang="zh-CN" dirty="0" err="1"/>
              <a:t>stdin</a:t>
            </a:r>
            <a:endParaRPr lang="en-US" altLang="zh-CN" dirty="0"/>
          </a:p>
          <a:p>
            <a:r>
              <a:rPr lang="en-US" altLang="zh-CN" dirty="0"/>
              <a:t>sort: sort lines of text files/</a:t>
            </a:r>
            <a:r>
              <a:rPr lang="en-US" altLang="zh-CN" dirty="0" err="1"/>
              <a:t>stdin</a:t>
            </a:r>
            <a:endParaRPr lang="en-US" altLang="zh-CN" dirty="0"/>
          </a:p>
          <a:p>
            <a:r>
              <a:rPr lang="en-US" altLang="zh-CN" dirty="0" err="1"/>
              <a:t>uniq</a:t>
            </a:r>
            <a:r>
              <a:rPr lang="en-US" altLang="zh-CN" dirty="0"/>
              <a:t>: eliminate duplicated lines of a sorted text files/</a:t>
            </a:r>
            <a:r>
              <a:rPr lang="en-US" altLang="zh-CN" dirty="0" err="1"/>
              <a:t>stdin</a:t>
            </a:r>
            <a:endParaRPr lang="en-US" altLang="zh-CN" dirty="0"/>
          </a:p>
          <a:p>
            <a:r>
              <a:rPr lang="en-US" altLang="zh-CN" dirty="0" err="1"/>
              <a:t>tr</a:t>
            </a:r>
            <a:r>
              <a:rPr lang="en-US" altLang="zh-CN" dirty="0"/>
              <a:t>: translate or delete characters in a file</a:t>
            </a:r>
            <a:endParaRPr lang="en-US" altLang="zh-CN" dirty="0"/>
          </a:p>
          <a:p>
            <a:r>
              <a:rPr lang="en-US" altLang="zh-CN" dirty="0" err="1"/>
              <a:t>sed</a:t>
            </a:r>
            <a:r>
              <a:rPr lang="en-US" altLang="zh-CN" dirty="0"/>
              <a:t>: able to do all of the above mentioned functionalities and even more!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command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grep [options] pattern [filename] </a:t>
            </a:r>
            <a:endParaRPr lang="en-US" altLang="zh-CN" dirty="0"/>
          </a:p>
          <a:p>
            <a:r>
              <a:rPr lang="en-US" altLang="zh-CN" dirty="0"/>
              <a:t>print lines that match the pattern </a:t>
            </a:r>
            <a:endParaRPr lang="en-US" altLang="zh-CN" dirty="0"/>
          </a:p>
          <a:p>
            <a:r>
              <a:rPr lang="en-US" altLang="zh-CN" dirty="0"/>
              <a:t>e.g. file: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cs 35l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is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fun</a:t>
            </a:r>
            <a:endParaRPr lang="en-US" altLang="zh-CN" dirty="0"/>
          </a:p>
          <a:p>
            <a:r>
              <a:rPr lang="en-US" altLang="zh-CN" dirty="0"/>
              <a:t>grep s file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output: cs35l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3200" dirty="0"/>
              <a:t>    is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grep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command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cut [option] [path_to_file]</a:t>
            </a:r>
            <a:endParaRPr lang="en-US" altLang="zh-CN" dirty="0"/>
          </a:p>
          <a:p>
            <a:r>
              <a:rPr lang="en-US" altLang="zh-CN" dirty="0"/>
              <a:t>remove sections from each line of the input</a:t>
            </a:r>
            <a:endParaRPr lang="en-US" altLang="zh-CN" dirty="0"/>
          </a:p>
          <a:p>
            <a:pPr lvl="1"/>
            <a:r>
              <a:rPr lang="en-US" altLang="zh-CN" dirty="0"/>
              <a:t>cut -c range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e.g.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locale | cut -c 1 # print out the first letter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locale | cut -c 2 # print out the second letter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locale | cut -c 1-5 # print out the first five characters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locale | cut -c 5- # print out all the characters starting from the 5th one. 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cut -c 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command (cond)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cut [option] [path_to_file]</a:t>
            </a:r>
            <a:endParaRPr lang="en-US" altLang="zh-CN" dirty="0"/>
          </a:p>
          <a:p>
            <a:r>
              <a:rPr lang="en-US" altLang="zh-CN" dirty="0"/>
              <a:t>remove sections from each line of the input</a:t>
            </a:r>
            <a:endParaRPr lang="en-US" altLang="zh-CN" dirty="0"/>
          </a:p>
          <a:p>
            <a:pPr lvl="1"/>
            <a:r>
              <a:rPr lang="en-US" altLang="zh-CN" dirty="0"/>
              <a:t>cut -c range</a:t>
            </a:r>
            <a:endParaRPr lang="en-US" altLang="zh-CN" dirty="0"/>
          </a:p>
          <a:p>
            <a:pPr lvl="1"/>
            <a:r>
              <a:rPr lang="en-US" altLang="zh-CN" dirty="0"/>
              <a:t>cut -d 'field delimiter' -f field</a:t>
            </a:r>
            <a:endParaRPr lang="en-US" altLang="zh-CN" dirty="0"/>
          </a:p>
          <a:p>
            <a:pPr lvl="1"/>
            <a:r>
              <a:rPr lang="en-US" altLang="zh-CN" dirty="0"/>
              <a:t>locale | cut -d '=' -f 2 #print out all the string after equal sign for each line. 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locale | cut -d '=' -f 1 #print out all the string before equal sign for each line. 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cut -d 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command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sort [option] [path_to_file]</a:t>
            </a:r>
            <a:endParaRPr lang="en-US" altLang="zh-CN" dirty="0"/>
          </a:p>
          <a:p>
            <a:r>
              <a:rPr lang="en-US" altLang="zh-CN" dirty="0"/>
              <a:t>sort lines. </a:t>
            </a:r>
            <a:endParaRPr lang="en-US" altLang="zh-CN" dirty="0"/>
          </a:p>
          <a:p>
            <a:r>
              <a:rPr lang="en-US" altLang="zh-CN" dirty="0"/>
              <a:t>Important options</a:t>
            </a:r>
            <a:endParaRPr lang="en-US" altLang="zh-CN" dirty="0"/>
          </a:p>
          <a:p>
            <a:pPr lvl="1"/>
            <a:r>
              <a:rPr lang="en-US" altLang="zh-CN" dirty="0"/>
              <a:t>-t: specify 'field delimiter'</a:t>
            </a:r>
            <a:endParaRPr lang="en-US" altLang="zh-CN" dirty="0"/>
          </a:p>
          <a:p>
            <a:pPr lvl="1"/>
            <a:r>
              <a:rPr lang="en-US" altLang="zh-CN" dirty="0"/>
              <a:t>-k: specify the field to sort with, often used together as the -t option. </a:t>
            </a:r>
            <a:endParaRPr lang="en-US" altLang="zh-CN" dirty="0"/>
          </a:p>
          <a:p>
            <a:pPr lvl="1"/>
            <a:r>
              <a:rPr lang="en-US" altLang="zh-CN" dirty="0"/>
              <a:t>-n: sort based on numerical values (default is by string value)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511" y="-304800"/>
            <a:ext cx="8229600" cy="1143000"/>
          </a:xfrm>
        </p:spPr>
        <p:txBody>
          <a:bodyPr/>
          <a:lstStyle/>
          <a:p>
            <a:r>
              <a:rPr lang="en-US" dirty="0"/>
              <a:t>Simple C++ program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889" y="609600"/>
            <a:ext cx="8229600" cy="5257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dirty="0"/>
              <a:t>#include &lt;iostream&gt;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main(void)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{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 = 0; 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 &gt;&gt; a;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“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: the number is “ &lt;&lt; a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cerr</a:t>
            </a:r>
            <a:r>
              <a:rPr lang="en-US" altLang="zh-CN" sz="2400" dirty="0"/>
              <a:t> &lt;&lt; “</a:t>
            </a:r>
            <a:r>
              <a:rPr lang="en-US" altLang="zh-CN" sz="2400" dirty="0" err="1"/>
              <a:t>Cerr</a:t>
            </a:r>
            <a:r>
              <a:rPr lang="en-US" altLang="zh-CN" sz="2400" dirty="0"/>
              <a:t>: the number is “ &lt;&lt; a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803031" y="4935141"/>
            <a:ext cx="78439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./IO</a:t>
            </a:r>
            <a:endParaRPr lang="en-US" sz="2400" dirty="0"/>
          </a:p>
          <a:p>
            <a:r>
              <a:rPr lang="en-US" sz="2400" dirty="0"/>
              <a:t>12</a:t>
            </a:r>
            <a:endParaRPr lang="en-US" sz="2400" dirty="0"/>
          </a:p>
          <a:p>
            <a:r>
              <a:rPr lang="en-US" sz="2400" dirty="0" err="1"/>
              <a:t>Cout</a:t>
            </a:r>
            <a:r>
              <a:rPr lang="en-US" sz="2400" dirty="0"/>
              <a:t>: the number is 12</a:t>
            </a:r>
            <a:endParaRPr lang="en-US" sz="2400" dirty="0"/>
          </a:p>
          <a:p>
            <a:r>
              <a:rPr lang="en-US" sz="2400" dirty="0" err="1"/>
              <a:t>Cerr</a:t>
            </a:r>
            <a:r>
              <a:rPr lang="en-US" sz="2400" dirty="0"/>
              <a:t>: the number is 12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97679" y="5216366"/>
            <a:ext cx="441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difference between </a:t>
            </a:r>
            <a:r>
              <a:rPr lang="en-US" sz="2800" dirty="0" err="1"/>
              <a:t>cout</a:t>
            </a:r>
            <a:r>
              <a:rPr lang="en-US" sz="2800" dirty="0"/>
              <a:t> and </a:t>
            </a:r>
            <a:r>
              <a:rPr lang="en-US" sz="2800" dirty="0" err="1"/>
              <a:t>cerr</a:t>
            </a:r>
            <a:r>
              <a:rPr lang="en-US" sz="2800" dirty="0"/>
              <a:t>?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sort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</a:t>
            </a:r>
            <a:r>
              <a:rPr lang="en-US" dirty="0"/>
              <a:t> command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426105"/>
            <a:ext cx="88392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uniq [option] [path_to_file]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eliminate duplicated lines of a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sorted</a:t>
            </a:r>
            <a:r>
              <a:rPr lang="en-US" altLang="zh-CN" dirty="0">
                <a:sym typeface="+mn-ea"/>
              </a:rPr>
              <a:t> input</a:t>
            </a:r>
            <a:endParaRPr lang="en-US" altLang="zh-CN" dirty="0">
              <a:sym typeface="+mn-ea"/>
            </a:endParaRPr>
          </a:p>
          <a:p>
            <a:r>
              <a:rPr lang="en-US" altLang="zh-CN" dirty="0"/>
              <a:t>Important options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-c:  prefix lines by the number of occurrences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858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count the number </a:t>
            </a:r>
            <a:r>
              <a:rPr lang="en-US" altLang="zh-CN"/>
              <a:t>of logins </a:t>
            </a:r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017135"/>
          </a:xfrm>
        </p:spPr>
        <p:txBody>
          <a:bodyPr>
            <a:normAutofit/>
          </a:bodyPr>
          <a:lstStyle/>
          <a:p>
            <a:r>
              <a:rPr lang="en-US" altLang="zh-CN" dirty="0"/>
              <a:t>Q: How many different users have logged into the lnxsrv09 in recent times?</a:t>
            </a:r>
            <a:endParaRPr lang="en-US" altLang="zh-CN" dirty="0"/>
          </a:p>
          <a:p>
            <a:r>
              <a:rPr lang="en-US" altLang="zh-CN" dirty="0"/>
              <a:t>A: last | cut -d ' ' -f 1 | sort | </a:t>
            </a:r>
            <a:r>
              <a:rPr lang="en-US" altLang="zh-CN" dirty="0" err="1"/>
              <a:t>uniq</a:t>
            </a:r>
            <a:r>
              <a:rPr lang="en-US" altLang="zh-CN" dirty="0"/>
              <a:t> | </a:t>
            </a:r>
            <a:r>
              <a:rPr lang="en-US" altLang="zh-CN" dirty="0" err="1"/>
              <a:t>wc</a:t>
            </a:r>
            <a:r>
              <a:rPr lang="en-US" altLang="zh-CN" dirty="0"/>
              <a:t> -l</a:t>
            </a:r>
            <a:endParaRPr lang="en-US" altLang="zh-CN" dirty="0"/>
          </a:p>
          <a:p>
            <a:r>
              <a:rPr lang="en-US" altLang="zh-CN" dirty="0"/>
              <a:t>Q: Who logged into lnxsrv09 most times?</a:t>
            </a:r>
            <a:endParaRPr lang="en-US" altLang="zh-CN" dirty="0"/>
          </a:p>
          <a:p>
            <a:r>
              <a:rPr lang="en-US" altLang="zh-CN" dirty="0"/>
              <a:t>A: </a:t>
            </a:r>
            <a:r>
              <a:rPr lang="en-US" altLang="zh-CN" dirty="0">
                <a:sym typeface="+mn-ea"/>
              </a:rPr>
              <a:t>last | cut -d ' ' -f 1 | sort | </a:t>
            </a:r>
            <a:r>
              <a:rPr lang="en-US" altLang="zh-CN" dirty="0" err="1">
                <a:sym typeface="+mn-ea"/>
              </a:rPr>
              <a:t>uniq</a:t>
            </a:r>
            <a:r>
              <a:rPr lang="en-US" altLang="zh-CN" dirty="0">
                <a:sym typeface="+mn-ea"/>
              </a:rPr>
              <a:t> -c | sort -t ' ' -k1 -n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Regular Expressions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Regular expression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Q: Find all the files under /</a:t>
            </a:r>
            <a:r>
              <a:rPr lang="en-US" altLang="zh-CN" dirty="0" err="1"/>
              <a:t>usr</a:t>
            </a:r>
            <a:r>
              <a:rPr lang="en-US" altLang="zh-CN" dirty="0"/>
              <a:t>/bin whose name starts with character 'l' and ends with </a:t>
            </a:r>
            <a:r>
              <a:rPr lang="en-US" altLang="zh-CN" dirty="0">
                <a:sym typeface="+mn-ea"/>
              </a:rPr>
              <a:t>character '</a:t>
            </a:r>
            <a:r>
              <a:rPr lang="en-US" altLang="zh-CN" dirty="0"/>
              <a:t>s'.</a:t>
            </a:r>
            <a:endParaRPr lang="en-US" altLang="zh-CN" dirty="0"/>
          </a:p>
          <a:p>
            <a:r>
              <a:rPr lang="en-US" altLang="zh-CN" dirty="0"/>
              <a:t>A: Use regular expression</a:t>
            </a:r>
            <a:endParaRPr lang="en-US" altLang="zh-CN" dirty="0"/>
          </a:p>
          <a:p>
            <a:r>
              <a:rPr lang="en-US" altLang="zh-CN" dirty="0"/>
              <a:t>Regular expression: specify a pattern that is used to match multiple strings.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 word in regular expression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. : match any character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e.g. </a:t>
            </a:r>
            <a:r>
              <a:rPr lang="en-US" altLang="zh-CN" dirty="0" err="1"/>
              <a:t>o.o</a:t>
            </a:r>
            <a:r>
              <a:rPr lang="en-US" altLang="zh-CN" dirty="0"/>
              <a:t> matches </a:t>
            </a:r>
            <a:r>
              <a:rPr lang="en-US" altLang="zh-CN" dirty="0" err="1"/>
              <a:t>oao</a:t>
            </a:r>
            <a:r>
              <a:rPr lang="en-US" altLang="zh-CN" dirty="0"/>
              <a:t>, obo, …, o0o, o1o, o2o…,</a:t>
            </a:r>
            <a:r>
              <a:rPr lang="en-US" altLang="zh-CN" dirty="0" err="1"/>
              <a:t>o?o</a:t>
            </a:r>
            <a:r>
              <a:rPr lang="en-US" altLang="zh-CN" dirty="0"/>
              <a:t> </a:t>
            </a:r>
            <a:r>
              <a:rPr lang="en-US" altLang="zh-CN" dirty="0" err="1"/>
              <a:t>o;o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[]: match any characters specify in bracket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e.g. [</a:t>
            </a:r>
            <a:r>
              <a:rPr lang="en-US" altLang="zh-CN" dirty="0" err="1"/>
              <a:t>abcd</a:t>
            </a:r>
            <a:r>
              <a:rPr lang="en-US" altLang="zh-CN" dirty="0"/>
              <a:t>]</a:t>
            </a:r>
            <a:r>
              <a:rPr lang="en-US" altLang="zh-CN" dirty="0" err="1"/>
              <a:t>oo</a:t>
            </a:r>
            <a:r>
              <a:rPr lang="en-US" altLang="zh-CN" dirty="0"/>
              <a:t> matches </a:t>
            </a:r>
            <a:r>
              <a:rPr lang="en-US" altLang="zh-CN" dirty="0" err="1"/>
              <a:t>aoo</a:t>
            </a:r>
            <a:r>
              <a:rPr lang="en-US" altLang="zh-CN" dirty="0"/>
              <a:t> or boo or coo or doo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 : used within the [], specify the ranges of characters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e.g. [a-z] </a:t>
            </a:r>
            <a:r>
              <a:rPr lang="en-US" altLang="zh-CN" dirty="0">
                <a:sym typeface="+mn-ea"/>
              </a:rPr>
              <a:t>matches </a:t>
            </a:r>
            <a:r>
              <a:rPr lang="en-US" altLang="zh-CN" dirty="0"/>
              <a:t>all lower case letters. [a-</a:t>
            </a:r>
            <a:r>
              <a:rPr lang="en-US" altLang="zh-CN" dirty="0" err="1"/>
              <a:t>zA</a:t>
            </a:r>
            <a:r>
              <a:rPr lang="en-US" altLang="zh-CN" dirty="0"/>
              <a:t>-Z] </a:t>
            </a:r>
            <a:r>
              <a:rPr lang="en-US" altLang="zh-CN" dirty="0">
                <a:sym typeface="+mn-ea"/>
              </a:rPr>
              <a:t>matches </a:t>
            </a:r>
            <a:r>
              <a:rPr lang="en-US" altLang="zh-CN" dirty="0"/>
              <a:t>all letters. [0-9] </a:t>
            </a:r>
            <a:r>
              <a:rPr lang="en-US" altLang="zh-CN" dirty="0">
                <a:sym typeface="+mn-ea"/>
              </a:rPr>
              <a:t>matches </a:t>
            </a:r>
            <a:r>
              <a:rPr lang="en-US" altLang="zh-CN" dirty="0"/>
              <a:t>all numbers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205"/>
            <a:ext cx="8375650" cy="126174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key word in regular expression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(cond)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$</a:t>
            </a:r>
            <a:r>
              <a:rPr lang="en-US" altLang="zh-CN" dirty="0"/>
              <a:t>: matches </a:t>
            </a:r>
            <a:r>
              <a:rPr lang="zh-CN" altLang="en-US" dirty="0"/>
              <a:t>the end of a line </a:t>
            </a:r>
            <a:endParaRPr lang="zh-CN" altLang="en-US" dirty="0"/>
          </a:p>
          <a:p>
            <a:r>
              <a:rPr lang="zh-CN" altLang="en-US" dirty="0"/>
              <a:t>^</a:t>
            </a:r>
            <a:endParaRPr lang="zh-CN" altLang="en-US" dirty="0"/>
          </a:p>
          <a:p>
            <a:pPr lvl="1"/>
            <a:r>
              <a:rPr lang="en-US" altLang="zh-CN" dirty="0"/>
              <a:t>if not within the bracket, matches the start of a line.</a:t>
            </a:r>
            <a:endParaRPr lang="en-US" altLang="zh-CN" dirty="0"/>
          </a:p>
          <a:p>
            <a:pPr lvl="1"/>
            <a:r>
              <a:rPr lang="en-US" altLang="zh-CN" dirty="0"/>
              <a:t> if used within the bracket, matches any characters that are not specified.</a:t>
            </a:r>
            <a:br>
              <a:rPr lang="en-US" altLang="zh-CN" dirty="0"/>
            </a:br>
            <a:r>
              <a:rPr lang="en-US" altLang="zh-CN" dirty="0"/>
              <a:t>e.g. [^</a:t>
            </a:r>
            <a:r>
              <a:rPr lang="en-US" altLang="zh-CN" dirty="0" err="1"/>
              <a:t>abcd</a:t>
            </a:r>
            <a:r>
              <a:rPr lang="en-US" altLang="zh-CN" dirty="0"/>
              <a:t>]: matches any character that is not </a:t>
            </a:r>
            <a:r>
              <a:rPr lang="en-US" altLang="zh-CN" dirty="0" err="1"/>
              <a:t>a,b,c,d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205"/>
            <a:ext cx="8375650" cy="126174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key word in regular expression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(cond)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*: repeat the previous pattern from 0 to any times</a:t>
            </a:r>
            <a:endParaRPr lang="en-US" dirty="0"/>
          </a:p>
          <a:p>
            <a:pPr lvl="1"/>
            <a:r>
              <a:rPr lang="en-US" dirty="0"/>
              <a:t>e.g. .* represents all strings</a:t>
            </a:r>
            <a:endParaRPr lang="en-US" dirty="0"/>
          </a:p>
          <a:p>
            <a:r>
              <a:rPr lang="en-US" altLang="zh-CN" dirty="0"/>
              <a:t>\{</a:t>
            </a:r>
            <a:r>
              <a:rPr lang="en-US" altLang="zh-CN" dirty="0" err="1"/>
              <a:t>n,m</a:t>
            </a:r>
            <a:r>
              <a:rPr lang="en-US" altLang="zh-CN" dirty="0"/>
              <a:t>\}: repeat the previous pattern from n to m times</a:t>
            </a:r>
            <a:endParaRPr lang="en-US" altLang="zh-CN" dirty="0"/>
          </a:p>
          <a:p>
            <a:pPr lvl="1"/>
            <a:r>
              <a:rPr lang="en-US" altLang="zh-CN" sz="2800" dirty="0"/>
              <a:t>e.g.  </a:t>
            </a:r>
            <a:r>
              <a:rPr lang="en-US" altLang="zh-CN" dirty="0"/>
              <a:t>'go\{2,3\}g', matches </a:t>
            </a:r>
            <a:r>
              <a:rPr lang="en-US" altLang="zh-CN" dirty="0" err="1"/>
              <a:t>goog</a:t>
            </a:r>
            <a:r>
              <a:rPr lang="en-US" altLang="zh-CN" dirty="0"/>
              <a:t> or </a:t>
            </a:r>
            <a:r>
              <a:rPr lang="en-US" altLang="zh-CN" dirty="0" err="1"/>
              <a:t>gooog</a:t>
            </a:r>
            <a:r>
              <a:rPr lang="en-US" altLang="zh-CN" dirty="0"/>
              <a:t>. 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 of regular expressions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502983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Find all the files with just one character under /</a:t>
            </a:r>
            <a:r>
              <a:rPr lang="en-US" altLang="zh-CN" dirty="0" err="1">
                <a:sym typeface="+mn-ea"/>
              </a:rPr>
              <a:t>usr</a:t>
            </a:r>
            <a:r>
              <a:rPr lang="en-US" altLang="zh-CN" dirty="0">
                <a:sym typeface="+mn-ea"/>
              </a:rPr>
              <a:t>/bin</a:t>
            </a:r>
            <a:endParaRPr lang="en-US" altLang="zh-CN" dirty="0"/>
          </a:p>
          <a:p>
            <a:r>
              <a:rPr lang="en-US" altLang="zh-CN" dirty="0" err="1"/>
              <a:t>ls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/bin | </a:t>
            </a:r>
            <a:r>
              <a:rPr lang="en-US" altLang="zh-CN" dirty="0" err="1"/>
              <a:t>grep</a:t>
            </a:r>
            <a:r>
              <a:rPr lang="en-US" altLang="zh-CN" dirty="0"/>
              <a:t> “^.$”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ym typeface="+mn-ea"/>
              </a:rPr>
              <a:t>On file /</a:t>
            </a:r>
            <a:r>
              <a:rPr lang="en-US" altLang="zh-CN" dirty="0" err="1">
                <a:sym typeface="+mn-ea"/>
              </a:rPr>
              <a:t>var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tmp</a:t>
            </a:r>
            <a:r>
              <a:rPr lang="en-US" altLang="zh-CN" dirty="0">
                <a:sym typeface="+mn-ea"/>
              </a:rPr>
              <a:t>/text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How many lines contain lower case vowel letters (i.e. “a” or “e” or “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” or “o” or “u”)</a:t>
            </a:r>
            <a:endParaRPr lang="en-US" altLang="zh-CN" dirty="0"/>
          </a:p>
          <a:p>
            <a:r>
              <a:rPr lang="en-US" altLang="zh-CN" dirty="0"/>
              <a:t>grep “[</a:t>
            </a:r>
            <a:r>
              <a:rPr lang="en-US" altLang="zh-CN" dirty="0" err="1"/>
              <a:t>aeiou</a:t>
            </a:r>
            <a:r>
              <a:rPr lang="en-US" altLang="zh-CN" dirty="0"/>
              <a:t>]” 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var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tmp</a:t>
            </a:r>
            <a:r>
              <a:rPr lang="en-US" altLang="zh-CN" dirty="0">
                <a:sym typeface="+mn-ea"/>
              </a:rPr>
              <a:t>/text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Examples of regular expressions</a:t>
            </a:r>
            <a:br>
              <a:rPr lang="en-US" altLang="zh-CN"/>
            </a:br>
            <a:r>
              <a:rPr lang="en-US" altLang="zh-CN"/>
              <a:t>(cont)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529463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ym typeface="+mn-ea"/>
              </a:rPr>
              <a:t>On file /</a:t>
            </a:r>
            <a:r>
              <a:rPr lang="en-US" altLang="zh-CN" dirty="0" err="1">
                <a:sym typeface="+mn-ea"/>
              </a:rPr>
              <a:t>var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tmp</a:t>
            </a:r>
            <a:r>
              <a:rPr lang="en-US" altLang="zh-CN" dirty="0">
                <a:sym typeface="+mn-ea"/>
              </a:rPr>
              <a:t>/text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How many lines start with letter “g” or “G” and ends with letter “E” or “e”</a:t>
            </a:r>
            <a:endParaRPr lang="en-US" altLang="zh-CN" dirty="0">
              <a:sym typeface="+mn-ea"/>
            </a:endParaRPr>
          </a:p>
          <a:p>
            <a:r>
              <a:rPr lang="en-US" altLang="zh-CN" dirty="0"/>
              <a:t>grep “^[</a:t>
            </a:r>
            <a:r>
              <a:rPr lang="en-US" altLang="zh-CN" dirty="0" err="1"/>
              <a:t>gG</a:t>
            </a:r>
            <a:r>
              <a:rPr lang="en-US" altLang="zh-CN" dirty="0"/>
              <a:t>].*[</a:t>
            </a:r>
            <a:r>
              <a:rPr lang="en-US" altLang="zh-CN" dirty="0" err="1"/>
              <a:t>eE</a:t>
            </a:r>
            <a:r>
              <a:rPr lang="en-US" altLang="zh-CN" dirty="0"/>
              <a:t>]$” 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var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tmp</a:t>
            </a:r>
            <a:r>
              <a:rPr lang="en-US" altLang="zh-CN" dirty="0">
                <a:sym typeface="+mn-ea"/>
              </a:rPr>
              <a:t>/text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ym typeface="+mn-ea"/>
              </a:rPr>
              <a:t>How many lines have two ore more adjacent vowel letters?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grep “[</a:t>
            </a:r>
            <a:r>
              <a:rPr lang="en-US" altLang="zh-CN" dirty="0" err="1">
                <a:sym typeface="+mn-ea"/>
              </a:rPr>
              <a:t>aeiouAEIOU</a:t>
            </a:r>
            <a:r>
              <a:rPr lang="en-US" altLang="zh-CN" dirty="0">
                <a:sym typeface="+mn-ea"/>
              </a:rPr>
              <a:t>][</a:t>
            </a:r>
            <a:r>
              <a:rPr lang="en-US" altLang="zh-CN" dirty="0" err="1">
                <a:sym typeface="+mn-ea"/>
              </a:rPr>
              <a:t>aeiouAEIOU</a:t>
            </a:r>
            <a:r>
              <a:rPr lang="en-US" altLang="zh-CN" dirty="0">
                <a:sym typeface="+mn-ea"/>
              </a:rPr>
              <a:t>]” /</a:t>
            </a:r>
            <a:r>
              <a:rPr lang="en-US" altLang="zh-CN" dirty="0" err="1">
                <a:sym typeface="+mn-ea"/>
              </a:rPr>
              <a:t>var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tmp</a:t>
            </a:r>
            <a:r>
              <a:rPr lang="en-US" altLang="zh-CN" dirty="0">
                <a:sym typeface="+mn-ea"/>
              </a:rPr>
              <a:t>/text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grep “[</a:t>
            </a:r>
            <a:r>
              <a:rPr lang="en-US" altLang="zh-CN" dirty="0" err="1">
                <a:sym typeface="+mn-ea"/>
              </a:rPr>
              <a:t>aeiouAEIOU</a:t>
            </a:r>
            <a:r>
              <a:rPr lang="en-US" altLang="zh-CN" dirty="0">
                <a:sym typeface="+mn-ea"/>
              </a:rPr>
              <a:t>]\{2,2\}” /</a:t>
            </a:r>
            <a:r>
              <a:rPr lang="en-US" altLang="zh-CN" dirty="0" err="1">
                <a:sym typeface="+mn-ea"/>
              </a:rPr>
              <a:t>var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tmp</a:t>
            </a:r>
            <a:r>
              <a:rPr lang="en-US" altLang="zh-CN" dirty="0">
                <a:sym typeface="+mn-ea"/>
              </a:rPr>
              <a:t>/text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streams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/>
              <a:t>Three standard streams:</a:t>
            </a:r>
            <a:endParaRPr lang="en-US" altLang="zh-CN" dirty="0"/>
          </a:p>
          <a:p>
            <a:pPr lvl="1"/>
            <a:r>
              <a:rPr lang="en-US" altLang="zh-CN" sz="2800" dirty="0"/>
              <a:t>stdin: standard input, program reads from it.  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	(</a:t>
            </a:r>
            <a:r>
              <a:rPr lang="en-US" altLang="zh-CN" sz="2800" dirty="0" err="1"/>
              <a:t>cin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lvl="1"/>
            <a:r>
              <a:rPr lang="en-US" altLang="zh-CN" sz="2800" dirty="0"/>
              <a:t>stdout: standard output, program writes results to it (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lvl="1"/>
            <a:r>
              <a:rPr lang="en-US" altLang="zh-CN" sz="2800" dirty="0"/>
              <a:t>stderr: standard error, program writes error messages to it. (</a:t>
            </a:r>
            <a:r>
              <a:rPr lang="en-US" altLang="zh-CN" sz="2800" dirty="0" err="1"/>
              <a:t>cerr</a:t>
            </a:r>
            <a:r>
              <a:rPr lang="en-US" altLang="zh-CN" sz="2800" dirty="0"/>
              <a:t>) </a:t>
            </a:r>
            <a:br>
              <a:rPr lang="en-US" altLang="zh-CN" sz="2800" dirty="0"/>
            </a:br>
            <a:endParaRPr lang="en-US" altLang="zh-CN" sz="3200" dirty="0"/>
          </a:p>
          <a:p>
            <a:pPr lvl="0"/>
            <a:r>
              <a:rPr lang="en-US" altLang="zh-CN" sz="3200" dirty="0"/>
              <a:t>By default, stdin/stdout/stderr are all from/to terminal consoles. </a:t>
            </a:r>
            <a:endParaRPr lang="en-US" altLang="zh-CN" sz="3200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Examples of regular expressions</a:t>
            </a:r>
            <a:br>
              <a:rPr lang="en-US" altLang="zh-CN"/>
            </a:br>
            <a:r>
              <a:rPr lang="en-US" altLang="zh-CN"/>
              <a:t>(cont)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529463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On file /</a:t>
            </a:r>
            <a:r>
              <a:rPr lang="en-US" altLang="zh-CN" dirty="0" err="1">
                <a:sym typeface="+mn-ea"/>
              </a:rPr>
              <a:t>var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tmp</a:t>
            </a:r>
            <a:r>
              <a:rPr lang="en-US" altLang="zh-CN" dirty="0">
                <a:sym typeface="+mn-ea"/>
              </a:rPr>
              <a:t>/text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How many lines meet the following requirements: (A) The first character is not “g” or “G” and (B) contains string “</a:t>
            </a:r>
            <a:r>
              <a:rPr lang="en-US" altLang="zh-CN" dirty="0" err="1">
                <a:sym typeface="+mn-ea"/>
              </a:rPr>
              <a:t>oo</a:t>
            </a:r>
            <a:r>
              <a:rPr lang="en-US" altLang="zh-CN" dirty="0">
                <a:sym typeface="+mn-ea"/>
              </a:rPr>
              <a:t>” after the first character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grep “^[^</a:t>
            </a:r>
            <a:r>
              <a:rPr lang="en-US" altLang="zh-CN" dirty="0" err="1">
                <a:sym typeface="+mn-ea"/>
              </a:rPr>
              <a:t>gG</a:t>
            </a:r>
            <a:r>
              <a:rPr lang="en-US" altLang="zh-CN" dirty="0">
                <a:sym typeface="+mn-ea"/>
              </a:rPr>
              <a:t>]</a:t>
            </a:r>
            <a:r>
              <a:rPr lang="en-US" altLang="zh-CN" dirty="0" err="1">
                <a:sym typeface="+mn-ea"/>
              </a:rPr>
              <a:t>oo</a:t>
            </a:r>
            <a:r>
              <a:rPr lang="en-US" altLang="zh-CN" dirty="0">
                <a:sym typeface="+mn-ea"/>
              </a:rPr>
              <a:t>” /</a:t>
            </a:r>
            <a:r>
              <a:rPr lang="en-US" altLang="zh-CN" dirty="0" err="1">
                <a:sym typeface="+mn-ea"/>
              </a:rPr>
              <a:t>var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tmp</a:t>
            </a:r>
            <a:r>
              <a:rPr lang="en-US" altLang="zh-CN" dirty="0">
                <a:sym typeface="+mn-ea"/>
              </a:rPr>
              <a:t>/text</a:t>
            </a:r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 command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tr [option] set1 [set2]</a:t>
            </a:r>
            <a:endParaRPr lang="zh-CN" altLang="en-US" dirty="0"/>
          </a:p>
          <a:p>
            <a:r>
              <a:rPr lang="zh-CN" altLang="en-US" dirty="0"/>
              <a:t>trans</a:t>
            </a:r>
            <a:r>
              <a:rPr lang="en-US" altLang="zh-CN" dirty="0"/>
              <a:t>form</a:t>
            </a:r>
            <a:r>
              <a:rPr lang="zh-CN" altLang="en-US" dirty="0"/>
              <a:t> or delete characters </a:t>
            </a:r>
            <a:r>
              <a:rPr lang="en-US" altLang="zh-CN" dirty="0"/>
              <a:t>(-d)</a:t>
            </a:r>
            <a:endParaRPr lang="en-US" altLang="zh-CN" dirty="0"/>
          </a:p>
          <a:p>
            <a:r>
              <a:rPr lang="en-US" altLang="zh-CN" dirty="0"/>
              <a:t>set1 and set2 is usually regular expression</a:t>
            </a:r>
            <a:endParaRPr lang="en-US" altLang="zh-CN" dirty="0"/>
          </a:p>
          <a:p>
            <a:r>
              <a:rPr lang="en-US" altLang="zh-CN" dirty="0"/>
              <a:t>e.g.</a:t>
            </a:r>
            <a:endParaRPr lang="en-US" altLang="zh-CN" dirty="0"/>
          </a:p>
          <a:p>
            <a:pPr lvl="1"/>
            <a:r>
              <a:rPr lang="en-US" altLang="zh-CN" sz="2800" dirty="0"/>
              <a:t>locale | </a:t>
            </a:r>
            <a:r>
              <a:rPr lang="en-US" altLang="zh-CN" sz="2800" dirty="0" err="1"/>
              <a:t>tr</a:t>
            </a:r>
            <a:r>
              <a:rPr lang="en-US" altLang="zh-CN" sz="2800" dirty="0"/>
              <a:t> [a-z] [A-Z] #transform all the lower case letters into upper case letters</a:t>
            </a:r>
            <a:endParaRPr lang="en-US" altLang="zh-CN" sz="2800" dirty="0"/>
          </a:p>
          <a:p>
            <a:pPr lvl="1"/>
            <a:r>
              <a:rPr lang="en-US" altLang="zh-CN" sz="2800" dirty="0"/>
              <a:t>locale | </a:t>
            </a:r>
            <a:r>
              <a:rPr lang="en-US" altLang="zh-CN" sz="2800" dirty="0" err="1"/>
              <a:t>tr</a:t>
            </a:r>
            <a:r>
              <a:rPr lang="en-US" altLang="zh-CN" sz="2800" dirty="0"/>
              <a:t> -d [0-9] # delete all the numbers</a:t>
            </a:r>
            <a:endParaRPr lang="en-US" altLang="zh-CN" sz="2800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sed command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377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sed</a:t>
            </a:r>
            <a:r>
              <a:rPr lang="en-US" altLang="zh-CN" dirty="0"/>
              <a:t> [option] function</a:t>
            </a:r>
            <a:endParaRPr lang="en-US" altLang="zh-CN" dirty="0"/>
          </a:p>
          <a:p>
            <a:r>
              <a:rPr lang="en-US" altLang="zh-CN" dirty="0"/>
              <a:t>The function part is actually a programming language. So it can basically do anything</a:t>
            </a:r>
            <a:endParaRPr lang="en-US" altLang="zh-CN" dirty="0"/>
          </a:p>
          <a:p>
            <a:r>
              <a:rPr lang="en-US" altLang="zh-CN" dirty="0"/>
              <a:t>Only talk about the replace functionality of </a:t>
            </a:r>
            <a:r>
              <a:rPr lang="en-US" altLang="zh-CN" dirty="0" err="1"/>
              <a:t>sed</a:t>
            </a:r>
            <a:endParaRPr lang="en-US" altLang="zh-CN" dirty="0"/>
          </a:p>
          <a:p>
            <a:r>
              <a:rPr lang="en-US" altLang="zh-CN" dirty="0" err="1"/>
              <a:t>sed</a:t>
            </a:r>
            <a:r>
              <a:rPr lang="en-US" altLang="zh-CN" dirty="0"/>
              <a:t> “s/&lt;match pattern&gt;/&lt;new string&gt;/g”</a:t>
            </a:r>
            <a:endParaRPr lang="en-US" altLang="zh-CN" dirty="0"/>
          </a:p>
          <a:p>
            <a:r>
              <a:rPr lang="en-US" altLang="zh-CN" dirty="0"/>
              <a:t>replace all the starting LC in locale command with CL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locale | </a:t>
            </a:r>
            <a:r>
              <a:rPr lang="en-US" altLang="zh-CN" dirty="0" err="1">
                <a:sym typeface="+mn-ea"/>
              </a:rPr>
              <a:t>sed</a:t>
            </a:r>
            <a:r>
              <a:rPr lang="en-US" altLang="zh-CN" dirty="0">
                <a:sym typeface="+mn-ea"/>
              </a:rPr>
              <a:t> “s/^LC/CL/g”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of sed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3775"/>
          </a:xfrm>
        </p:spPr>
        <p:txBody>
          <a:bodyPr/>
          <a:lstStyle/>
          <a:p>
            <a:r>
              <a:rPr lang="en-US" altLang="zh-CN" dirty="0" err="1"/>
              <a:t>sed</a:t>
            </a:r>
            <a:r>
              <a:rPr lang="en-US" altLang="zh-CN" dirty="0"/>
              <a:t> [option] function</a:t>
            </a:r>
            <a:endParaRPr lang="en-US" altLang="zh-CN" dirty="0"/>
          </a:p>
          <a:p>
            <a:r>
              <a:rPr lang="en-US" altLang="zh-CN" dirty="0" err="1"/>
              <a:t>sed</a:t>
            </a:r>
            <a:r>
              <a:rPr lang="en-US" altLang="zh-CN" dirty="0"/>
              <a:t> “s/&lt;match pattern&gt;/&lt;new string&gt;/g”</a:t>
            </a:r>
            <a:endParaRPr lang="en-US" altLang="zh-CN" dirty="0"/>
          </a:p>
          <a:p>
            <a:r>
              <a:rPr lang="en-US" altLang="zh-CN" dirty="0"/>
              <a:t>delete all the </a:t>
            </a:r>
            <a:r>
              <a:rPr lang="en-US" altLang="zh-CN" dirty="0" err="1"/>
              <a:t>en_US</a:t>
            </a:r>
            <a:r>
              <a:rPr lang="en-US" altLang="zh-CN" dirty="0"/>
              <a:t> in locale command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locale | </a:t>
            </a:r>
            <a:r>
              <a:rPr lang="en-US" altLang="zh-CN" dirty="0" err="1">
                <a:sym typeface="+mn-ea"/>
              </a:rPr>
              <a:t>sed</a:t>
            </a:r>
            <a:r>
              <a:rPr lang="en-US" altLang="zh-CN" dirty="0">
                <a:sym typeface="+mn-ea"/>
              </a:rPr>
              <a:t> “s/</a:t>
            </a:r>
            <a:r>
              <a:rPr lang="en-US" altLang="zh-CN" dirty="0" err="1">
                <a:sym typeface="+mn-ea"/>
              </a:rPr>
              <a:t>en_US</a:t>
            </a:r>
            <a:r>
              <a:rPr lang="en-US" altLang="zh-CN" dirty="0">
                <a:sym typeface="+mn-ea"/>
              </a:rPr>
              <a:t>//g”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Bash Scripts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bash?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68717"/>
            <a:ext cx="8229600" cy="4803775"/>
          </a:xfrm>
        </p:spPr>
        <p:txBody>
          <a:bodyPr>
            <a:normAutofit/>
          </a:bodyPr>
          <a:lstStyle/>
          <a:p>
            <a:r>
              <a:rPr lang="en-US" altLang="zh-CN" dirty="0"/>
              <a:t>Bash is a type of shell</a:t>
            </a:r>
            <a:endParaRPr lang="en-US" altLang="zh-CN" dirty="0"/>
          </a:p>
          <a:p>
            <a:r>
              <a:rPr lang="en-US" altLang="zh-CN" dirty="0"/>
              <a:t>What is shell?</a:t>
            </a:r>
            <a:endParaRPr lang="en-US" altLang="zh-CN" dirty="0"/>
          </a:p>
          <a:p>
            <a:r>
              <a:rPr lang="en-US" altLang="zh-CN" dirty="0"/>
              <a:t>Shell is a special type of program that helps users interact with the OS/other programs</a:t>
            </a:r>
            <a:endParaRPr lang="en-US" altLang="zh-CN" dirty="0"/>
          </a:p>
          <a:p>
            <a:r>
              <a:rPr lang="en-US" altLang="zh-CN" dirty="0"/>
              <a:t>Users type commands on shell, shell gets the result from the OS/other programs and prints the result. 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657600" y="6241508"/>
            <a:ext cx="2971800" cy="526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Hardware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57600" y="5705258"/>
            <a:ext cx="2971800" cy="5261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Opeating</a:t>
            </a:r>
            <a:r>
              <a:rPr lang="en-US" altLang="zh-CN" sz="2800" dirty="0"/>
              <a:t> System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57600" y="5176173"/>
            <a:ext cx="2971800" cy="526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Shell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57600" y="4718973"/>
            <a:ext cx="29718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User</a:t>
            </a:r>
            <a:endParaRPr lang="en-US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457200" y="6222112"/>
            <a:ext cx="2971800" cy="526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Hardware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7200" y="5685862"/>
            <a:ext cx="2971800" cy="5261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Opeating</a:t>
            </a:r>
            <a:r>
              <a:rPr lang="en-US" altLang="zh-CN" sz="2800" dirty="0"/>
              <a:t> System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57200" y="5156777"/>
            <a:ext cx="2971800" cy="526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Program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What is bash (cond)?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805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Bash is a special type of shell from GNU project</a:t>
            </a:r>
            <a:endParaRPr lang="en-US" altLang="zh-CN" dirty="0"/>
          </a:p>
          <a:p>
            <a:pPr lvl="1"/>
            <a:r>
              <a:rPr lang="en-US" altLang="zh-CN" dirty="0"/>
              <a:t>Author is Brian Fox.  </a:t>
            </a:r>
            <a:endParaRPr lang="en-US" altLang="zh-CN" dirty="0"/>
          </a:p>
          <a:p>
            <a:pPr lvl="1"/>
            <a:r>
              <a:rPr lang="en-US" altLang="zh-CN" dirty="0"/>
              <a:t>/bin/bash</a:t>
            </a:r>
            <a:endParaRPr lang="en-US" altLang="zh-CN" dirty="0"/>
          </a:p>
          <a:p>
            <a:pPr lvl="0"/>
            <a:r>
              <a:rPr lang="en-US" altLang="zh-CN" sz="3200" dirty="0"/>
              <a:t>Other shells</a:t>
            </a:r>
            <a:endParaRPr lang="en-US" altLang="zh-CN" sz="3200" dirty="0"/>
          </a:p>
          <a:p>
            <a:pPr lvl="1"/>
            <a:r>
              <a:rPr lang="en-US" altLang="zh-CN" dirty="0" err="1"/>
              <a:t>sh</a:t>
            </a:r>
            <a:r>
              <a:rPr lang="en-US" altLang="zh-CN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Original Unix Shell developed by Ken Thompson </a:t>
            </a:r>
            <a:endParaRPr lang="en-US" altLang="zh-CN" dirty="0"/>
          </a:p>
          <a:p>
            <a:pPr lvl="1"/>
            <a:r>
              <a:rPr lang="en-US" altLang="zh-CN" dirty="0"/>
              <a:t>/bin/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r>
              <a:rPr lang="en-US" altLang="zh-CN" dirty="0" err="1"/>
              <a:t>csh</a:t>
            </a:r>
            <a:r>
              <a:rPr lang="en-US" altLang="zh-CN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C Shell  developed by Bill Joy  </a:t>
            </a:r>
            <a:endParaRPr lang="en-US" altLang="zh-CN" dirty="0"/>
          </a:p>
          <a:p>
            <a:pPr lvl="1"/>
            <a:r>
              <a:rPr lang="en-US" altLang="zh-CN" dirty="0"/>
              <a:t>/bin/</a:t>
            </a:r>
            <a:r>
              <a:rPr lang="en-US" altLang="zh-CN" dirty="0" err="1"/>
              <a:t>csh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What is bash script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Bash script is a executable script containing many bash commands.  </a:t>
            </a:r>
            <a:endParaRPr lang="en-US" altLang="zh-CN" dirty="0"/>
          </a:p>
          <a:p>
            <a:r>
              <a:rPr lang="en-US" altLang="zh-CN" dirty="0"/>
              <a:t>It makes your life easier by just invoking one command instead of invoking and remembering multiple commands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Hello world in bash scripts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#!/bin/bash   &lt;----- The first line of the script tells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the system which shell </a:t>
            </a:r>
            <a:r>
              <a:rPr lang="en-US" altLang="zh-CN"/>
              <a:t>program </a:t>
            </a:r>
            <a:r>
              <a:rPr lang="zh-CN" altLang="en-US"/>
              <a:t>to use to invoke the script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echo "Hello world!"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Execute a bash script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 sure the bash script has the executable permissions.</a:t>
            </a:r>
            <a:endParaRPr lang="en-US" altLang="zh-CN" dirty="0"/>
          </a:p>
          <a:p>
            <a:r>
              <a:rPr lang="en-US" altLang="zh-CN" dirty="0"/>
              <a:t>bash </a:t>
            </a:r>
            <a:r>
              <a:rPr lang="en-US" altLang="zh-CN" dirty="0" err="1"/>
              <a:t>path_to_the_script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 err="1"/>
              <a:t>path_to_the_script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(requires executable permission need to execute </a:t>
            </a:r>
            <a:r>
              <a:rPr lang="en-US" altLang="zh-CN" dirty="0" err="1"/>
              <a:t>chmod</a:t>
            </a:r>
            <a:r>
              <a:rPr lang="en-US" altLang="zh-CN" dirty="0"/>
              <a:t> +x filename before execution)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IO redirection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70525"/>
          </a:xfrm>
        </p:spPr>
        <p:txBody>
          <a:bodyPr>
            <a:normAutofit/>
          </a:bodyPr>
          <a:lstStyle/>
          <a:p>
            <a:r>
              <a:rPr lang="en-US" altLang="zh-CN" dirty="0"/>
              <a:t>Directs stdin/stdout/stderr from/to from a file instead of termial consoles. </a:t>
            </a:r>
            <a:endParaRPr lang="en-US" altLang="zh-CN" dirty="0"/>
          </a:p>
          <a:p>
            <a:r>
              <a:rPr lang="en-US" altLang="zh-CN" dirty="0"/>
              <a:t>&lt;  redirect stdin from a file</a:t>
            </a:r>
            <a:endParaRPr lang="en-US" altLang="zh-CN" dirty="0"/>
          </a:p>
          <a:p>
            <a:pPr lvl="1"/>
            <a:r>
              <a:rPr lang="en-US" altLang="zh-CN" sz="2800" dirty="0"/>
              <a:t>e.g. ./IO &lt; input</a:t>
            </a:r>
            <a:endParaRPr lang="en-US" altLang="zh-CN" sz="3200" dirty="0"/>
          </a:p>
          <a:p>
            <a:pPr lvl="0"/>
            <a:r>
              <a:rPr lang="en-US" altLang="zh-CN" sz="3200" dirty="0"/>
              <a:t>&gt;/&gt;&gt; redirect stdout to a file</a:t>
            </a:r>
            <a:endParaRPr lang="en-US" altLang="zh-CN" sz="3200" dirty="0"/>
          </a:p>
          <a:p>
            <a:pPr lvl="1"/>
            <a:r>
              <a:rPr lang="en-US" altLang="zh-CN" sz="2800" dirty="0"/>
              <a:t> &gt; replace the file with the content of stdout</a:t>
            </a:r>
            <a:endParaRPr lang="en-US" altLang="zh-CN" sz="2800" dirty="0"/>
          </a:p>
          <a:p>
            <a:pPr lvl="1"/>
            <a:r>
              <a:rPr lang="en-US" altLang="zh-CN" sz="2800" dirty="0"/>
              <a:t> e.g. ./IO &gt; output, ls &gt; output</a:t>
            </a:r>
            <a:endParaRPr lang="en-US" altLang="zh-CN" sz="2800" dirty="0"/>
          </a:p>
          <a:p>
            <a:pPr lvl="1"/>
            <a:r>
              <a:rPr lang="en-US" altLang="zh-CN" sz="2800" dirty="0"/>
              <a:t> &gt;&gt; append the content of stdout at the end of the file</a:t>
            </a:r>
            <a:endParaRPr lang="en-US" altLang="zh-CN" sz="2800" dirty="0"/>
          </a:p>
          <a:p>
            <a:pPr lvl="1"/>
            <a:r>
              <a:rPr lang="en-US" altLang="zh-CN" sz="2800" dirty="0"/>
              <a:t>  e.g. ./IO &gt;&gt; output</a:t>
            </a:r>
            <a:endParaRPr lang="en-US" altLang="zh-CN" sz="28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hello world in bash</a:t>
            </a:r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Comments/Variables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Comments in bash start with #</a:t>
            </a:r>
            <a:endParaRPr lang="en-US" altLang="zh-CN" dirty="0"/>
          </a:p>
          <a:p>
            <a:r>
              <a:rPr lang="zh-CN" altLang="en-US" dirty="0"/>
              <a:t>variables are assigned using = </a:t>
            </a:r>
            <a:endParaRPr lang="zh-CN" altLang="en-US" dirty="0"/>
          </a:p>
          <a:p>
            <a:r>
              <a:rPr lang="en-US" altLang="zh-CN" dirty="0"/>
              <a:t>no space around =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o need to declar a variable, variable is declared when </a:t>
            </a:r>
            <a:r>
              <a:rPr lang="en-US" altLang="zh-CN" dirty="0"/>
              <a:t>being </a:t>
            </a:r>
            <a:r>
              <a:rPr lang="zh-CN" altLang="en-US" dirty="0"/>
              <a:t>assign</a:t>
            </a:r>
            <a:r>
              <a:rPr lang="en-US" altLang="zh-CN" dirty="0"/>
              <a:t>ned</a:t>
            </a:r>
            <a:r>
              <a:rPr lang="zh-CN" altLang="en-US" dirty="0"/>
              <a:t> a value to it.</a:t>
            </a:r>
            <a:endParaRPr lang="zh-CN" altLang="en-US" dirty="0"/>
          </a:p>
          <a:p>
            <a:r>
              <a:rPr lang="zh-CN" altLang="en-US" dirty="0"/>
              <a:t>$ operator shows the value of the variable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Comments/Variables: Program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#!/bin/bash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=5 #declare variable </a:t>
            </a:r>
            <a:r>
              <a:rPr lang="en-US" altLang="zh-CN" dirty="0" err="1"/>
              <a:t>var</a:t>
            </a:r>
            <a:r>
              <a:rPr lang="en-US" altLang="zh-CN" dirty="0"/>
              <a:t> with value 5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#Do not put space between =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echo </a:t>
            </a:r>
            <a:r>
              <a:rPr lang="en-US" altLang="zh-CN" dirty="0" err="1"/>
              <a:t>var</a:t>
            </a:r>
            <a:r>
              <a:rPr lang="en-US" altLang="zh-CN" dirty="0"/>
              <a:t> #prints </a:t>
            </a:r>
            <a:r>
              <a:rPr lang="en-US" altLang="zh-CN" dirty="0" err="1"/>
              <a:t>var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echo $</a:t>
            </a:r>
            <a:r>
              <a:rPr lang="en-US" altLang="zh-CN" dirty="0" err="1"/>
              <a:t>var</a:t>
            </a:r>
            <a:r>
              <a:rPr lang="en-US" altLang="zh-CN" dirty="0"/>
              <a:t> #prints 5</a:t>
            </a:r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comments/variables</a:t>
            </a:r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operation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Bash script will treat most of the constant value by default as a string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rithmatic calculation</a:t>
            </a:r>
            <a:r>
              <a:rPr lang="en-US" altLang="zh-CN" dirty="0"/>
              <a:t>s are done in $(())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operation: Program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#!/bin/bash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=5+3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echo $</a:t>
            </a:r>
            <a:r>
              <a:rPr lang="en-US" altLang="zh-CN" dirty="0" err="1"/>
              <a:t>var</a:t>
            </a:r>
            <a:r>
              <a:rPr lang="en-US" altLang="zh-CN" dirty="0"/>
              <a:t> #prints 5+3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=$((5+3))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echo $</a:t>
            </a:r>
            <a:r>
              <a:rPr lang="en-US" altLang="zh-CN" dirty="0" err="1"/>
              <a:t>var</a:t>
            </a:r>
            <a:r>
              <a:rPr lang="en-US" altLang="zh-CN" dirty="0"/>
              <a:t> #prints 8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=$(($var+1))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echo $</a:t>
            </a:r>
            <a:r>
              <a:rPr lang="en-US" altLang="zh-CN" dirty="0" err="1"/>
              <a:t>var</a:t>
            </a:r>
            <a:r>
              <a:rPr lang="en-US" altLang="zh-CN" dirty="0"/>
              <a:t> #prints 9</a:t>
            </a:r>
            <a:endParaRPr lang="en-US" altLang="zh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 ticks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``: The key above tab key in the key board.</a:t>
            </a:r>
            <a:endParaRPr lang="en-US" altLang="zh-CN" dirty="0"/>
          </a:p>
          <a:p>
            <a:r>
              <a:rPr lang="en-US" altLang="zh-CN" dirty="0"/>
              <a:t>`command` store the result of command as a string</a:t>
            </a:r>
            <a:endParaRPr lang="en-US" altLang="zh-CN" dirty="0"/>
          </a:p>
          <a:p>
            <a:r>
              <a:rPr lang="en-US" altLang="zh-CN" dirty="0"/>
              <a:t>$() has the same effect as ``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$(command) store the result of command as a string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 ticks: Program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#!/bin/bash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a=`</a:t>
            </a:r>
            <a:r>
              <a:rPr lang="en-US" altLang="zh-CN" dirty="0" err="1"/>
              <a:t>ls`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echo $a #print the results of ls command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a=$(ls)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echo $a #print the result of ls command</a:t>
            </a:r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Back ticks</a:t>
            </a:r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4643"/>
            <a:ext cx="8229600" cy="1143000"/>
          </a:xfrm>
        </p:spPr>
        <p:txBody>
          <a:bodyPr/>
          <a:lstStyle/>
          <a:p>
            <a:r>
              <a:rPr lang="en-US" altLang="zh-CN"/>
              <a:t>Condition Statement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if [ condition ]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then		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commands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fi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Note: (1) then and fi needs to in different lines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(2) Space between the [ and ].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19380"/>
            <a:ext cx="8229600" cy="1143000"/>
          </a:xfrm>
        </p:spPr>
        <p:txBody>
          <a:bodyPr/>
          <a:lstStyle/>
          <a:p>
            <a:r>
              <a:rPr lang="en-US" altLang="zh-CN" dirty="0"/>
              <a:t>IO redirection (cont)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01370"/>
            <a:ext cx="8229600" cy="594741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Directs stdin/stdout/stderr from/to from a file instead of termial consoles. </a:t>
            </a:r>
            <a:endParaRPr lang="en-US" altLang="zh-CN" dirty="0"/>
          </a:p>
          <a:p>
            <a:r>
              <a:rPr lang="en-US" altLang="zh-CN" dirty="0"/>
              <a:t>&lt;  redirect stdin from a file</a:t>
            </a:r>
            <a:endParaRPr lang="en-US" altLang="zh-CN" sz="3200" dirty="0"/>
          </a:p>
          <a:p>
            <a:pPr lvl="0"/>
            <a:r>
              <a:rPr lang="en-US" altLang="zh-CN" sz="3200" dirty="0"/>
              <a:t>&gt; &gt;&gt; redirect stdout to a file</a:t>
            </a:r>
            <a:endParaRPr lang="en-US" altLang="zh-CN" sz="3200" dirty="0"/>
          </a:p>
          <a:p>
            <a:pPr lvl="0"/>
            <a:r>
              <a:rPr lang="en-US" altLang="zh-CN" sz="3200" dirty="0"/>
              <a:t>2&gt; 2&gt;&gt; redirect stderr to a file</a:t>
            </a:r>
            <a:endParaRPr lang="en-US" altLang="zh-CN" sz="3200" dirty="0"/>
          </a:p>
          <a:p>
            <a:pPr lvl="1"/>
            <a:r>
              <a:rPr lang="en-US" altLang="zh-CN" dirty="0">
                <a:sym typeface="+mn-ea"/>
              </a:rPr>
              <a:t>2&gt; replace the file with the content of stderr</a:t>
            </a: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ym typeface="+mn-ea"/>
              </a:rPr>
              <a:t>e.g. find / -name “ls” 2&gt;error</a:t>
            </a: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ym typeface="+mn-ea"/>
              </a:rPr>
              <a:t>e.g. find / -name “ls” 2&gt;/dev/null</a:t>
            </a: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ym typeface="+mn-ea"/>
              </a:rPr>
              <a:t>/dev/null: discards any things go in. </a:t>
            </a: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ym typeface="+mn-ea"/>
              </a:rPr>
              <a:t>2&gt;&gt; append the file with the content of stderr</a:t>
            </a:r>
            <a:endParaRPr lang="en-US" altLang="zh-CN" dirty="0">
              <a:sym typeface="+mn-ea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&amp;&gt; redirect both stdout and stderr to a file.</a:t>
            </a:r>
            <a:endParaRPr lang="en-US" altLang="zh-CN" dirty="0">
              <a:sym typeface="+mn-ea"/>
            </a:endParaRPr>
          </a:p>
          <a:p>
            <a:pPr lvl="1"/>
            <a:endParaRPr lang="en-US" altLang="zh-CN" sz="28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if: Program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#!/bin/bash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a=1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[ $a == 1 ]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echo "It is 1"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fi</a:t>
            </a:r>
            <a:endParaRPr lang="en-US" altLang="zh-C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Conditonal statement (cont)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if [ condition ] 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then		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commands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else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commands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fi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Conditonal statement (cont)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if [ condition ] 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then		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commands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elif [ condtion ]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then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commands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else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commands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fi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Logical opeartion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6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and: &amp;&amp;</a:t>
            </a:r>
            <a:r>
              <a:rPr lang="en-US" altLang="zh-CN" dirty="0"/>
              <a:t>, </a:t>
            </a:r>
            <a:r>
              <a:rPr lang="zh-CN" altLang="en-US" dirty="0"/>
              <a:t>or: ||</a:t>
            </a:r>
            <a:r>
              <a:rPr lang="en-US" altLang="zh-CN" dirty="0"/>
              <a:t>, </a:t>
            </a:r>
            <a:r>
              <a:rPr lang="zh-CN" altLang="en-US" dirty="0"/>
              <a:t>not: !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Note: need space between &amp;&amp;, ||, !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if ! [ $var1 == $var2 ]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if [ condition ] || [ condition2 ]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if [ condition ] &amp;&amp; [ condition2 ]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if [ [ condition ] &amp;&amp; [ condition2 ] ] ||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[ ! [ condition ] ]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 Loop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while [ condition ]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commands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done </a:t>
            </a:r>
            <a:endParaRPr lang="en-US" altLang="zh-C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Until loop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until [ condition ]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do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commands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done</a:t>
            </a:r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 loop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095"/>
            <a:ext cx="8229600" cy="48583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/>
              <a:t>for var in &lt;list&gt;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do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commands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done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for i in {1..5}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do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echo $i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done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altLang="zh-CN" dirty="0"/>
              <a:t>for loop: Program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-13138"/>
            <a:ext cx="8229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200" dirty="0"/>
              <a:t>#!/bin/bash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string="a b c"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for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in $string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do 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	echo $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#output a b c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done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for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in `ls /</a:t>
            </a:r>
            <a:r>
              <a:rPr lang="en-US" altLang="zh-CN" sz="2200" dirty="0" err="1"/>
              <a:t>usr</a:t>
            </a:r>
            <a:r>
              <a:rPr lang="en-US" altLang="zh-CN" sz="2200" dirty="0"/>
              <a:t>/bin`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do 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	echo $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#iterate all the files in /</a:t>
            </a:r>
            <a:r>
              <a:rPr lang="en-US" altLang="zh-CN" sz="2200" dirty="0" err="1"/>
              <a:t>usr</a:t>
            </a:r>
            <a:r>
              <a:rPr lang="en-US" altLang="zh-CN" sz="2200" dirty="0"/>
              <a:t>/bin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done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for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in {1..5}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do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	echo $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#iterate from 1 to 5. 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done 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functions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function function_name()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{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commands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}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function_name()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{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commands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arguments/return values to functions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Within the function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$0: name of the functions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$1: first arguments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$2: second arguments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...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return: returns the function with a integer value</a:t>
            </a:r>
            <a:endParaRPr lang="en-US" altLang="zh-CN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dirty="0"/>
              <a:t>Outside the function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$?: return value of the previous command/function calls.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Demo:IO</a:t>
            </a:r>
            <a:r>
              <a:rPr lang="en-US" altLang="zh-CN" dirty="0"/>
              <a:t> redirection</a:t>
            </a:r>
            <a:endParaRPr lang="en-US" altLang="zh-CN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altLang="zh-CN" dirty="0"/>
              <a:t>function: Program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457200"/>
            <a:ext cx="8229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#!/bin/bash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foo()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{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 echo $0 #print foo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 echo $1 #print 123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 echo $2 #print 456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 echo $3 #print 789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 return 3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}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foo 123 456 789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echo $? #print 3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178" y="-37407"/>
            <a:ext cx="8229600" cy="1143000"/>
          </a:xfrm>
        </p:spPr>
        <p:txBody>
          <a:bodyPr/>
          <a:lstStyle/>
          <a:p>
            <a:r>
              <a:rPr lang="en-US" altLang="zh-CN" dirty="0"/>
              <a:t>Passing command line arguments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47665"/>
          </a:xfrm>
        </p:spPr>
        <p:txBody>
          <a:bodyPr>
            <a:normAutofit fontScale="97500"/>
          </a:bodyPr>
          <a:lstStyle/>
          <a:p>
            <a:r>
              <a:rPr lang="en-US" altLang="zh-CN" dirty="0"/>
              <a:t>same as the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 *</a:t>
            </a:r>
            <a:r>
              <a:rPr lang="en-US" altLang="zh-CN" dirty="0" err="1"/>
              <a:t>argv</a:t>
            </a:r>
            <a:r>
              <a:rPr lang="en-US" altLang="zh-CN" dirty="0"/>
              <a:t>[]) in C++</a:t>
            </a:r>
            <a:endParaRPr lang="en-US" altLang="zh-CN" dirty="0"/>
          </a:p>
          <a:p>
            <a:r>
              <a:rPr lang="en-US" altLang="zh-CN" dirty="0"/>
              <a:t>$0: The first command line argument </a:t>
            </a:r>
            <a:r>
              <a:rPr lang="en-US" altLang="zh-CN" dirty="0" err="1"/>
              <a:t>argv</a:t>
            </a:r>
            <a:r>
              <a:rPr lang="en-US" altLang="zh-CN" dirty="0"/>
              <a:t>[0]</a:t>
            </a:r>
            <a:endParaRPr lang="en-US" altLang="zh-CN" dirty="0"/>
          </a:p>
          <a:p>
            <a:r>
              <a:rPr lang="en-US" altLang="zh-CN" dirty="0"/>
              <a:t>$1: The second command line argument </a:t>
            </a:r>
            <a:r>
              <a:rPr lang="en-US" altLang="zh-CN" dirty="0" err="1"/>
              <a:t>argv</a:t>
            </a:r>
            <a:r>
              <a:rPr lang="en-US" altLang="zh-CN" dirty="0"/>
              <a:t>[1]</a:t>
            </a:r>
            <a:endParaRPr lang="en-US" altLang="zh-CN" dirty="0"/>
          </a:p>
          <a:p>
            <a:r>
              <a:rPr lang="en-US" altLang="zh-CN" dirty="0"/>
              <a:t>$2: The third command line argument </a:t>
            </a:r>
            <a:r>
              <a:rPr lang="en-US" altLang="zh-CN" dirty="0" err="1"/>
              <a:t>argv</a:t>
            </a:r>
            <a:r>
              <a:rPr lang="en-US" altLang="zh-CN" dirty="0"/>
              <a:t>[2]</a:t>
            </a:r>
            <a:endParaRPr lang="en-US" altLang="zh-CN" dirty="0"/>
          </a:p>
          <a:p>
            <a:r>
              <a:rPr lang="en-US" altLang="zh-CN" dirty="0"/>
              <a:t>..</a:t>
            </a:r>
            <a:endParaRPr lang="en-US" altLang="zh-CN" dirty="0"/>
          </a:p>
          <a:p>
            <a:r>
              <a:rPr lang="en-US" altLang="zh-CN" dirty="0"/>
              <a:t>$# - Number of </a:t>
            </a:r>
            <a:r>
              <a:rPr lang="en-US" altLang="zh-CN" dirty="0" err="1"/>
              <a:t>cmd</a:t>
            </a:r>
            <a:r>
              <a:rPr lang="en-US" altLang="zh-CN" dirty="0"/>
              <a:t> line arguments </a:t>
            </a:r>
            <a:endParaRPr lang="en-US" altLang="zh-CN" dirty="0"/>
          </a:p>
          <a:p>
            <a:r>
              <a:rPr lang="en-US" altLang="zh-CN" dirty="0"/>
              <a:t>$@ - All the arguments supplied to the Bash script. </a:t>
            </a:r>
            <a:endParaRPr lang="en-US" altLang="zh-C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command line arguments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 command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wc = word count</a:t>
            </a:r>
            <a:endParaRPr lang="en-US" altLang="zh-CN" dirty="0"/>
          </a:p>
          <a:p>
            <a:r>
              <a:rPr lang="en-US" altLang="zh-CN" dirty="0"/>
              <a:t>wc [option] [path_to_file]</a:t>
            </a:r>
            <a:endParaRPr lang="en-US" altLang="zh-CN" dirty="0"/>
          </a:p>
          <a:p>
            <a:r>
              <a:rPr lang="en-US" altLang="zh-CN" dirty="0"/>
              <a:t>e.g.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wc /etc/man_db.conf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131  723 5171 /etc/man_db.conf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131 (line)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723 (word)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5171 (characters)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options of wc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altLang="zh-CN" dirty="0"/>
              <a:t>-l: only showing line count</a:t>
            </a:r>
            <a:endParaRPr lang="en-US" altLang="zh-CN" dirty="0"/>
          </a:p>
          <a:p>
            <a:r>
              <a:rPr lang="en-US" altLang="zh-CN" dirty="0"/>
              <a:t>-w: only showing word count</a:t>
            </a:r>
            <a:endParaRPr lang="en-US" altLang="zh-CN" dirty="0"/>
          </a:p>
          <a:p>
            <a:r>
              <a:rPr lang="en-US" altLang="zh-CN" dirty="0"/>
              <a:t>-c: only showing character count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Question: How many files are there in /usr/bin on lnxsrv09?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Ans: ls &gt; output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wc -l output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(or wc -l &lt; output)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(if no files are specified, wc reads from stdin)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</a:t>
            </a:r>
            <a:r>
              <a:rPr lang="en-US" altLang="zh-CN" dirty="0" err="1"/>
              <a:t>wc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10174</Words>
  <Application>WPS Presentation</Application>
  <PresentationFormat>On-screen Show (4:3)</PresentationFormat>
  <Paragraphs>546</Paragraphs>
  <Slides>62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5" baseType="lpstr">
      <vt:lpstr>Arial</vt:lpstr>
      <vt:lpstr>SimSun</vt:lpstr>
      <vt:lpstr>Wingdings</vt:lpstr>
      <vt:lpstr>Calibri</vt:lpstr>
      <vt:lpstr>Helvetica Neue</vt:lpstr>
      <vt:lpstr>微软雅黑</vt:lpstr>
      <vt:lpstr>Heiti SC</vt:lpstr>
      <vt:lpstr/>
      <vt:lpstr>Arial Unicode MS</vt:lpstr>
      <vt:lpstr>Songti SC</vt:lpstr>
      <vt:lpstr>PingFang SC</vt:lpstr>
      <vt:lpstr>SimSun</vt:lpstr>
      <vt:lpstr>Office Theme</vt:lpstr>
      <vt:lpstr>IO redirection/Bash Scripts</vt:lpstr>
      <vt:lpstr>Simple C++ program</vt:lpstr>
      <vt:lpstr>IO streams</vt:lpstr>
      <vt:lpstr>IO redirection</vt:lpstr>
      <vt:lpstr>IO redirection (cont)</vt:lpstr>
      <vt:lpstr>PowerPoint 演示文稿</vt:lpstr>
      <vt:lpstr>wc command</vt:lpstr>
      <vt:lpstr>important options of wc</vt:lpstr>
      <vt:lpstr>PowerPoint 演示文稿</vt:lpstr>
      <vt:lpstr>pipes</vt:lpstr>
      <vt:lpstr>PowerPoint 演示文稿</vt:lpstr>
      <vt:lpstr>Text-processing commands</vt:lpstr>
      <vt:lpstr>grep command</vt:lpstr>
      <vt:lpstr>PowerPoint 演示文稿</vt:lpstr>
      <vt:lpstr>cut command</vt:lpstr>
      <vt:lpstr>PowerPoint 演示文稿</vt:lpstr>
      <vt:lpstr>cut command (cond)</vt:lpstr>
      <vt:lpstr>PowerPoint 演示文稿</vt:lpstr>
      <vt:lpstr>sort command</vt:lpstr>
      <vt:lpstr>PowerPoint 演示文稿</vt:lpstr>
      <vt:lpstr>uniq command</vt:lpstr>
      <vt:lpstr>PowerPoint 演示文稿</vt:lpstr>
      <vt:lpstr>Regular Expressions</vt:lpstr>
      <vt:lpstr>Regular expression</vt:lpstr>
      <vt:lpstr>key word in regular expression</vt:lpstr>
      <vt:lpstr>key word in regular expression (cond)</vt:lpstr>
      <vt:lpstr>key word in regular expression (cond)</vt:lpstr>
      <vt:lpstr>Examples of regular expressions</vt:lpstr>
      <vt:lpstr>Examples of regular expressions (cont)</vt:lpstr>
      <vt:lpstr>Examples of regular expressions (cont)</vt:lpstr>
      <vt:lpstr>tr command</vt:lpstr>
      <vt:lpstr>sed command</vt:lpstr>
      <vt:lpstr>example of sed</vt:lpstr>
      <vt:lpstr>Bash Scripts</vt:lpstr>
      <vt:lpstr>What is bash?</vt:lpstr>
      <vt:lpstr>What is bash (cond)?</vt:lpstr>
      <vt:lpstr>What is bash script?</vt:lpstr>
      <vt:lpstr>Hello world in bash scripts</vt:lpstr>
      <vt:lpstr>Execute a bash script</vt:lpstr>
      <vt:lpstr>PowerPoint 演示文稿</vt:lpstr>
      <vt:lpstr>Comments/Variables</vt:lpstr>
      <vt:lpstr>Comments/Variables: Program</vt:lpstr>
      <vt:lpstr>PowerPoint 演示文稿</vt:lpstr>
      <vt:lpstr>Arithmetic operation</vt:lpstr>
      <vt:lpstr>Arithmetic operation: Program</vt:lpstr>
      <vt:lpstr>Back ticks</vt:lpstr>
      <vt:lpstr>Back ticks: Program</vt:lpstr>
      <vt:lpstr>PowerPoint 演示文稿</vt:lpstr>
      <vt:lpstr>Condition Statement</vt:lpstr>
      <vt:lpstr>if: Program</vt:lpstr>
      <vt:lpstr>Conditonal statement (cont)</vt:lpstr>
      <vt:lpstr>Conditonal statement (cont)</vt:lpstr>
      <vt:lpstr>Logical opeartion</vt:lpstr>
      <vt:lpstr>while Loop</vt:lpstr>
      <vt:lpstr>Until loop</vt:lpstr>
      <vt:lpstr>For loop</vt:lpstr>
      <vt:lpstr>for loop: Program</vt:lpstr>
      <vt:lpstr>functions </vt:lpstr>
      <vt:lpstr> arguments/return values to functions</vt:lpstr>
      <vt:lpstr>function: Program</vt:lpstr>
      <vt:lpstr>Passing command line arguments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Diyu Zhou</dc:creator>
  <cp:lastModifiedBy>jinyiqiao</cp:lastModifiedBy>
  <cp:revision>1173</cp:revision>
  <dcterms:created xsi:type="dcterms:W3CDTF">2019-01-21T23:10:36Z</dcterms:created>
  <dcterms:modified xsi:type="dcterms:W3CDTF">2019-01-21T23:10:36Z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1033-1.2.5.490</vt:lpwstr>
  </property>
</Properties>
</file>