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51" r:id="rId3"/>
    <p:sldId id="373" r:id="rId4"/>
    <p:sldId id="374" r:id="rId5"/>
    <p:sldId id="364" r:id="rId7"/>
    <p:sldId id="365" r:id="rId8"/>
    <p:sldId id="388" r:id="rId9"/>
    <p:sldId id="395" r:id="rId10"/>
    <p:sldId id="372" r:id="rId11"/>
    <p:sldId id="389" r:id="rId12"/>
    <p:sldId id="375" r:id="rId13"/>
    <p:sldId id="307" r:id="rId14"/>
    <p:sldId id="377" r:id="rId15"/>
    <p:sldId id="376" r:id="rId16"/>
    <p:sldId id="311" r:id="rId17"/>
    <p:sldId id="390" r:id="rId18"/>
    <p:sldId id="312" r:id="rId19"/>
    <p:sldId id="313" r:id="rId20"/>
    <p:sldId id="314" r:id="rId21"/>
    <p:sldId id="391" r:id="rId22"/>
    <p:sldId id="315" r:id="rId23"/>
    <p:sldId id="316" r:id="rId24"/>
    <p:sldId id="392" r:id="rId25"/>
    <p:sldId id="378" r:id="rId26"/>
    <p:sldId id="338" r:id="rId27"/>
    <p:sldId id="386" r:id="rId28"/>
    <p:sldId id="348" r:id="rId29"/>
    <p:sldId id="387" r:id="rId30"/>
    <p:sldId id="393" r:id="rId31"/>
    <p:sldId id="394" r:id="rId32"/>
    <p:sldId id="337" r:id="rId33"/>
    <p:sldId id="341" r:id="rId34"/>
    <p:sldId id="379" r:id="rId35"/>
    <p:sldId id="380" r:id="rId36"/>
    <p:sldId id="357" r:id="rId37"/>
    <p:sldId id="381" r:id="rId38"/>
    <p:sldId id="384" r:id="rId39"/>
    <p:sldId id="383" r:id="rId40"/>
    <p:sldId id="349" r:id="rId41"/>
    <p:sldId id="38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4162" autoAdjust="0"/>
  </p:normalViewPr>
  <p:slideViewPr>
    <p:cSldViewPr>
      <p:cViewPr varScale="1">
        <p:scale>
          <a:sx n="61" d="100"/>
          <a:sy n="61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Filename </a:t>
            </a:r>
            <a:r>
              <a:rPr lang="en-US" altLang="zh-CN" dirty="0" err="1"/>
              <a:t>globbing</a:t>
            </a:r>
            <a:r>
              <a:rPr lang="en-US" altLang="zh-CN" dirty="0"/>
              <a:t> and Regular Expressions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0" y="-304800"/>
            <a:ext cx="8375650" cy="126174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Regular expression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altLang="zh-CN" dirty="0"/>
              <a:t>A enhanced version of file name </a:t>
            </a:r>
            <a:r>
              <a:rPr lang="en-US" altLang="zh-CN" dirty="0" err="1"/>
              <a:t>globbing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File name </a:t>
            </a:r>
            <a:r>
              <a:rPr lang="en-US" altLang="zh-CN" dirty="0" err="1"/>
              <a:t>globbing</a:t>
            </a:r>
            <a:r>
              <a:rPr lang="en-US" altLang="zh-CN" dirty="0"/>
              <a:t> vs Regular Expression </a:t>
            </a:r>
            <a:endParaRPr lang="en-US" altLang="zh-CN" dirty="0"/>
          </a:p>
          <a:p>
            <a:pPr lvl="1"/>
            <a:r>
              <a:rPr lang="en-US" altLang="zh-CN" dirty="0"/>
              <a:t>File name </a:t>
            </a:r>
            <a:r>
              <a:rPr lang="en-US" altLang="zh-CN" dirty="0" err="1"/>
              <a:t>globbing</a:t>
            </a:r>
            <a:r>
              <a:rPr lang="en-US" altLang="zh-CN" dirty="0"/>
              <a:t>: implemented by bash</a:t>
            </a:r>
            <a:br>
              <a:rPr lang="en-US" altLang="zh-CN" dirty="0"/>
            </a:br>
            <a:r>
              <a:rPr lang="en-US" altLang="zh-CN" dirty="0"/>
              <a:t>Regular expression: implemented by the commands</a:t>
            </a:r>
            <a:endParaRPr lang="en-US" altLang="zh-CN" dirty="0"/>
          </a:p>
          <a:p>
            <a:pPr lvl="1"/>
            <a:r>
              <a:rPr lang="en-US" altLang="zh-CN" dirty="0"/>
              <a:t>File name </a:t>
            </a:r>
            <a:r>
              <a:rPr lang="en-US" altLang="zh-CN" dirty="0" err="1"/>
              <a:t>globbing</a:t>
            </a:r>
            <a:r>
              <a:rPr lang="en-US" altLang="zh-CN" dirty="0"/>
              <a:t>: used to match file names</a:t>
            </a:r>
            <a:br>
              <a:rPr lang="en-US" altLang="zh-CN" dirty="0"/>
            </a:br>
            <a:r>
              <a:rPr lang="en-US" altLang="zh-CN" dirty="0"/>
              <a:t>Regular expression: used to match strings.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word in regular expression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[]: match any characters specify in bracket</a:t>
            </a:r>
            <a:br>
              <a:rPr lang="en-US" altLang="zh-CN" dirty="0"/>
            </a:br>
            <a:r>
              <a:rPr lang="en-US" altLang="zh-CN" dirty="0"/>
              <a:t>same as [] in file name </a:t>
            </a:r>
            <a:r>
              <a:rPr lang="en-US" altLang="zh-CN" dirty="0" err="1"/>
              <a:t>globbing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 : used within the [], specify the ranges of characters.</a:t>
            </a:r>
            <a:br>
              <a:rPr lang="en-US" altLang="zh-CN" dirty="0"/>
            </a:br>
            <a:r>
              <a:rPr lang="en-US" altLang="zh-CN" dirty="0"/>
              <a:t>same as - in file name </a:t>
            </a:r>
            <a:r>
              <a:rPr lang="en-US" altLang="zh-CN" dirty="0" err="1"/>
              <a:t>globbing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 : match any character:</a:t>
            </a:r>
            <a:br>
              <a:rPr lang="en-US" altLang="zh-CN" dirty="0"/>
            </a:br>
            <a:r>
              <a:rPr lang="en-US" altLang="zh-CN" dirty="0"/>
              <a:t>same as ? in file name </a:t>
            </a:r>
            <a:r>
              <a:rPr lang="en-US" altLang="zh-CN" dirty="0" err="1"/>
              <a:t>globbing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205"/>
            <a:ext cx="8375650" cy="126174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key word in regular expression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(cond)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*: repeat the previous pattern from 0 to any times</a:t>
            </a:r>
            <a:endParaRPr lang="en-US" dirty="0"/>
          </a:p>
          <a:p>
            <a:pPr lvl="1"/>
            <a:r>
              <a:rPr lang="en-US" dirty="0"/>
              <a:t>e.g. .* represents all strings, same as * in file name </a:t>
            </a:r>
            <a:r>
              <a:rPr lang="en-US" dirty="0" err="1"/>
              <a:t>globbing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altLang="zh-CN" dirty="0"/>
              <a:t>\{</a:t>
            </a:r>
            <a:r>
              <a:rPr lang="en-US" altLang="zh-CN" dirty="0" err="1"/>
              <a:t>n,m</a:t>
            </a:r>
            <a:r>
              <a:rPr lang="en-US" altLang="zh-CN" dirty="0"/>
              <a:t>\}: repeat the previous pattern from n to m times</a:t>
            </a:r>
            <a:endParaRPr lang="en-US" altLang="zh-CN" dirty="0"/>
          </a:p>
          <a:p>
            <a:pPr lvl="1"/>
            <a:r>
              <a:rPr lang="en-US" altLang="zh-CN" sz="2800" dirty="0"/>
              <a:t>e.g.  </a:t>
            </a:r>
            <a:r>
              <a:rPr lang="en-US" altLang="zh-CN" dirty="0"/>
              <a:t>'go\{2,3\}g', matches </a:t>
            </a:r>
            <a:r>
              <a:rPr lang="en-US" altLang="zh-CN" dirty="0" err="1"/>
              <a:t>goog</a:t>
            </a:r>
            <a:r>
              <a:rPr lang="en-US" altLang="zh-CN" dirty="0"/>
              <a:t> or </a:t>
            </a:r>
            <a:r>
              <a:rPr lang="en-US" altLang="zh-CN" dirty="0" err="1"/>
              <a:t>gooog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205"/>
            <a:ext cx="8375650" cy="126174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key word in regular expression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(cond)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$</a:t>
            </a:r>
            <a:r>
              <a:rPr lang="en-US" altLang="zh-CN" dirty="0"/>
              <a:t>: matches </a:t>
            </a:r>
            <a:r>
              <a:rPr lang="zh-CN" altLang="en-US" dirty="0"/>
              <a:t>the end of a line </a:t>
            </a:r>
            <a:endParaRPr lang="zh-CN" altLang="en-US" dirty="0"/>
          </a:p>
          <a:p>
            <a:r>
              <a:rPr lang="zh-CN" altLang="en-US" dirty="0"/>
              <a:t>^</a:t>
            </a:r>
            <a:endParaRPr lang="zh-CN" altLang="en-US" dirty="0"/>
          </a:p>
          <a:p>
            <a:pPr lvl="1"/>
            <a:r>
              <a:rPr lang="en-US" altLang="zh-CN" dirty="0"/>
              <a:t>if not within the bracket, matches the start of a line. </a:t>
            </a:r>
            <a:endParaRPr lang="en-US" altLang="zh-CN" dirty="0"/>
          </a:p>
          <a:p>
            <a:pPr lvl="1"/>
            <a:r>
              <a:rPr lang="en-US" altLang="zh-CN" dirty="0"/>
              <a:t>if used within the bracket, matches any characters that are not specified. Same as file name </a:t>
            </a:r>
            <a:r>
              <a:rPr lang="en-US" altLang="zh-CN" dirty="0" err="1"/>
              <a:t>globbing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regular expressions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02983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On file ~/words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How many lines contain lower case vowel letters (i.e. “a” or “e” or “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” or “o” or “u”)</a:t>
            </a:r>
            <a:endParaRPr lang="en-US" altLang="zh-CN" dirty="0"/>
          </a:p>
          <a:p>
            <a:r>
              <a:rPr lang="en-US" altLang="zh-CN" dirty="0"/>
              <a:t>grep “[</a:t>
            </a:r>
            <a:r>
              <a:rPr lang="en-US" altLang="zh-CN" dirty="0" err="1"/>
              <a:t>aeiou</a:t>
            </a:r>
            <a:r>
              <a:rPr lang="en-US" altLang="zh-CN" dirty="0"/>
              <a:t>]” </a:t>
            </a:r>
            <a:r>
              <a:rPr lang="en-US" altLang="zh-CN" dirty="0">
                <a:sym typeface="+mn-ea"/>
              </a:rPr>
              <a:t>~/words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Regular Expression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Examples of regular expressions</a:t>
            </a:r>
            <a:br>
              <a:rPr lang="en-US" altLang="zh-CN"/>
            </a:br>
            <a:r>
              <a:rPr lang="en-US" altLang="zh-CN"/>
              <a:t>(cont)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29463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How many lines start with letter “g” or “G” and ends with letter “E” or “e”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grep “^[</a:t>
            </a:r>
            <a:r>
              <a:rPr lang="en-US" altLang="zh-CN" dirty="0" err="1"/>
              <a:t>gG</a:t>
            </a:r>
            <a:r>
              <a:rPr lang="en-US" altLang="zh-CN" dirty="0"/>
              <a:t>].*[</a:t>
            </a:r>
            <a:r>
              <a:rPr lang="en-US" altLang="zh-CN" dirty="0" err="1"/>
              <a:t>eE</a:t>
            </a:r>
            <a:r>
              <a:rPr lang="en-US" altLang="zh-CN" dirty="0"/>
              <a:t>]$” </a:t>
            </a:r>
            <a:r>
              <a:rPr lang="en-US" altLang="zh-CN" dirty="0">
                <a:sym typeface="+mn-ea"/>
              </a:rPr>
              <a:t>~/words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How many lines have two ore more adjacent vowel letters?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grep “[</a:t>
            </a:r>
            <a:r>
              <a:rPr lang="en-US" altLang="zh-CN" dirty="0" err="1">
                <a:sym typeface="+mn-ea"/>
              </a:rPr>
              <a:t>aeiouAEIOU</a:t>
            </a:r>
            <a:r>
              <a:rPr lang="en-US" altLang="zh-CN" dirty="0">
                <a:sym typeface="+mn-ea"/>
              </a:rPr>
              <a:t>][</a:t>
            </a:r>
            <a:r>
              <a:rPr lang="en-US" altLang="zh-CN" dirty="0" err="1">
                <a:sym typeface="+mn-ea"/>
              </a:rPr>
              <a:t>aeiouAEIOU</a:t>
            </a:r>
            <a:r>
              <a:rPr lang="en-US" altLang="zh-CN" dirty="0">
                <a:sym typeface="+mn-ea"/>
              </a:rPr>
              <a:t>]” ~/words grep “[</a:t>
            </a:r>
            <a:r>
              <a:rPr lang="en-US" altLang="zh-CN" dirty="0" err="1">
                <a:sym typeface="+mn-ea"/>
              </a:rPr>
              <a:t>aeiouAEIOU</a:t>
            </a:r>
            <a:r>
              <a:rPr lang="en-US" altLang="zh-CN" dirty="0">
                <a:sym typeface="+mn-ea"/>
              </a:rPr>
              <a:t>]\{2,2\}”  ~/words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Examples of regular expressions</a:t>
            </a:r>
            <a:br>
              <a:rPr lang="en-US" altLang="zh-CN"/>
            </a:br>
            <a:r>
              <a:rPr lang="en-US" altLang="zh-CN"/>
              <a:t>(cont)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29463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How many lines meet the following requirements: (A) The first character is not “g” or “G” and (B) contains string “</a:t>
            </a:r>
            <a:r>
              <a:rPr lang="en-US" altLang="zh-CN" dirty="0" err="1">
                <a:sym typeface="+mn-ea"/>
              </a:rPr>
              <a:t>oo</a:t>
            </a:r>
            <a:r>
              <a:rPr lang="en-US" altLang="zh-CN" dirty="0">
                <a:sym typeface="+mn-ea"/>
              </a:rPr>
              <a:t>” after the first character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grep “^[^</a:t>
            </a:r>
            <a:r>
              <a:rPr lang="en-US" altLang="zh-CN" dirty="0" err="1">
                <a:sym typeface="+mn-ea"/>
              </a:rPr>
              <a:t>gG</a:t>
            </a:r>
            <a:r>
              <a:rPr lang="en-US" altLang="zh-CN" dirty="0">
                <a:sym typeface="+mn-ea"/>
              </a:rPr>
              <a:t>]</a:t>
            </a:r>
            <a:r>
              <a:rPr lang="en-US" altLang="zh-CN" dirty="0" err="1">
                <a:sym typeface="+mn-ea"/>
              </a:rPr>
              <a:t>oo</a:t>
            </a:r>
            <a:r>
              <a:rPr lang="en-US" altLang="zh-CN" dirty="0">
                <a:sym typeface="+mn-ea"/>
              </a:rPr>
              <a:t>” ~/words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 command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tr [option] set1 [set2]</a:t>
            </a:r>
            <a:endParaRPr lang="zh-CN" altLang="en-US" dirty="0"/>
          </a:p>
          <a:p>
            <a:r>
              <a:rPr lang="zh-CN" altLang="en-US" dirty="0"/>
              <a:t>trans</a:t>
            </a:r>
            <a:r>
              <a:rPr lang="en-US" altLang="zh-CN" dirty="0"/>
              <a:t>form</a:t>
            </a:r>
            <a:r>
              <a:rPr lang="zh-CN" altLang="en-US" dirty="0"/>
              <a:t> or delete characters </a:t>
            </a:r>
            <a:r>
              <a:rPr lang="en-US" altLang="zh-CN" dirty="0"/>
              <a:t>(-d)</a:t>
            </a:r>
            <a:endParaRPr lang="en-US" altLang="zh-CN" dirty="0"/>
          </a:p>
          <a:p>
            <a:r>
              <a:rPr lang="en-US" altLang="zh-CN" dirty="0"/>
              <a:t>set1 and set2 is usually regular expression</a:t>
            </a:r>
            <a:endParaRPr lang="en-US" altLang="zh-CN" dirty="0"/>
          </a:p>
          <a:p>
            <a:r>
              <a:rPr lang="en-US" altLang="zh-CN" dirty="0"/>
              <a:t>e.g.</a:t>
            </a:r>
            <a:endParaRPr lang="en-US" altLang="zh-CN" dirty="0"/>
          </a:p>
          <a:p>
            <a:pPr lvl="1"/>
            <a:r>
              <a:rPr lang="en-US" altLang="zh-CN" sz="2800" dirty="0"/>
              <a:t>locale | </a:t>
            </a:r>
            <a:r>
              <a:rPr lang="en-US" altLang="zh-CN" sz="2800" dirty="0" err="1"/>
              <a:t>tr</a:t>
            </a:r>
            <a:r>
              <a:rPr lang="en-US" altLang="zh-CN" sz="2800" dirty="0"/>
              <a:t> [a-z] [A-Z] #transform all the lower case letters into upper case letters</a:t>
            </a:r>
            <a:endParaRPr lang="en-US" altLang="zh-CN" sz="2800" dirty="0"/>
          </a:p>
          <a:p>
            <a:pPr lvl="1"/>
            <a:r>
              <a:rPr lang="en-US" altLang="zh-CN" sz="2800" dirty="0"/>
              <a:t>locale | </a:t>
            </a:r>
            <a:r>
              <a:rPr lang="en-US" altLang="zh-CN" sz="2800" dirty="0" err="1"/>
              <a:t>tr</a:t>
            </a:r>
            <a:r>
              <a:rPr lang="en-US" altLang="zh-CN" sz="2800" dirty="0"/>
              <a:t> -d [0-9] # delete all the numbers</a:t>
            </a:r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</a:t>
            </a:r>
            <a:r>
              <a:rPr lang="en-US" altLang="zh-CN" dirty="0" err="1"/>
              <a:t>tr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altLang="zh-CN" dirty="0"/>
              <a:t>Q: Find a file that is exactly two characters long and ends with </a:t>
            </a:r>
            <a:r>
              <a:rPr lang="en-US" altLang="zh-CN" dirty="0">
                <a:sym typeface="+mn-ea"/>
              </a:rPr>
              <a:t>character '</a:t>
            </a:r>
            <a:r>
              <a:rPr lang="en-US" altLang="zh-CN" dirty="0"/>
              <a:t>s'.</a:t>
            </a:r>
            <a:endParaRPr lang="en-US" altLang="zh-CN" dirty="0"/>
          </a:p>
          <a:p>
            <a:r>
              <a:rPr lang="en-US" altLang="zh-CN" dirty="0"/>
              <a:t>A: Use filename </a:t>
            </a:r>
            <a:r>
              <a:rPr lang="en-US" altLang="zh-CN" dirty="0" err="1"/>
              <a:t>globbing</a:t>
            </a:r>
            <a:endParaRPr lang="en-US" altLang="zh-CN" dirty="0"/>
          </a:p>
          <a:p>
            <a:r>
              <a:rPr lang="en-US" altLang="zh-CN" dirty="0"/>
              <a:t>Filename </a:t>
            </a:r>
            <a:r>
              <a:rPr lang="en-US" altLang="zh-CN" dirty="0" err="1"/>
              <a:t>globbing</a:t>
            </a:r>
            <a:r>
              <a:rPr lang="en-US" altLang="zh-CN" dirty="0"/>
              <a:t> : specify a pattern that can be used to match multiple files.</a:t>
            </a:r>
            <a:endParaRPr lang="en-US" altLang="zh-CN" dirty="0"/>
          </a:p>
          <a:p>
            <a:r>
              <a:rPr lang="en-US" altLang="zh-CN" dirty="0"/>
              <a:t>Key idea: Use special characters that can be mapped to multiple characters.  </a:t>
            </a:r>
            <a:endParaRPr lang="en-US" altLang="zh-CN" dirty="0"/>
          </a:p>
          <a:p>
            <a:r>
              <a:rPr lang="en-US" altLang="zh-CN" dirty="0"/>
              <a:t>Most commands take file names as arguments support filename </a:t>
            </a:r>
            <a:r>
              <a:rPr lang="en-US" altLang="zh-CN" dirty="0" err="1"/>
              <a:t>globbing</a:t>
            </a:r>
            <a:r>
              <a:rPr lang="en-US" altLang="zh-CN" dirty="0"/>
              <a:t>: ls, </a:t>
            </a:r>
            <a:r>
              <a:rPr lang="en-US" altLang="zh-CN" dirty="0" err="1"/>
              <a:t>cp</a:t>
            </a:r>
            <a:r>
              <a:rPr lang="en-US" altLang="zh-CN" dirty="0"/>
              <a:t>, mv, rm.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sed command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37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sed</a:t>
            </a:r>
            <a:r>
              <a:rPr lang="en-US" altLang="zh-CN" dirty="0"/>
              <a:t> [option] function</a:t>
            </a:r>
            <a:endParaRPr lang="en-US" altLang="zh-CN" dirty="0"/>
          </a:p>
          <a:p>
            <a:r>
              <a:rPr lang="en-US" altLang="zh-CN" dirty="0"/>
              <a:t>The function part is actually a programming language. So it can basically do anything</a:t>
            </a:r>
            <a:endParaRPr lang="en-US" altLang="zh-CN" dirty="0"/>
          </a:p>
          <a:p>
            <a:r>
              <a:rPr lang="en-US" altLang="zh-CN" dirty="0"/>
              <a:t>Only talk about the replace functionality of </a:t>
            </a:r>
            <a:r>
              <a:rPr lang="en-US" altLang="zh-CN" dirty="0" err="1"/>
              <a:t>sed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“s/&lt;match pattern&gt;/&lt;new string&gt;/g”</a:t>
            </a:r>
            <a:endParaRPr lang="en-US" altLang="zh-CN" dirty="0"/>
          </a:p>
          <a:p>
            <a:r>
              <a:rPr lang="en-US" altLang="zh-CN" dirty="0"/>
              <a:t>replace all the starting LC in locale command with CL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locale | </a:t>
            </a:r>
            <a:r>
              <a:rPr lang="en-US" altLang="zh-CN" dirty="0" err="1">
                <a:sym typeface="+mn-ea"/>
              </a:rPr>
              <a:t>sed</a:t>
            </a:r>
            <a:r>
              <a:rPr lang="en-US" altLang="zh-CN" dirty="0">
                <a:sym typeface="+mn-ea"/>
              </a:rPr>
              <a:t> “s/^LC/CL/g”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sed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3775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[option] function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“s/&lt;match pattern&gt;/&lt;new string&gt;/g”</a:t>
            </a:r>
            <a:endParaRPr lang="en-US" altLang="zh-CN" dirty="0"/>
          </a:p>
          <a:p>
            <a:r>
              <a:rPr lang="en-US" altLang="zh-CN" dirty="0"/>
              <a:t>delete all the UTF in locale command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locale | </a:t>
            </a:r>
            <a:r>
              <a:rPr lang="en-US" altLang="zh-CN" dirty="0" err="1">
                <a:sym typeface="+mn-ea"/>
              </a:rPr>
              <a:t>sed</a:t>
            </a:r>
            <a:r>
              <a:rPr lang="en-US" altLang="zh-CN" dirty="0">
                <a:sym typeface="+mn-ea"/>
              </a:rPr>
              <a:t> “s/UTF//g”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</a:t>
            </a:r>
            <a:r>
              <a:rPr lang="en-US" altLang="zh-CN" dirty="0" err="1"/>
              <a:t>sed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on Bash Scripts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0245"/>
            <a:ext cx="8229600" cy="1540510"/>
          </a:xfrm>
        </p:spPr>
        <p:txBody>
          <a:bodyPr>
            <a:normAutofit/>
          </a:bodyPr>
          <a:lstStyle/>
          <a:p>
            <a:r>
              <a:rPr lang="en-US" altLang="zh-CN" dirty="0"/>
              <a:t>Everything related to bash scripts can be run on bash!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for loop in terminal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$?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200" dirty="0">
                <a:sym typeface="+mn-ea"/>
              </a:rPr>
              <a:t>$?: return value of the previous command/function calls.</a:t>
            </a:r>
            <a:endParaRPr lang="en-US" altLang="zh-CN" sz="3200" dirty="0">
              <a:sym typeface="+mn-ea"/>
            </a:endParaRPr>
          </a:p>
          <a:p>
            <a:pPr marL="457200" lvl="1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>
                <a:sym typeface="+mn-ea"/>
              </a:rPr>
              <a:t>$? is often used as a way to test whether a command has succeed or not. </a:t>
            </a:r>
            <a:endParaRPr lang="en-US" altLang="zh-CN" sz="3200" dirty="0"/>
          </a:p>
          <a:p>
            <a:pPr marL="457200" lvl="1" indent="0">
              <a:buNone/>
            </a:pPr>
            <a:endParaRPr lang="en-US" altLang="zh-CN" sz="32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ls and $?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problems with special </a:t>
            </a:r>
            <a:endParaRPr lang="en-US" altLang="zh-CN" dirty="0"/>
          </a:p>
          <a:p>
            <a:r>
              <a:rPr lang="en-US" altLang="zh-CN" dirty="0"/>
              <a:t>characters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81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Handling special characters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path_to_dir</a:t>
            </a:r>
            <a:r>
              <a:rPr lang="en-US" altLang="zh-CN" dirty="0"/>
              <a:t>/*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double quote (“”) and single quote (‘’)</a:t>
            </a:r>
            <a:endParaRPr lang="en-US" altLang="zh-CN" dirty="0"/>
          </a:p>
          <a:p>
            <a:r>
              <a:rPr lang="en-US" altLang="zh-CN" dirty="0"/>
              <a:t>double quote : preserves the string value of special characters</a:t>
            </a:r>
            <a:endParaRPr lang="en-US" altLang="zh-CN" dirty="0"/>
          </a:p>
          <a:p>
            <a:r>
              <a:rPr lang="en-US" altLang="zh-CN" dirty="0"/>
              <a:t>It is a good practice to always quote a variable with double quote </a:t>
            </a:r>
            <a:endParaRPr lang="en-US" altLang="zh-CN" dirty="0"/>
          </a:p>
          <a:p>
            <a:r>
              <a:rPr lang="en-US" altLang="zh-CN" dirty="0"/>
              <a:t>single quote: same as double quote. </a:t>
            </a:r>
            <a:br>
              <a:rPr lang="en-US" altLang="zh-CN" dirty="0"/>
            </a:br>
            <a:r>
              <a:rPr lang="en-US" altLang="zh-CN" dirty="0"/>
              <a:t>Except double quote preserves the special meaning of “$”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word in filename </a:t>
            </a:r>
            <a:r>
              <a:rPr lang="en-US" altLang="zh-CN" dirty="0" err="1"/>
              <a:t>globbing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?: match any single character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</a:t>
            </a:r>
            <a:r>
              <a:rPr lang="en-US" altLang="zh-CN" dirty="0" err="1"/>
              <a:t>o?o</a:t>
            </a:r>
            <a:r>
              <a:rPr lang="en-US" altLang="zh-CN" dirty="0"/>
              <a:t> matches </a:t>
            </a:r>
            <a:r>
              <a:rPr lang="en-US" altLang="zh-CN" dirty="0" err="1"/>
              <a:t>oao</a:t>
            </a:r>
            <a:r>
              <a:rPr lang="en-US" altLang="zh-CN" dirty="0"/>
              <a:t>, obo, …, o0o, o1o, o2o…, </a:t>
            </a:r>
            <a:r>
              <a:rPr lang="en-US" altLang="zh-CN" dirty="0" err="1"/>
              <a:t>o;o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[]: match any characters specified in the bracket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[</a:t>
            </a:r>
            <a:r>
              <a:rPr lang="en-US" altLang="zh-CN" dirty="0" err="1"/>
              <a:t>abcd</a:t>
            </a:r>
            <a:r>
              <a:rPr lang="en-US" altLang="zh-CN" dirty="0"/>
              <a:t>]</a:t>
            </a:r>
            <a:r>
              <a:rPr lang="en-US" altLang="zh-CN" dirty="0" err="1"/>
              <a:t>oo</a:t>
            </a:r>
            <a:r>
              <a:rPr lang="en-US" altLang="zh-CN" dirty="0"/>
              <a:t> matches </a:t>
            </a:r>
            <a:r>
              <a:rPr lang="en-US" altLang="zh-CN" dirty="0" err="1"/>
              <a:t>aoo</a:t>
            </a:r>
            <a:r>
              <a:rPr lang="en-US" altLang="zh-CN" dirty="0"/>
              <a:t> or boo or coo or doo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 : used within the [], specify the ranges of characters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[a-z] </a:t>
            </a:r>
            <a:r>
              <a:rPr lang="en-US" altLang="zh-CN" dirty="0">
                <a:sym typeface="+mn-ea"/>
              </a:rPr>
              <a:t>matches </a:t>
            </a:r>
            <a:r>
              <a:rPr lang="en-US" altLang="zh-CN" dirty="0"/>
              <a:t>all lower case letters. [a-</a:t>
            </a:r>
            <a:r>
              <a:rPr lang="en-US" altLang="zh-CN" dirty="0" err="1"/>
              <a:t>zA</a:t>
            </a:r>
            <a:r>
              <a:rPr lang="en-US" altLang="zh-CN" dirty="0"/>
              <a:t>-Z] </a:t>
            </a:r>
            <a:r>
              <a:rPr lang="en-US" altLang="zh-CN" dirty="0">
                <a:sym typeface="+mn-ea"/>
              </a:rPr>
              <a:t>matches </a:t>
            </a:r>
            <a:r>
              <a:rPr lang="en-US" altLang="zh-CN" dirty="0"/>
              <a:t>all letters. [0-9] </a:t>
            </a:r>
            <a:r>
              <a:rPr lang="en-US" altLang="zh-CN" dirty="0">
                <a:sym typeface="+mn-ea"/>
              </a:rPr>
              <a:t>matches </a:t>
            </a:r>
            <a:r>
              <a:rPr lang="en-US" altLang="zh-CN" dirty="0"/>
              <a:t>all numbers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*: matches any string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 *.</a:t>
            </a:r>
            <a:r>
              <a:rPr lang="en-US" altLang="zh-CN" dirty="0" err="1"/>
              <a:t>sh</a:t>
            </a:r>
            <a:r>
              <a:rPr lang="en-US" altLang="zh-CN" dirty="0"/>
              <a:t> matches a.sh, b.sh, c.sh, abc.sh ….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special characters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161915"/>
          </a:xfrm>
        </p:spPr>
        <p:txBody>
          <a:bodyPr/>
          <a:lstStyle/>
          <a:p>
            <a:r>
              <a:rPr lang="en-US" altLang="zh-CN" dirty="0"/>
              <a:t>--: marks the end of command options</a:t>
            </a:r>
            <a:endParaRPr lang="en-US" altLang="zh-CN" dirty="0"/>
          </a:p>
          <a:p>
            <a:r>
              <a:rPr lang="en-US" altLang="zh-CN" dirty="0"/>
              <a:t>Escape character: \ 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 Character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 the results of ls command with </a:t>
            </a:r>
            <a:r>
              <a:rPr lang="en-US" altLang="zh-CN" dirty="0" err="1"/>
              <a:t>fileA</a:t>
            </a:r>
            <a:endParaRPr lang="en-US" altLang="zh-CN" dirty="0"/>
          </a:p>
          <a:p>
            <a:r>
              <a:rPr lang="en-US" altLang="zh-CN" dirty="0" err="1"/>
              <a:t>ls</a:t>
            </a:r>
            <a:r>
              <a:rPr lang="en-US" altLang="zh-CN" dirty="0"/>
              <a:t> | diff </a:t>
            </a:r>
            <a:r>
              <a:rPr lang="en-US" altLang="zh-CN" dirty="0" err="1"/>
              <a:t>fileA</a:t>
            </a:r>
            <a:r>
              <a:rPr lang="en-US" altLang="zh-CN" dirty="0"/>
              <a:t> # This won’t work as diff expects two inputs</a:t>
            </a:r>
            <a:endParaRPr lang="en-US" altLang="zh-CN" dirty="0"/>
          </a:p>
          <a:p>
            <a:r>
              <a:rPr lang="en-US" altLang="zh-CN" dirty="0"/>
              <a:t>ls | diff </a:t>
            </a:r>
            <a:r>
              <a:rPr lang="en-US" altLang="zh-CN" dirty="0" err="1"/>
              <a:t>fileA</a:t>
            </a:r>
            <a:r>
              <a:rPr lang="en-US" altLang="zh-CN" dirty="0"/>
              <a:t> - #This works</a:t>
            </a:r>
            <a:endParaRPr lang="en-US" altLang="zh-CN" dirty="0"/>
          </a:p>
          <a:p>
            <a:r>
              <a:rPr lang="en-US" altLang="zh-CN" dirty="0"/>
              <a:t>-: replace one input with </a:t>
            </a:r>
            <a:r>
              <a:rPr lang="en-US" altLang="zh-CN" dirty="0" err="1"/>
              <a:t>stdin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Encoding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Characters 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/>
          <a:lstStyle/>
          <a:p>
            <a:r>
              <a:rPr lang="en-US" altLang="zh-CN" dirty="0"/>
              <a:t>Characters are stored as binary in the file. </a:t>
            </a:r>
            <a:endParaRPr lang="en-US" altLang="zh-CN" dirty="0"/>
          </a:p>
          <a:p>
            <a:r>
              <a:rPr lang="en-US" altLang="zh-CN" dirty="0"/>
              <a:t>e.g. ‘A’ is stored as 65 (b1000001)</a:t>
            </a:r>
            <a:br>
              <a:rPr lang="en-US" altLang="zh-CN" dirty="0"/>
            </a:br>
            <a:r>
              <a:rPr lang="en-US" altLang="zh-CN" dirty="0"/>
              <a:t>	 ‘a’ is stored as 97 (b1100001)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Characters encoding: Rules to map characters </a:t>
            </a:r>
            <a:br>
              <a:rPr lang="en-US" altLang="zh-CN" dirty="0"/>
            </a:br>
            <a:r>
              <a:rPr lang="en-US" altLang="zh-CN" dirty="0"/>
              <a:t>to the corresponding numbers.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Encoding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Characters Encoding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/>
          <a:lstStyle/>
          <a:p>
            <a:r>
              <a:rPr lang="en-US" altLang="zh-CN" dirty="0"/>
              <a:t>ASCII encoding: Maps English characters (characters can be typed with a English keyboard) to (0, 127]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UTF-8 encoding:  Superset of ASCII encoding </a:t>
            </a:r>
            <a:endParaRPr lang="en-US" altLang="zh-CN" dirty="0"/>
          </a:p>
          <a:p>
            <a:pPr lvl="1"/>
            <a:r>
              <a:rPr lang="en-US" altLang="zh-CN" dirty="0"/>
              <a:t>Compatible with ASCII encoding</a:t>
            </a:r>
            <a:endParaRPr lang="en-US" altLang="zh-CN" dirty="0"/>
          </a:p>
          <a:p>
            <a:pPr lvl="1"/>
            <a:r>
              <a:rPr lang="en-US" altLang="zh-CN" dirty="0"/>
              <a:t>Can encode up to </a:t>
            </a:r>
            <a:r>
              <a:rPr lang="en-US" dirty="0"/>
              <a:t>1,112,064 characters</a:t>
            </a:r>
            <a:endParaRPr lang="en-US" dirty="0"/>
          </a:p>
          <a:p>
            <a:pPr lvl="1"/>
            <a:r>
              <a:rPr lang="en-US" altLang="zh-CN" dirty="0"/>
              <a:t>0 is not used for encoding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364162"/>
          </a:xfrm>
        </p:spPr>
        <p:txBody>
          <a:bodyPr/>
          <a:lstStyle/>
          <a:p>
            <a:r>
              <a:rPr lang="en-US" altLang="zh-CN" dirty="0"/>
              <a:t>Write a bash scripts, given text files, tells its encoding (ASCII, UTF-8 or binary). </a:t>
            </a:r>
            <a:endParaRPr lang="en-US" altLang="zh-CN" dirty="0"/>
          </a:p>
          <a:p>
            <a:pPr lvl="1"/>
            <a:r>
              <a:rPr lang="en-US" altLang="zh-CN" dirty="0"/>
              <a:t>ASCII: only contains English characters</a:t>
            </a:r>
            <a:endParaRPr lang="en-US" altLang="zh-CN" dirty="0"/>
          </a:p>
          <a:p>
            <a:pPr lvl="1"/>
            <a:r>
              <a:rPr lang="en-US" altLang="zh-CN" dirty="0"/>
              <a:t>UTF-8: contains non-English characters</a:t>
            </a:r>
            <a:endParaRPr lang="en-US" altLang="zh-CN" dirty="0"/>
          </a:p>
          <a:p>
            <a:pPr lvl="1"/>
            <a:r>
              <a:rPr lang="en-US" altLang="zh-CN" dirty="0"/>
              <a:t>Binary: contains NULL bytes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work on homework 2:</a:t>
            </a:r>
            <a:endParaRPr lang="en-US" altLang="zh-CN" dirty="0"/>
          </a:p>
          <a:p>
            <a:pPr lvl="1"/>
            <a:r>
              <a:rPr lang="en-US" altLang="zh-CN" dirty="0"/>
              <a:t>How to create a text file with UTF-8, binary encoding</a:t>
            </a:r>
            <a:endParaRPr lang="en-US" altLang="zh-CN" dirty="0"/>
          </a:p>
          <a:p>
            <a:pPr lvl="1"/>
            <a:r>
              <a:rPr lang="en-US" altLang="zh-CN" dirty="0"/>
              <a:t>How to know the encoding of a file 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type special characters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/>
          <a:lstStyle/>
          <a:p>
            <a:r>
              <a:rPr lang="en-US" altLang="zh-CN" dirty="0"/>
              <a:t>Ctrl + Shift + U: Number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type NUL byte,  Ctrl + q 000 in emacs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397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Show the encoding of a file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88773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dirty="0"/>
              <a:t>file command</a:t>
            </a:r>
            <a:endParaRPr lang="en-US" altLang="zh-CN" dirty="0"/>
          </a:p>
          <a:p>
            <a:r>
              <a:rPr lang="en-US" altLang="zh-CN" dirty="0"/>
              <a:t>file</a:t>
            </a:r>
            <a:r>
              <a:rPr lang="zh-CN" altLang="en-US" dirty="0"/>
              <a:t> [option] </a:t>
            </a:r>
            <a:r>
              <a:rPr lang="en-US" altLang="zh-CN" dirty="0" err="1"/>
              <a:t>path_to_file</a:t>
            </a:r>
            <a:endParaRPr lang="en-US" altLang="zh-CN" dirty="0"/>
          </a:p>
          <a:p>
            <a:r>
              <a:rPr lang="en-US" altLang="zh-CN" dirty="0"/>
              <a:t>Shows the file type of the target file. </a:t>
            </a:r>
            <a:endParaRPr lang="en-US" altLang="zh-CN" dirty="0"/>
          </a:p>
          <a:p>
            <a:pPr lvl="1"/>
            <a:r>
              <a:rPr lang="en-US" altLang="zh-CN" dirty="0"/>
              <a:t>e.g. file /bin/ls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Important Options: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option: shows the encoding of a file.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file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56197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Key word in filename </a:t>
            </a:r>
            <a:r>
              <a:rPr lang="en-US" altLang="zh-CN" dirty="0" err="1"/>
              <a:t>globbing</a:t>
            </a:r>
            <a:r>
              <a:rPr lang="en-US" altLang="zh-CN" dirty="0"/>
              <a:t>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401685" cy="5718810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?: </a:t>
            </a:r>
            <a:r>
              <a:rPr lang="en-US" altLang="zh-CN" dirty="0">
                <a:sym typeface="+mn-ea"/>
              </a:rPr>
              <a:t>matches </a:t>
            </a:r>
            <a:r>
              <a:rPr lang="en-US" altLang="zh-CN" dirty="0"/>
              <a:t>any single character. </a:t>
            </a:r>
            <a:endParaRPr lang="en-US" altLang="zh-CN" dirty="0"/>
          </a:p>
          <a:p>
            <a:r>
              <a:rPr lang="en-US" altLang="zh-CN" dirty="0"/>
              <a:t>[] </a:t>
            </a:r>
            <a:r>
              <a:rPr lang="en-US" altLang="zh-CN" dirty="0">
                <a:sym typeface="+mn-ea"/>
              </a:rPr>
              <a:t>matches </a:t>
            </a:r>
            <a:r>
              <a:rPr lang="en-US" altLang="zh-CN" dirty="0"/>
              <a:t>any characters within the bracket, </a:t>
            </a:r>
            <a:endParaRPr lang="en-US" altLang="zh-CN" dirty="0"/>
          </a:p>
          <a:p>
            <a:r>
              <a:rPr lang="en-US" altLang="zh-CN" dirty="0"/>
              <a:t>- used with in [] to specify a range</a:t>
            </a:r>
            <a:endParaRPr lang="en-US" altLang="zh-CN" dirty="0"/>
          </a:p>
          <a:p>
            <a:r>
              <a:rPr lang="en-US" altLang="zh-CN" dirty="0"/>
              <a:t>*: matches any string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^ used with in [] to matches any characters that are not specified. </a:t>
            </a:r>
            <a:br>
              <a:rPr lang="en-US" altLang="zh-CN" dirty="0"/>
            </a:br>
            <a:r>
              <a:rPr lang="en-US" altLang="zh-CN" dirty="0"/>
              <a:t>e.g. [^</a:t>
            </a:r>
            <a:r>
              <a:rPr lang="en-US" altLang="zh-CN" dirty="0" err="1"/>
              <a:t>abcd</a:t>
            </a:r>
            <a:r>
              <a:rPr lang="en-US" altLang="zh-CN" dirty="0"/>
              <a:t>]: matches any character that is not </a:t>
            </a:r>
            <a:r>
              <a:rPr lang="en-US" altLang="zh-CN" dirty="0" err="1"/>
              <a:t>a,b,c,d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56197"/>
            <a:ext cx="8229600" cy="1143000"/>
          </a:xfrm>
        </p:spPr>
        <p:txBody>
          <a:bodyPr/>
          <a:lstStyle/>
          <a:p>
            <a:r>
              <a:rPr lang="en-US" altLang="zh-CN" dirty="0"/>
              <a:t> Filename </a:t>
            </a:r>
            <a:r>
              <a:rPr lang="en-US" altLang="zh-CN" dirty="0" err="1"/>
              <a:t>globbing</a:t>
            </a:r>
            <a:r>
              <a:rPr lang="en-US" altLang="zh-CN" dirty="0"/>
              <a:t> examples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745"/>
            <a:ext cx="8401685" cy="549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Q: </a:t>
            </a:r>
            <a:r>
              <a:rPr lang="en-US" altLang="zh-CN" dirty="0"/>
              <a:t>Find a file that is exactly two characters long and ends with </a:t>
            </a:r>
            <a:r>
              <a:rPr lang="en-US" altLang="zh-CN" dirty="0">
                <a:sym typeface="+mn-ea"/>
              </a:rPr>
              <a:t>character '</a:t>
            </a:r>
            <a:r>
              <a:rPr lang="en-US" altLang="zh-CN" dirty="0"/>
              <a:t>s’.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A: find –name “?s”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br>
              <a:rPr lang="en-US" altLang="zh-CN" dirty="0">
                <a:sym typeface="+mn-ea"/>
              </a:rPr>
            </a:b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file name </a:t>
            </a:r>
            <a:r>
              <a:rPr lang="en-US" altLang="zh-CN" dirty="0" err="1"/>
              <a:t>globbing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56197"/>
            <a:ext cx="8229600" cy="1143000"/>
          </a:xfrm>
        </p:spPr>
        <p:txBody>
          <a:bodyPr/>
          <a:lstStyle/>
          <a:p>
            <a:r>
              <a:rPr lang="en-US" altLang="zh-CN" dirty="0"/>
              <a:t> Filename </a:t>
            </a:r>
            <a:r>
              <a:rPr lang="en-US" altLang="zh-CN" dirty="0" err="1"/>
              <a:t>globbing</a:t>
            </a:r>
            <a:r>
              <a:rPr lang="en-US" altLang="zh-CN" dirty="0"/>
              <a:t> examples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745"/>
            <a:ext cx="8401685" cy="549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Q: Count the total line number of all the .</a:t>
            </a:r>
            <a:r>
              <a:rPr lang="en-US" altLang="zh-CN" dirty="0" err="1">
                <a:sym typeface="+mn-ea"/>
              </a:rPr>
              <a:t>sh</a:t>
            </a:r>
            <a:r>
              <a:rPr lang="en-US" altLang="zh-CN" dirty="0">
                <a:sym typeface="+mn-ea"/>
              </a:rPr>
              <a:t> files in under the current directory.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A: </a:t>
            </a:r>
            <a:r>
              <a:rPr lang="en-US" altLang="zh-CN" dirty="0" err="1">
                <a:sym typeface="+mn-ea"/>
              </a:rPr>
              <a:t>wc</a:t>
            </a:r>
            <a:r>
              <a:rPr lang="en-US" altLang="zh-CN" dirty="0">
                <a:sym typeface="+mn-ea"/>
              </a:rPr>
              <a:t> -l *.</a:t>
            </a:r>
            <a:r>
              <a:rPr lang="en-US" altLang="zh-CN" dirty="0" err="1">
                <a:sym typeface="+mn-ea"/>
              </a:rPr>
              <a:t>sh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Q: remove all the files under /usr/bin/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A: rm /usr/bin/*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br>
              <a:rPr lang="en-US" altLang="zh-CN" dirty="0">
                <a:sym typeface="+mn-ea"/>
              </a:rPr>
            </a:b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filename </a:t>
            </a:r>
            <a:r>
              <a:rPr lang="en-US" altLang="zh-CN" dirty="0" err="1"/>
              <a:t>globbing</a:t>
            </a:r>
            <a:r>
              <a:rPr lang="en-US" altLang="zh-CN" dirty="0"/>
              <a:t>: implementation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Filename </a:t>
            </a:r>
            <a:r>
              <a:rPr lang="en-US" altLang="zh-CN" dirty="0" err="1">
                <a:sym typeface="+mn-ea"/>
              </a:rPr>
              <a:t>globbing</a:t>
            </a:r>
            <a:r>
              <a:rPr lang="en-US" altLang="zh-CN" dirty="0">
                <a:sym typeface="+mn-ea"/>
              </a:rPr>
              <a:t> is implemented by the bash itself, not the command itself. 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bash implements file name </a:t>
            </a:r>
            <a:r>
              <a:rPr lang="en-US" altLang="zh-CN" dirty="0" err="1"/>
              <a:t>globbing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5880</Words>
  <Application>WPS Presentation</Application>
  <PresentationFormat>On-screen Show (4:3)</PresentationFormat>
  <Paragraphs>269</Paragraphs>
  <Slides>39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Calibri</vt:lpstr>
      <vt:lpstr>Helvetica Neue</vt:lpstr>
      <vt:lpstr>微软雅黑</vt:lpstr>
      <vt:lpstr>Heiti SC</vt:lpstr>
      <vt:lpstr/>
      <vt:lpstr>Arial Unicode MS</vt:lpstr>
      <vt:lpstr>Songti SC</vt:lpstr>
      <vt:lpstr>PingFang SC</vt:lpstr>
      <vt:lpstr>Office Theme</vt:lpstr>
      <vt:lpstr>Filename globbing and Regular Expressions</vt:lpstr>
      <vt:lpstr>Problem</vt:lpstr>
      <vt:lpstr>key word in filename globbing</vt:lpstr>
      <vt:lpstr>Key word in filename globbing (cont)</vt:lpstr>
      <vt:lpstr> Filename globbing examples</vt:lpstr>
      <vt:lpstr>PowerPoint 演示文稿</vt:lpstr>
      <vt:lpstr> Filename globbing examples</vt:lpstr>
      <vt:lpstr>filename globbing: implementation</vt:lpstr>
      <vt:lpstr>PowerPoint 演示文稿</vt:lpstr>
      <vt:lpstr>Regular expression</vt:lpstr>
      <vt:lpstr>key word in regular expression</vt:lpstr>
      <vt:lpstr>key word in regular expression (cond)</vt:lpstr>
      <vt:lpstr>key word in regular expression (cond)</vt:lpstr>
      <vt:lpstr>Examples of regular expressions</vt:lpstr>
      <vt:lpstr>PowerPoint 演示文稿</vt:lpstr>
      <vt:lpstr>Examples of regular expressions (cont)</vt:lpstr>
      <vt:lpstr>Examples of regular expressions (cont)</vt:lpstr>
      <vt:lpstr>tr command</vt:lpstr>
      <vt:lpstr>PowerPoint 演示文稿</vt:lpstr>
      <vt:lpstr>sed command</vt:lpstr>
      <vt:lpstr>example of sed</vt:lpstr>
      <vt:lpstr>PowerPoint 演示文稿</vt:lpstr>
      <vt:lpstr>More on Bash Scripts</vt:lpstr>
      <vt:lpstr>Everything related to bash scripts can be run on bash!</vt:lpstr>
      <vt:lpstr>PowerPoint 演示文稿</vt:lpstr>
      <vt:lpstr>$?</vt:lpstr>
      <vt:lpstr>PowerPoint 演示文稿</vt:lpstr>
      <vt:lpstr>PowerPoint 演示文稿</vt:lpstr>
      <vt:lpstr>Handling special characters</vt:lpstr>
      <vt:lpstr>Handling special characters (cont)</vt:lpstr>
      <vt:lpstr>- Character </vt:lpstr>
      <vt:lpstr>Encoding</vt:lpstr>
      <vt:lpstr>Characters Encoding</vt:lpstr>
      <vt:lpstr>PowerPoint 演示文稿</vt:lpstr>
      <vt:lpstr>Characters Encoding (cont)</vt:lpstr>
      <vt:lpstr>Homework 2</vt:lpstr>
      <vt:lpstr>How to type special characters</vt:lpstr>
      <vt:lpstr>Show the encoding of a file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jinyiqiao</cp:lastModifiedBy>
  <cp:revision>1490</cp:revision>
  <dcterms:created xsi:type="dcterms:W3CDTF">2019-01-21T23:10:39Z</dcterms:created>
  <dcterms:modified xsi:type="dcterms:W3CDTF">2019-01-21T23:10:39Z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