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377" r:id="rId2"/>
    <p:sldId id="378" r:id="rId3"/>
    <p:sldId id="379" r:id="rId4"/>
    <p:sldId id="380" r:id="rId5"/>
    <p:sldId id="381" r:id="rId6"/>
    <p:sldId id="387" r:id="rId7"/>
    <p:sldId id="350" r:id="rId8"/>
    <p:sldId id="351" r:id="rId9"/>
    <p:sldId id="352" r:id="rId10"/>
    <p:sldId id="394" r:id="rId11"/>
    <p:sldId id="360" r:id="rId12"/>
    <p:sldId id="388" r:id="rId13"/>
    <p:sldId id="361" r:id="rId14"/>
    <p:sldId id="362" r:id="rId15"/>
    <p:sldId id="395" r:id="rId16"/>
    <p:sldId id="402" r:id="rId17"/>
    <p:sldId id="389" r:id="rId18"/>
    <p:sldId id="396" r:id="rId19"/>
    <p:sldId id="397" r:id="rId20"/>
    <p:sldId id="403" r:id="rId21"/>
    <p:sldId id="398" r:id="rId22"/>
    <p:sldId id="399" r:id="rId23"/>
    <p:sldId id="400" r:id="rId24"/>
    <p:sldId id="401" r:id="rId25"/>
    <p:sldId id="366" r:id="rId26"/>
    <p:sldId id="390" r:id="rId27"/>
    <p:sldId id="367" r:id="rId28"/>
    <p:sldId id="391" r:id="rId29"/>
    <p:sldId id="404" r:id="rId30"/>
    <p:sldId id="383" r:id="rId31"/>
    <p:sldId id="392" r:id="rId32"/>
    <p:sldId id="384" r:id="rId33"/>
    <p:sldId id="393" r:id="rId34"/>
    <p:sldId id="385" r:id="rId35"/>
    <p:sldId id="386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1" d="100"/>
          <a:sy n="161" d="100"/>
        </p:scale>
        <p:origin x="1794" y="132"/>
      </p:cViewPr>
      <p:guideLst>
        <p:guide orient="horz" pos="213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491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709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603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704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638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745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36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163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91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242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931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936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mailto:username@lnxsrv09.seas.ucla.edu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More on Bash Scripts</a:t>
            </a:r>
          </a:p>
        </p:txBody>
      </p:sp>
    </p:spTree>
    <p:extLst>
      <p:ext uri="{BB962C8B-B14F-4D97-AF65-F5344CB8AC3E}">
        <p14:creationId xmlns:p14="http://schemas.microsoft.com/office/powerpoint/2010/main" val="106171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Demo: tar command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1076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191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Install software program with package management tool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45235"/>
            <a:ext cx="8229600" cy="5281295"/>
          </a:xfrm>
        </p:spPr>
        <p:txBody>
          <a:bodyPr/>
          <a:lstStyle/>
          <a:p>
            <a:r>
              <a:rPr lang="en-US" altLang="zh-CN" dirty="0"/>
              <a:t>Normal way: Install with package management software. </a:t>
            </a:r>
          </a:p>
          <a:p>
            <a:r>
              <a:rPr lang="en-US" altLang="zh-CN" dirty="0"/>
              <a:t>Package management software: software that helps manage installed software</a:t>
            </a:r>
          </a:p>
          <a:p>
            <a:pPr lvl="1"/>
            <a:r>
              <a:rPr lang="en-US" altLang="zh-CN" dirty="0" err="1"/>
              <a:t>CentOS</a:t>
            </a:r>
            <a:r>
              <a:rPr lang="en-US" altLang="zh-CN" dirty="0"/>
              <a:t>: yum</a:t>
            </a:r>
          </a:p>
          <a:p>
            <a:pPr lvl="1"/>
            <a:r>
              <a:rPr lang="en-US" altLang="zh-CN" dirty="0"/>
              <a:t>Ubuntu: apt</a:t>
            </a:r>
          </a:p>
          <a:p>
            <a:pPr lvl="1"/>
            <a:r>
              <a:rPr lang="en-US" altLang="zh-CN" dirty="0" err="1"/>
              <a:t>MacOS</a:t>
            </a:r>
            <a:r>
              <a:rPr lang="en-US" altLang="zh-CN" dirty="0"/>
              <a:t>: brew</a:t>
            </a:r>
          </a:p>
          <a:p>
            <a:pPr lvl="0"/>
            <a:r>
              <a:rPr lang="en-US" altLang="zh-CN" dirty="0"/>
              <a:t>Install </a:t>
            </a:r>
            <a:r>
              <a:rPr lang="en-US" altLang="zh-CN" dirty="0" err="1"/>
              <a:t>emacs</a:t>
            </a:r>
            <a:r>
              <a:rPr lang="en-US" altLang="zh-CN" dirty="0"/>
              <a:t> on </a:t>
            </a:r>
            <a:r>
              <a:rPr lang="en-US" altLang="zh-CN" dirty="0" err="1"/>
              <a:t>CentOS</a:t>
            </a:r>
            <a:r>
              <a:rPr lang="en-US" altLang="zh-CN" dirty="0"/>
              <a:t>: yum install </a:t>
            </a:r>
            <a:r>
              <a:rPr lang="en-US" altLang="zh-CN" dirty="0" err="1"/>
              <a:t>emacs</a:t>
            </a:r>
            <a:endParaRPr lang="en-US" altLang="zh-CN" dirty="0"/>
          </a:p>
          <a:p>
            <a:pPr lvl="0"/>
            <a:r>
              <a:rPr lang="en-US" altLang="zh-CN" dirty="0"/>
              <a:t>remove </a:t>
            </a:r>
            <a:r>
              <a:rPr lang="en-US" altLang="zh-CN" dirty="0" err="1"/>
              <a:t>emacs</a:t>
            </a:r>
            <a:r>
              <a:rPr lang="en-US" altLang="zh-CN" dirty="0"/>
              <a:t>: yum remove </a:t>
            </a:r>
            <a:r>
              <a:rPr lang="en-US" altLang="zh-CN" dirty="0" err="1"/>
              <a:t>emacs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BBCAEEB4-F766-4E25-806F-61DF3704BF6B}"/>
              </a:ext>
            </a:extLst>
          </p:cNvPr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Demo</a:t>
            </a:r>
            <a:r>
              <a:rPr lang="en-US" altLang="zh-CN" dirty="0" smtClean="0"/>
              <a:t>: install/uninstall </a:t>
            </a:r>
            <a:r>
              <a:rPr lang="en-US" altLang="zh-CN" dirty="0" err="1" smtClean="0"/>
              <a:t>emacs</a:t>
            </a:r>
            <a:r>
              <a:rPr lang="en-US" altLang="zh-CN" dirty="0" smtClean="0"/>
              <a:t> with </a:t>
            </a:r>
          </a:p>
          <a:p>
            <a:r>
              <a:rPr lang="en-US" altLang="zh-CN" dirty="0" smtClean="0"/>
              <a:t>package management tool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661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191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Install software program from source code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45235"/>
            <a:ext cx="8229600" cy="5281295"/>
          </a:xfrm>
        </p:spPr>
        <p:txBody>
          <a:bodyPr>
            <a:normAutofit fontScale="97500"/>
          </a:bodyPr>
          <a:lstStyle/>
          <a:p>
            <a:r>
              <a:rPr lang="en-US" altLang="zh-CN" sz="2800" dirty="0" smtClean="0"/>
              <a:t>Reason: Use the latest/customized version</a:t>
            </a:r>
          </a:p>
          <a:p>
            <a:r>
              <a:rPr lang="en-US" altLang="zh-CN" sz="2800" dirty="0" smtClean="0"/>
              <a:t>Download </a:t>
            </a:r>
            <a:r>
              <a:rPr lang="en-US" altLang="zh-CN" sz="2800" dirty="0"/>
              <a:t>the source code</a:t>
            </a:r>
          </a:p>
          <a:p>
            <a:pPr lvl="0"/>
            <a:r>
              <a:rPr lang="en-US" altLang="zh-CN" sz="2800" dirty="0"/>
              <a:t>Standard way to install</a:t>
            </a:r>
          </a:p>
          <a:p>
            <a:pPr lvl="1"/>
            <a:r>
              <a:rPr lang="en-US" altLang="zh-CN" sz="2400" dirty="0"/>
              <a:t>configure # figure out system environment</a:t>
            </a:r>
          </a:p>
          <a:p>
            <a:pPr lvl="1"/>
            <a:r>
              <a:rPr lang="en-US" altLang="zh-CN" sz="2400" dirty="0"/>
              <a:t>make (compile source code to binary file)</a:t>
            </a:r>
          </a:p>
          <a:p>
            <a:pPr lvl="1"/>
            <a:r>
              <a:rPr lang="en-US" altLang="zh-CN" sz="2400" dirty="0"/>
              <a:t>make install (move the binary file to standard </a:t>
            </a:r>
            <a:r>
              <a:rPr lang="en-US" altLang="zh-CN" sz="2400" dirty="0" err="1"/>
              <a:t>linux</a:t>
            </a:r>
            <a:r>
              <a:rPr lang="en-US" altLang="zh-CN" sz="2400" dirty="0"/>
              <a:t> directory position e.g. /</a:t>
            </a:r>
            <a:r>
              <a:rPr lang="en-US" altLang="zh-CN" sz="2400" dirty="0" err="1"/>
              <a:t>usr</a:t>
            </a:r>
            <a:r>
              <a:rPr lang="en-US" altLang="zh-CN" sz="2400" dirty="0"/>
              <a:t>/bin)</a:t>
            </a:r>
          </a:p>
          <a:p>
            <a:pPr lvl="1"/>
            <a:r>
              <a:rPr lang="en-US" altLang="zh-CN" sz="2400" dirty="0"/>
              <a:t>make uninstall: remove the installation (undo make install)</a:t>
            </a:r>
          </a:p>
          <a:p>
            <a:pPr lvl="1"/>
            <a:r>
              <a:rPr lang="en-US" altLang="zh-CN" sz="2400" dirty="0"/>
              <a:t>make clean: remove the compiled binary (undo make)</a:t>
            </a:r>
          </a:p>
          <a:p>
            <a:pPr lvl="1"/>
            <a:r>
              <a:rPr lang="en-US" altLang="zh-CN" sz="2400" dirty="0"/>
              <a:t>make </a:t>
            </a:r>
            <a:r>
              <a:rPr lang="en-US" altLang="zh-CN" sz="2400" dirty="0" err="1"/>
              <a:t>distclean</a:t>
            </a:r>
            <a:r>
              <a:rPr lang="en-US" altLang="zh-CN" sz="2400" dirty="0"/>
              <a:t>: totally remove any generated files. (undo make and undo </a:t>
            </a:r>
            <a:r>
              <a:rPr lang="en-US" altLang="zh-CN" sz="2400" dirty="0" err="1"/>
              <a:t>congiure</a:t>
            </a:r>
            <a:r>
              <a:rPr lang="en-US" altLang="zh-CN" sz="2400" dirty="0"/>
              <a:t>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191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/>
              <a:t>Configure options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45235"/>
            <a:ext cx="8229600" cy="528129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Standard way to install</a:t>
            </a:r>
          </a:p>
          <a:p>
            <a:pPr lvl="1"/>
            <a:r>
              <a:rPr lang="en-US" altLang="zh-CN" dirty="0"/>
              <a:t>configure # figure out system environment (e.g. compiler on the system </a:t>
            </a:r>
            <a:r>
              <a:rPr lang="en-US" altLang="zh-CN" dirty="0" err="1"/>
              <a:t>gcc</a:t>
            </a:r>
            <a:r>
              <a:rPr lang="en-US" altLang="zh-CN" dirty="0"/>
              <a:t> or </a:t>
            </a:r>
            <a:r>
              <a:rPr lang="en-US" altLang="zh-CN" dirty="0" err="1"/>
              <a:t>llvm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make (compile source code to binary file)</a:t>
            </a:r>
          </a:p>
          <a:p>
            <a:pPr lvl="1"/>
            <a:r>
              <a:rPr lang="en-US" altLang="zh-CN" dirty="0"/>
              <a:t>make install (move the binary file to standard </a:t>
            </a:r>
            <a:r>
              <a:rPr lang="en-US" altLang="zh-CN" dirty="0" err="1"/>
              <a:t>linux</a:t>
            </a:r>
            <a:r>
              <a:rPr lang="en-US" altLang="zh-CN" dirty="0"/>
              <a:t> directory position e.g. /</a:t>
            </a:r>
            <a:r>
              <a:rPr lang="en-US" altLang="zh-CN" dirty="0" err="1"/>
              <a:t>usr</a:t>
            </a:r>
            <a:r>
              <a:rPr lang="en-US" altLang="zh-CN" dirty="0"/>
              <a:t>/bin)</a:t>
            </a:r>
            <a:endParaRPr lang="en-US" altLang="zh-CN" sz="3200" dirty="0"/>
          </a:p>
          <a:p>
            <a:pPr lvl="0"/>
            <a:r>
              <a:rPr lang="en-US" altLang="zh-CN" sz="3200" dirty="0"/>
              <a:t>./configure --prefix=PATH #Tell make install to move the binary into the PATH specified after prefix</a:t>
            </a:r>
          </a:p>
          <a:p>
            <a:pPr lvl="0"/>
            <a:r>
              <a:rPr lang="en-US" altLang="zh-CN" sz="3200" dirty="0"/>
              <a:t>./configure --help provides all the options you can specify to configure. 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BBCAEEB4-F766-4E25-806F-61DF3704BF6B}"/>
              </a:ext>
            </a:extLst>
          </p:cNvPr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Demo</a:t>
            </a:r>
            <a:r>
              <a:rPr lang="en-US" altLang="zh-CN" dirty="0" smtClean="0"/>
              <a:t>: install/uninstall </a:t>
            </a:r>
            <a:r>
              <a:rPr lang="en-US" altLang="zh-CN" dirty="0" err="1" smtClean="0"/>
              <a:t>emacs</a:t>
            </a:r>
            <a:r>
              <a:rPr lang="en-US" altLang="zh-CN" dirty="0" smtClean="0"/>
              <a:t> from source code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414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191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GPG verification Problems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45235"/>
            <a:ext cx="8458200" cy="528129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Short story: </a:t>
            </a:r>
          </a:p>
          <a:p>
            <a:pPr marL="457200" lvl="1" indent="0">
              <a:buNone/>
            </a:pPr>
            <a:r>
              <a:rPr lang="en-US" altLang="zh-CN" dirty="0" smtClean="0"/>
              <a:t>The public keys used for verification is not trusted. 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/>
              <a:t>See: </a:t>
            </a:r>
            <a:br>
              <a:rPr lang="en-US" altLang="zh-CN" dirty="0"/>
            </a:br>
            <a:r>
              <a:rPr lang="en-US" altLang="zh-CN" dirty="0"/>
              <a:t>https://serverfault.com/questions/569911/how-to-verify-an-imported-gpg-key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393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Misc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0619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-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File Access permissions: Motivation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" y="609600"/>
            <a:ext cx="8763000" cy="4977130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Different files need to have different access permissions:</a:t>
            </a:r>
          </a:p>
          <a:p>
            <a:pPr lvl="1"/>
            <a:r>
              <a:rPr lang="en-US" altLang="zh-CN" sz="2400" dirty="0" smtClean="0"/>
              <a:t>My email: only accessible by myself</a:t>
            </a:r>
          </a:p>
          <a:p>
            <a:pPr lvl="1"/>
            <a:r>
              <a:rPr lang="en-US" altLang="zh-CN" sz="2400" dirty="0" smtClean="0"/>
              <a:t>Solutions and grading rubric for 35L: modifiable by myself, readable by other TAs, not accessible by students.  </a:t>
            </a:r>
            <a:endParaRPr lang="en-US" altLang="zh-CN" sz="2800" dirty="0"/>
          </a:p>
          <a:p>
            <a:pPr lvl="1"/>
            <a:endParaRPr lang="en-US" altLang="zh-CN" sz="2400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608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User groups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" y="609600"/>
            <a:ext cx="8763000" cy="609600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User groups:</a:t>
            </a:r>
          </a:p>
          <a:p>
            <a:pPr lvl="1"/>
            <a:r>
              <a:rPr lang="en-US" altLang="zh-CN" sz="2400" dirty="0"/>
              <a:t>Under Linux, each user can belong to one or more </a:t>
            </a:r>
            <a:br>
              <a:rPr lang="en-US" altLang="zh-CN" sz="2400" dirty="0"/>
            </a:br>
            <a:r>
              <a:rPr lang="en-US" altLang="zh-CN" sz="2400" dirty="0"/>
              <a:t>user groups 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groups command can be used to check the user group:</a:t>
            </a:r>
            <a:br>
              <a:rPr lang="en-US" altLang="zh-CN" sz="2400" dirty="0" smtClean="0"/>
            </a:br>
            <a:r>
              <a:rPr lang="en-US" altLang="zh-CN" sz="2400" dirty="0" smtClean="0"/>
              <a:t>e.g. groups # check the user group of the current user</a:t>
            </a:r>
            <a:br>
              <a:rPr lang="en-US" altLang="zh-CN" sz="2400" dirty="0" smtClean="0"/>
            </a:br>
            <a:r>
              <a:rPr lang="en-US" altLang="zh-CN" sz="2400" dirty="0" smtClean="0"/>
              <a:t>       groups </a:t>
            </a:r>
            <a:r>
              <a:rPr lang="en-US" altLang="zh-CN" sz="2400" dirty="0" err="1" smtClean="0"/>
              <a:t>user_name</a:t>
            </a:r>
            <a:r>
              <a:rPr lang="en-US" altLang="zh-CN" sz="2400" dirty="0" smtClean="0"/>
              <a:t> # check the user group of the specified </a:t>
            </a:r>
            <a:br>
              <a:rPr lang="en-US" altLang="zh-CN" sz="2400" dirty="0" smtClean="0"/>
            </a:br>
            <a:r>
              <a:rPr lang="en-US" altLang="zh-CN" sz="2400" dirty="0" smtClean="0"/>
              <a:t>       user</a:t>
            </a:r>
          </a:p>
          <a:p>
            <a:pPr lvl="1"/>
            <a:endParaRPr lang="en-US" altLang="zh-CN" sz="2400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3139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60245"/>
            <a:ext cx="8229600" cy="1540510"/>
          </a:xfrm>
        </p:spPr>
        <p:txBody>
          <a:bodyPr>
            <a:normAutofit/>
          </a:bodyPr>
          <a:lstStyle/>
          <a:p>
            <a:r>
              <a:rPr lang="en-US" altLang="zh-CN" dirty="0"/>
              <a:t>Everything related to bash scripts can be run on bash!</a:t>
            </a:r>
          </a:p>
        </p:txBody>
      </p:sp>
    </p:spTree>
    <p:extLst>
      <p:ext uri="{BB962C8B-B14F-4D97-AF65-F5344CB8AC3E}">
        <p14:creationId xmlns:p14="http://schemas.microsoft.com/office/powerpoint/2010/main" val="406107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BBCAEEB4-F766-4E25-806F-61DF3704BF6B}"/>
              </a:ext>
            </a:extLst>
          </p:cNvPr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Demo</a:t>
            </a:r>
            <a:r>
              <a:rPr lang="en-US" altLang="zh-CN" dirty="0" smtClean="0"/>
              <a:t>: User groups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091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File Access permissions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" y="609600"/>
            <a:ext cx="8763000" cy="609600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Each file belongs to a user, a group</a:t>
            </a:r>
          </a:p>
          <a:p>
            <a:pPr marL="457200" lvl="1" indent="0">
              <a:buNone/>
            </a:pPr>
            <a:r>
              <a:rPr lang="en-US" altLang="zh-CN" sz="2400" dirty="0"/>
              <a:t>The file permission of the file specifies what the user(u), users belong to the group(g), and other users(o) can do with the file. </a:t>
            </a:r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/>
              <a:t>Three permissions: read (r), write (w), executable (x). 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dirty="0"/>
          </a:p>
          <a:p>
            <a:r>
              <a:rPr lang="en-US" altLang="zh-CN" dirty="0" err="1" smtClean="0"/>
              <a:t>ls</a:t>
            </a:r>
            <a:r>
              <a:rPr lang="en-US" altLang="zh-CN" dirty="0" smtClean="0"/>
              <a:t> -l command can be used to check the access</a:t>
            </a:r>
            <a:br>
              <a:rPr lang="en-US" altLang="zh-CN" dirty="0" smtClean="0"/>
            </a:br>
            <a:r>
              <a:rPr lang="en-US" altLang="zh-CN" dirty="0" smtClean="0"/>
              <a:t>permission of a file. 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e.g</a:t>
            </a:r>
            <a:r>
              <a:rPr lang="en-US" altLang="zh-CN" dirty="0" smtClean="0"/>
              <a:t>:</a:t>
            </a:r>
            <a:br>
              <a:rPr lang="en-US" altLang="zh-CN" dirty="0" smtClean="0"/>
            </a:br>
            <a:r>
              <a:rPr lang="en-US" altLang="zh-CN" sz="2400" dirty="0" smtClean="0"/>
              <a:t>$</a:t>
            </a:r>
            <a:r>
              <a:rPr lang="en-US" altLang="zh-CN" sz="2400" dirty="0" err="1" smtClean="0"/>
              <a:t>ls</a:t>
            </a:r>
            <a:r>
              <a:rPr lang="en-US" altLang="zh-CN" sz="2400" dirty="0" smtClean="0"/>
              <a:t> -l coreutils-8.29.tar.xz </a:t>
            </a:r>
          </a:p>
          <a:p>
            <a:pPr marL="0" indent="0">
              <a:buNone/>
            </a:pPr>
            <a:r>
              <a:rPr lang="pt-BR" altLang="zh-CN" sz="2400" dirty="0" smtClean="0"/>
              <a:t>    -</a:t>
            </a:r>
            <a:r>
              <a:rPr lang="pt-BR" altLang="zh-CN" sz="2400" dirty="0"/>
              <a:t>rw-r--r-- 1 zhou csgrad 5286588 Jan 21 14:38 coreutils-8.29.tar.xz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57028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BBCAEEB4-F766-4E25-806F-61DF3704BF6B}"/>
              </a:ext>
            </a:extLst>
          </p:cNvPr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Demo</a:t>
            </a:r>
            <a:r>
              <a:rPr lang="en-US" altLang="zh-CN" dirty="0" smtClean="0"/>
              <a:t>: File Access Permissions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4123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chmod</a:t>
            </a:r>
            <a:r>
              <a:rPr lang="en-US" altLang="zh-CN" dirty="0" smtClean="0"/>
              <a:t> command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" y="609600"/>
            <a:ext cx="8763000" cy="60960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800" dirty="0" err="1" smtClean="0"/>
              <a:t>chmod</a:t>
            </a:r>
            <a:r>
              <a:rPr lang="en-US" altLang="zh-CN" sz="2800" dirty="0" smtClean="0"/>
              <a:t> command can be used to change the access permissions of a file. </a:t>
            </a:r>
          </a:p>
          <a:p>
            <a:endParaRPr lang="en-US" altLang="zh-CN" sz="2400" dirty="0"/>
          </a:p>
          <a:p>
            <a:r>
              <a:rPr lang="en-US" altLang="zh-CN" sz="2800" dirty="0" smtClean="0"/>
              <a:t>usage: </a:t>
            </a:r>
            <a:r>
              <a:rPr lang="en-US" altLang="zh-CN" sz="2800" dirty="0" err="1" smtClean="0"/>
              <a:t>chmod</a:t>
            </a:r>
            <a:r>
              <a:rPr lang="en-US" altLang="zh-CN" sz="2800" dirty="0" smtClean="0"/>
              <a:t> </a:t>
            </a:r>
            <a:r>
              <a:rPr lang="en-US" altLang="zh-CN" sz="2800" dirty="0" err="1"/>
              <a:t>new_permission</a:t>
            </a:r>
            <a:r>
              <a:rPr lang="en-US" altLang="zh-CN" sz="2800" dirty="0"/>
              <a:t> </a:t>
            </a:r>
            <a:r>
              <a:rPr lang="en-US" altLang="zh-CN" sz="2800" dirty="0" err="1"/>
              <a:t>path_to_file</a:t>
            </a:r>
            <a:r>
              <a:rPr lang="en-US" altLang="zh-CN" sz="2800" dirty="0"/>
              <a:t>:</a:t>
            </a:r>
          </a:p>
          <a:p>
            <a:pPr marL="0" indent="0">
              <a:buNone/>
            </a:pPr>
            <a:r>
              <a:rPr lang="en-US" altLang="zh-CN" sz="2800" dirty="0" smtClean="0"/>
              <a:t>    new </a:t>
            </a:r>
            <a:r>
              <a:rPr lang="en-US" altLang="zh-CN" sz="2800" dirty="0"/>
              <a:t>permission is in the format of: u/g/o +/-/= </a:t>
            </a:r>
            <a:r>
              <a:rPr lang="en-US" altLang="zh-CN" sz="2800" dirty="0" smtClean="0"/>
              <a:t>r/w/x 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chmod</a:t>
            </a:r>
            <a:r>
              <a:rPr lang="en-US" altLang="zh-CN" sz="2800" dirty="0" smtClean="0"/>
              <a:t> </a:t>
            </a:r>
            <a:r>
              <a:rPr lang="en-US" altLang="zh-CN" sz="2800" dirty="0" err="1"/>
              <a:t>o+wx</a:t>
            </a:r>
            <a:r>
              <a:rPr lang="en-US" altLang="zh-CN" sz="2800" dirty="0"/>
              <a:t> coreutils-8.29.tar.xz </a:t>
            </a:r>
          </a:p>
          <a:p>
            <a:pPr marL="0" indent="0">
              <a:buNone/>
            </a:pPr>
            <a:r>
              <a:rPr lang="en-US" altLang="zh-CN" sz="2800" dirty="0" smtClean="0"/>
              <a:t>    #</a:t>
            </a:r>
            <a:r>
              <a:rPr lang="en-US" altLang="zh-CN" sz="2800" dirty="0"/>
              <a:t>add </a:t>
            </a:r>
            <a:r>
              <a:rPr lang="en-US" altLang="zh-CN" sz="2800" dirty="0" err="1"/>
              <a:t>wx</a:t>
            </a:r>
            <a:r>
              <a:rPr lang="en-US" altLang="zh-CN" sz="2800" dirty="0"/>
              <a:t> permission of the other to coreutils-8.29.tar.xz </a:t>
            </a:r>
          </a:p>
          <a:p>
            <a:pPr marL="0" indent="0">
              <a:buNone/>
            </a:pPr>
            <a:r>
              <a:rPr lang="en-US" altLang="zh-CN" sz="2800" dirty="0"/>
              <a:t>		</a:t>
            </a:r>
          </a:p>
          <a:p>
            <a:pPr marL="0" indent="0">
              <a:buNone/>
            </a:pPr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chmod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g-w coreutils-8.29.tar.xz 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600" dirty="0" smtClean="0"/>
              <a:t>    #</a:t>
            </a:r>
            <a:r>
              <a:rPr lang="en-US" altLang="zh-CN" sz="2600" dirty="0"/>
              <a:t>remove the w permission of the group from coreutils-8.29.tar.xz </a:t>
            </a:r>
          </a:p>
          <a:p>
            <a:pPr marL="0" indent="0">
              <a:buNone/>
            </a:pPr>
            <a:r>
              <a:rPr lang="en-US" altLang="zh-CN" sz="2800" dirty="0"/>
              <a:t>		</a:t>
            </a:r>
          </a:p>
          <a:p>
            <a:pPr marL="0" indent="0">
              <a:buNone/>
            </a:pPr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chmod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u=</a:t>
            </a:r>
            <a:r>
              <a:rPr lang="en-US" altLang="zh-CN" sz="2800" dirty="0" err="1"/>
              <a:t>rx</a:t>
            </a:r>
            <a:r>
              <a:rPr lang="en-US" altLang="zh-CN" sz="2800" dirty="0"/>
              <a:t> coreutils-8.29.tar.xz </a:t>
            </a:r>
          </a:p>
          <a:p>
            <a:pPr marL="0" indent="0">
              <a:buNone/>
            </a:pPr>
            <a:r>
              <a:rPr lang="en-US" altLang="zh-CN" sz="2800" dirty="0" smtClean="0"/>
              <a:t>    #</a:t>
            </a:r>
            <a:r>
              <a:rPr lang="en-US" altLang="zh-CN" sz="2800" dirty="0"/>
              <a:t>change the permission of the owner to </a:t>
            </a:r>
            <a:r>
              <a:rPr lang="en-US" altLang="zh-CN" sz="2800" dirty="0" err="1"/>
              <a:t>rx</a:t>
            </a:r>
            <a:r>
              <a:rPr lang="en-US" altLang="zh-CN" sz="2800" dirty="0"/>
              <a:t> regardless </a:t>
            </a:r>
            <a:r>
              <a:rPr lang="en-US" altLang="zh-CN" sz="2800" dirty="0" smtClean="0"/>
              <a:t>its</a:t>
            </a:r>
            <a:br>
              <a:rPr lang="en-US" altLang="zh-CN" sz="2800" dirty="0" smtClean="0"/>
            </a:br>
            <a:r>
              <a:rPr lang="en-US" altLang="zh-CN" sz="2800" dirty="0" smtClean="0"/>
              <a:t>    previous </a:t>
            </a:r>
            <a:r>
              <a:rPr lang="en-US" altLang="zh-CN" sz="2800" dirty="0"/>
              <a:t>permission. </a:t>
            </a:r>
          </a:p>
        </p:txBody>
      </p:sp>
    </p:spTree>
    <p:extLst>
      <p:ext uri="{BB962C8B-B14F-4D97-AF65-F5344CB8AC3E}">
        <p14:creationId xmlns:p14="http://schemas.microsoft.com/office/powerpoint/2010/main" val="46245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BBCAEEB4-F766-4E25-806F-61DF3704BF6B}"/>
              </a:ext>
            </a:extLst>
          </p:cNvPr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 smtClean="0"/>
              <a:t>Demo</a:t>
            </a:r>
            <a:r>
              <a:rPr lang="en-US" altLang="zh-CN" dirty="0" err="1" smtClean="0"/>
              <a:t>:chmod</a:t>
            </a:r>
            <a:r>
              <a:rPr lang="en-US" altLang="zh-CN" dirty="0" smtClean="0"/>
              <a:t> command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508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098"/>
            <a:ext cx="8229600" cy="1143000"/>
          </a:xfrm>
        </p:spPr>
        <p:txBody>
          <a:bodyPr/>
          <a:lstStyle/>
          <a:p>
            <a:r>
              <a:rPr lang="en-US" altLang="zh-CN"/>
              <a:t>history command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40435"/>
            <a:ext cx="8229600" cy="497713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history command stores the command you recently have executed. </a:t>
            </a:r>
          </a:p>
          <a:p>
            <a:r>
              <a:rPr lang="en-US" altLang="zh-CN" dirty="0"/>
              <a:t>history | less # less is </a:t>
            </a:r>
            <a:r>
              <a:rPr lang="en-US" altLang="zh-CN" dirty="0" smtClean="0"/>
              <a:t>a simple</a:t>
            </a:r>
            <a:r>
              <a:rPr lang="en-US" altLang="zh-CN" dirty="0" smtClean="0"/>
              <a:t> </a:t>
            </a:r>
            <a:r>
              <a:rPr lang="en-US" altLang="zh-CN" dirty="0"/>
              <a:t>text editor. In fact, the man page is displayed with less. </a:t>
            </a:r>
            <a:endParaRPr lang="en-US" altLang="zh-CN" dirty="0" smtClean="0"/>
          </a:p>
          <a:p>
            <a:r>
              <a:rPr lang="en-US" altLang="zh-CN" dirty="0" smtClean="0"/>
              <a:t>!!: redo the previous command. </a:t>
            </a:r>
            <a:endParaRPr lang="en-US" altLang="zh-CN" dirty="0"/>
          </a:p>
          <a:p>
            <a:r>
              <a:rPr lang="en-US" altLang="zh-CN" dirty="0"/>
              <a:t>!number: redo the commands in history with number</a:t>
            </a:r>
          </a:p>
          <a:p>
            <a:pPr marL="457200" lvl="1" indent="0">
              <a:buNone/>
            </a:pPr>
            <a:r>
              <a:rPr lang="en-US" altLang="zh-CN" sz="2800" dirty="0"/>
              <a:t>e.g. !123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3200" dirty="0"/>
              <a:t>!string: redo the most recent command in history which starts with the string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800" dirty="0"/>
              <a:t>e.g. !fin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BBCAEEB4-F766-4E25-806F-61DF3704BF6B}"/>
              </a:ext>
            </a:extLst>
          </p:cNvPr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Demo</a:t>
            </a:r>
            <a:r>
              <a:rPr lang="en-US" altLang="zh-CN" dirty="0" smtClean="0"/>
              <a:t>: history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025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Copy &amp; Paste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Highlight the content </a:t>
            </a:r>
            <a:r>
              <a:rPr lang="en-US" altLang="zh-CN" dirty="0" smtClean="0"/>
              <a:t>for copy </a:t>
            </a:r>
          </a:p>
          <a:p>
            <a:r>
              <a:rPr lang="en-US" altLang="zh-CN" dirty="0"/>
              <a:t>P</a:t>
            </a:r>
            <a:r>
              <a:rPr lang="en-US" altLang="zh-CN" dirty="0" smtClean="0"/>
              <a:t>aste it </a:t>
            </a:r>
            <a:r>
              <a:rPr lang="en-US" altLang="zh-CN" dirty="0" smtClean="0"/>
              <a:t>with </a:t>
            </a:r>
            <a:r>
              <a:rPr lang="en-US" altLang="zh-CN" dirty="0"/>
              <a:t>the middle key of the mouse. </a:t>
            </a:r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BBCAEEB4-F766-4E25-806F-61DF3704BF6B}"/>
              </a:ext>
            </a:extLst>
          </p:cNvPr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 smtClean="0"/>
              <a:t>Demo</a:t>
            </a:r>
            <a:r>
              <a:rPr lang="en-US" altLang="zh-CN" dirty="0" err="1" smtClean="0"/>
              <a:t>:copy</a:t>
            </a:r>
            <a:r>
              <a:rPr lang="en-US" altLang="zh-CN" dirty="0" smtClean="0"/>
              <a:t> and paste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874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Root user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8575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Normally </a:t>
            </a:r>
            <a:r>
              <a:rPr lang="en-US" altLang="zh-CN" dirty="0"/>
              <a:t>the administrator of the system. </a:t>
            </a:r>
            <a:endParaRPr lang="en-US" altLang="zh-CN" dirty="0" smtClean="0"/>
          </a:p>
          <a:p>
            <a:r>
              <a:rPr lang="en-US" altLang="zh-CN" dirty="0"/>
              <a:t>Root User is the "God" in Linux. </a:t>
            </a:r>
          </a:p>
          <a:p>
            <a:pPr lvl="1"/>
            <a:r>
              <a:rPr lang="en-US" altLang="zh-CN" dirty="0"/>
              <a:t>It can access files without the restriction of the file permission. </a:t>
            </a:r>
          </a:p>
          <a:p>
            <a:pPr lvl="1"/>
            <a:r>
              <a:rPr lang="en-US" altLang="zh-CN" dirty="0"/>
              <a:t>Certain commands can only be executed by the root user. (e.g. command creates user)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4755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BBCAEEB4-F766-4E25-806F-61DF3704BF6B}"/>
              </a:ext>
            </a:extLst>
          </p:cNvPr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Demo: for loop in terminal</a:t>
            </a:r>
          </a:p>
        </p:txBody>
      </p:sp>
    </p:spTree>
    <p:extLst>
      <p:ext uri="{BB962C8B-B14F-4D97-AF65-F5344CB8AC3E}">
        <p14:creationId xmlns:p14="http://schemas.microsoft.com/office/powerpoint/2010/main" val="381576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620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/>
              <a:t>alias/unalias command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47115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800" dirty="0" smtClean="0"/>
              <a:t>Define/Un-define </a:t>
            </a:r>
            <a:r>
              <a:rPr lang="en-US" altLang="zh-CN" sz="2800" dirty="0"/>
              <a:t>shortcut for command </a:t>
            </a:r>
            <a:r>
              <a:rPr lang="en-US" altLang="zh-CN" sz="2800" dirty="0" smtClean="0"/>
              <a:t>lines</a:t>
            </a:r>
          </a:p>
          <a:p>
            <a:r>
              <a:rPr lang="en-US" altLang="zh-CN" sz="2800" dirty="0"/>
              <a:t>a</a:t>
            </a:r>
            <a:r>
              <a:rPr lang="en-US" altLang="zh-CN" sz="2800" dirty="0" smtClean="0"/>
              <a:t>lias shortcut=‘string’</a:t>
            </a:r>
          </a:p>
          <a:p>
            <a:r>
              <a:rPr lang="en-US" altLang="zh-CN" sz="2800" dirty="0" smtClean="0"/>
              <a:t>Simply type shortcut in bash to replace the string</a:t>
            </a:r>
            <a:endParaRPr lang="en-US" altLang="zh-CN" sz="2800" dirty="0"/>
          </a:p>
          <a:p>
            <a:r>
              <a:rPr lang="en-US" altLang="zh-CN" sz="2800" dirty="0"/>
              <a:t>Everytime you log into lnxsrv09, you need to </a:t>
            </a:r>
            <a:r>
              <a:rPr lang="en-US" altLang="zh-CN" sz="2800" dirty="0" smtClean="0"/>
              <a:t>do:</a:t>
            </a:r>
            <a:br>
              <a:rPr lang="en-US" altLang="zh-CN" sz="2800" dirty="0" smtClean="0"/>
            </a:br>
            <a:r>
              <a:rPr lang="en-US" altLang="zh-CN" sz="2800" dirty="0" err="1" smtClean="0"/>
              <a:t>ssh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hlinkClick r:id="rId2"/>
              </a:rPr>
              <a:t>username@lnxsrv09.seas.ucla.edu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$alias sshlnx='ssh </a:t>
            </a:r>
            <a:r>
              <a:rPr lang="en-US" altLang="zh-CN" sz="2800" dirty="0">
                <a:sym typeface="+mn-ea"/>
              </a:rPr>
              <a:t>username@lnxsrv09.seas.ucla.edu</a:t>
            </a:r>
            <a:r>
              <a:rPr lang="en-US" altLang="zh-CN" sz="2800" dirty="0"/>
              <a:t>'</a:t>
            </a:r>
          </a:p>
          <a:p>
            <a:pPr marL="0" indent="0">
              <a:buNone/>
            </a:pPr>
            <a:r>
              <a:rPr lang="en-US" altLang="zh-CN" sz="2800" dirty="0"/>
              <a:t>$sshlnx # same as ssh username@lnxsrv09.seas....</a:t>
            </a:r>
          </a:p>
          <a:p>
            <a:pPr marL="0" indent="0">
              <a:buNone/>
            </a:pPr>
            <a:r>
              <a:rPr lang="en-US" altLang="zh-CN" sz="2800" dirty="0"/>
              <a:t>$unalias sshlnx #remove the shortcut sshlnx</a:t>
            </a:r>
          </a:p>
          <a:p>
            <a:pPr marL="0" indent="0">
              <a:buNone/>
            </a:pPr>
            <a:r>
              <a:rPr lang="en-US" altLang="zh-CN" sz="2800" dirty="0"/>
              <a:t>$alias #show all the alias shortcut in your terminal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pPr marL="0" indent="0"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9065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BBCAEEB4-F766-4E25-806F-61DF3704BF6B}"/>
              </a:ext>
            </a:extLst>
          </p:cNvPr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 smtClean="0"/>
              <a:t>Demo</a:t>
            </a:r>
            <a:r>
              <a:rPr lang="en-US" altLang="zh-CN" dirty="0" err="1" smtClean="0"/>
              <a:t>:alias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3662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620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/>
              <a:t>More about alias command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5257800"/>
          </a:xfrm>
        </p:spPr>
        <p:txBody>
          <a:bodyPr>
            <a:normAutofit fontScale="92500"/>
          </a:bodyPr>
          <a:lstStyle/>
          <a:p>
            <a:r>
              <a:rPr lang="en-US" altLang="zh-CN" sz="2800" dirty="0"/>
              <a:t>rm is dangerous. The file it </a:t>
            </a:r>
            <a:r>
              <a:rPr lang="en-US" altLang="zh-CN" sz="2800" dirty="0" smtClean="0"/>
              <a:t>deletes </a:t>
            </a:r>
            <a:r>
              <a:rPr lang="en-US" altLang="zh-CN" sz="2800" dirty="0"/>
              <a:t>cannot recover. </a:t>
            </a:r>
            <a:endParaRPr lang="en-US" altLang="zh-CN" sz="2800" dirty="0" smtClean="0"/>
          </a:p>
          <a:p>
            <a:r>
              <a:rPr lang="en-US" altLang="zh-CN" sz="2800" dirty="0" smtClean="0"/>
              <a:t>Image a 35L student, who use the file with suffix: .test to store his/her test data for the assignment. </a:t>
            </a:r>
            <a:endParaRPr lang="en-US" altLang="zh-CN" sz="2800" dirty="0"/>
          </a:p>
          <a:p>
            <a:r>
              <a:rPr lang="en-US" altLang="zh-CN" sz="2800" dirty="0" smtClean="0"/>
              <a:t>After 3 sleepless days, s/he finished the homework</a:t>
            </a:r>
          </a:p>
          <a:p>
            <a:r>
              <a:rPr lang="en-US" altLang="zh-CN" sz="2800" dirty="0" smtClean="0"/>
              <a:t>Before submission, s/he wants </a:t>
            </a:r>
            <a:r>
              <a:rPr lang="en-US" altLang="zh-CN" sz="2800" dirty="0"/>
              <a:t>to remove all the </a:t>
            </a:r>
            <a:r>
              <a:rPr lang="en-US" altLang="zh-CN" sz="2800" dirty="0" smtClean="0"/>
              <a:t>.test </a:t>
            </a:r>
            <a:r>
              <a:rPr lang="en-US" altLang="zh-CN" sz="2800" dirty="0"/>
              <a:t>file, so </a:t>
            </a:r>
            <a:r>
              <a:rPr lang="en-US" altLang="zh-CN" sz="2800" dirty="0" smtClean="0"/>
              <a:t>s/he </a:t>
            </a:r>
            <a:r>
              <a:rPr lang="en-US" altLang="zh-CN" sz="2800" dirty="0"/>
              <a:t>do </a:t>
            </a:r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$</a:t>
            </a:r>
            <a:r>
              <a:rPr lang="en-US" altLang="zh-CN" sz="2800" dirty="0"/>
              <a:t>rm -</a:t>
            </a:r>
            <a:r>
              <a:rPr lang="en-US" altLang="zh-CN" sz="2800" dirty="0" err="1"/>
              <a:t>rf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 *   .test  #</a:t>
            </a:r>
            <a:r>
              <a:rPr lang="en-US" altLang="zh-CN" sz="2800" dirty="0"/>
              <a:t>R.I.P</a:t>
            </a:r>
          </a:p>
          <a:p>
            <a:r>
              <a:rPr lang="en-US" altLang="zh-CN" sz="2800" dirty="0"/>
              <a:t>w</a:t>
            </a:r>
            <a:r>
              <a:rPr lang="en-US" altLang="zh-CN" sz="2800" dirty="0" smtClean="0"/>
              <a:t>hat </a:t>
            </a:r>
            <a:r>
              <a:rPr lang="en-US" altLang="zh-CN" sz="2800" dirty="0"/>
              <a:t>I do: </a:t>
            </a:r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alias </a:t>
            </a:r>
            <a:r>
              <a:rPr lang="en-US" altLang="zh-CN" sz="2800" dirty="0"/>
              <a:t>del='mv --target-directory </a:t>
            </a:r>
            <a:r>
              <a:rPr lang="en-US" altLang="zh-CN" sz="2800" dirty="0" smtClean="0"/>
              <a:t>~/trash</a:t>
            </a:r>
            <a:r>
              <a:rPr lang="en-US" altLang="zh-CN" dirty="0"/>
              <a:t>'</a:t>
            </a:r>
          </a:p>
          <a:p>
            <a:pPr>
              <a:buNone/>
            </a:pPr>
            <a:r>
              <a:rPr lang="en-US" altLang="zh-CN" sz="2800" dirty="0" smtClean="0"/>
              <a:t>	and </a:t>
            </a:r>
            <a:r>
              <a:rPr lang="en-US" altLang="zh-CN" sz="2800" dirty="0"/>
              <a:t>use del to delete stuff. 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	The ~/</a:t>
            </a:r>
            <a:r>
              <a:rPr lang="en-US" altLang="zh-CN" sz="2800" dirty="0"/>
              <a:t>trash serves as a recycle bin. </a:t>
            </a:r>
          </a:p>
        </p:txBody>
      </p:sp>
    </p:spTree>
    <p:extLst>
      <p:ext uri="{BB962C8B-B14F-4D97-AF65-F5344CB8AC3E}">
        <p14:creationId xmlns:p14="http://schemas.microsoft.com/office/powerpoint/2010/main" val="817496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BBCAEEB4-F766-4E25-806F-61DF3704BF6B}"/>
              </a:ext>
            </a:extLst>
          </p:cNvPr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 smtClean="0"/>
              <a:t>Demo</a:t>
            </a:r>
            <a:r>
              <a:rPr lang="en-US" altLang="zh-CN" dirty="0" err="1" smtClean="0"/>
              <a:t>:alias</a:t>
            </a:r>
            <a:r>
              <a:rPr lang="en-US" altLang="zh-CN" dirty="0" smtClean="0"/>
              <a:t> for </a:t>
            </a:r>
            <a:r>
              <a:rPr lang="en-US" altLang="zh-CN" dirty="0" err="1" smtClean="0"/>
              <a:t>rm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240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~/.</a:t>
            </a:r>
            <a:r>
              <a:rPr lang="en-US" altLang="zh-CN" dirty="0" err="1"/>
              <a:t>bashrc</a:t>
            </a:r>
            <a:r>
              <a:rPr lang="en-US" altLang="zh-CN" dirty="0"/>
              <a:t> ~/.</a:t>
            </a:r>
            <a:r>
              <a:rPr lang="en-US" altLang="zh-CN" dirty="0" err="1"/>
              <a:t>bash_profile</a:t>
            </a:r>
            <a:r>
              <a:rPr lang="en-US" altLang="zh-CN" dirty="0"/>
              <a:t> files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652770"/>
          </a:xfrm>
        </p:spPr>
        <p:txBody>
          <a:bodyPr>
            <a:normAutofit fontScale="90000" lnSpcReduction="10000"/>
          </a:bodyPr>
          <a:lstStyle/>
          <a:p>
            <a:r>
              <a:rPr lang="en-US" altLang="zh-CN" sz="2800" dirty="0"/>
              <a:t>alias is useful, but it is only effective for the current terminal. </a:t>
            </a:r>
          </a:p>
          <a:p>
            <a:r>
              <a:rPr lang="en-US" altLang="zh-CN" sz="2800" dirty="0"/>
              <a:t>Once the terminal exits, or you use other termial, alias has no more effects. (Similar </a:t>
            </a:r>
            <a:r>
              <a:rPr lang="en-US" altLang="zh-CN" sz="2800" dirty="0" smtClean="0"/>
              <a:t>issues with environmental </a:t>
            </a:r>
            <a:r>
              <a:rPr lang="en-US" altLang="zh-CN" sz="2800" dirty="0"/>
              <a:t>variables)</a:t>
            </a:r>
          </a:p>
          <a:p>
            <a:r>
              <a:rPr lang="en-US" altLang="zh-CN" sz="2800" dirty="0"/>
              <a:t>.bashrc/.bash_profile: file under your home directory</a:t>
            </a:r>
          </a:p>
          <a:p>
            <a:r>
              <a:rPr lang="en-US" altLang="zh-CN" sz="2800" dirty="0"/>
              <a:t>Every time you open the terminal, the commands in one of the file will be executed. </a:t>
            </a:r>
          </a:p>
          <a:p>
            <a:pPr lvl="1"/>
            <a:r>
              <a:rPr lang="en-US" altLang="zh-CN" sz="2450" dirty="0"/>
              <a:t>.bash_profile: executed when you log in locally or remotely via ssh</a:t>
            </a:r>
          </a:p>
          <a:p>
            <a:pPr lvl="1"/>
            <a:r>
              <a:rPr lang="en-US" altLang="zh-CN" sz="2450" dirty="0"/>
              <a:t>.bashrc: executed when you open a terminal or run /bin/bash </a:t>
            </a:r>
          </a:p>
          <a:p>
            <a:pPr lvl="0"/>
            <a:r>
              <a:rPr lang="en-US" altLang="zh-CN" sz="2800" dirty="0"/>
              <a:t>To avoid confusion, I always make one softlink to the other.</a:t>
            </a:r>
          </a:p>
          <a:p>
            <a:pPr lvl="0"/>
            <a:r>
              <a:rPr lang="en-US" altLang="zh-CN" sz="2800" dirty="0"/>
              <a:t>Add customized environmental variable, alias to these two files. 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pPr marL="0" indent="0"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5169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My ~/.</a:t>
            </a:r>
            <a:r>
              <a:rPr lang="en-US" altLang="zh-CN" dirty="0" err="1"/>
              <a:t>bashrc</a:t>
            </a:r>
            <a:r>
              <a:rPr lang="en-US" altLang="zh-CN" dirty="0"/>
              <a:t> ~/.</a:t>
            </a:r>
            <a:r>
              <a:rPr lang="en-US" altLang="zh-CN" dirty="0" err="1" smtClean="0"/>
              <a:t>bash_profile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652770"/>
          </a:xfrm>
        </p:spPr>
        <p:txBody>
          <a:bodyPr>
            <a:normAutofit fontScale="90000" lnSpcReduction="10000"/>
          </a:bodyPr>
          <a:lstStyle/>
          <a:p>
            <a:pPr marL="0" indent="0">
              <a:buNone/>
            </a:pPr>
            <a:r>
              <a:rPr lang="en-US" altLang="zh-CN" sz="2800" dirty="0"/>
              <a:t>export PATH=/opt/local/bin:/opt/</a:t>
            </a:r>
            <a:r>
              <a:rPr lang="en-US" altLang="zh-CN" sz="2800" dirty="0" err="1"/>
              <a:t>csl</a:t>
            </a:r>
            <a:r>
              <a:rPr lang="en-US" altLang="zh-CN" sz="2800" dirty="0"/>
              <a:t>/</a:t>
            </a:r>
            <a:r>
              <a:rPr lang="en-US" altLang="zh-CN" sz="2800" dirty="0" err="1"/>
              <a:t>simics</a:t>
            </a:r>
            <a:r>
              <a:rPr lang="en-US" altLang="zh-CN" sz="2800" dirty="0"/>
              <a:t>/simics-4.8/simics-4.8.160/bin:/</a:t>
            </a:r>
            <a:r>
              <a:rPr lang="en-US" altLang="zh-CN" sz="2800" dirty="0" err="1"/>
              <a:t>usr</a:t>
            </a:r>
            <a:r>
              <a:rPr lang="en-US" altLang="zh-CN" sz="2800" dirty="0"/>
              <a:t>/share/:$PATH</a:t>
            </a:r>
          </a:p>
          <a:p>
            <a:pPr marL="0" indent="0">
              <a:buNone/>
            </a:pPr>
            <a:r>
              <a:rPr lang="en-US" altLang="zh-CN" sz="2800" dirty="0"/>
              <a:t>export SIMICS_LICENSE_FILE=27001@alto</a:t>
            </a:r>
          </a:p>
          <a:p>
            <a:pPr marL="0" indent="0">
              <a:buNone/>
            </a:pPr>
            <a:r>
              <a:rPr lang="en-US" altLang="zh-CN" sz="2800" dirty="0"/>
              <a:t>export </a:t>
            </a:r>
            <a:r>
              <a:rPr lang="en-US" altLang="zh-CN" sz="2800" dirty="0" smtClean="0"/>
              <a:t>research=/r/cslr21/</a:t>
            </a:r>
            <a:r>
              <a:rPr lang="en-US" altLang="zh-CN" sz="2800" dirty="0" err="1" smtClean="0"/>
              <a:t>zhoudiyu</a:t>
            </a:r>
            <a:r>
              <a:rPr lang="en-US" altLang="zh-CN" sz="2800" dirty="0" smtClean="0"/>
              <a:t>/</a:t>
            </a:r>
          </a:p>
          <a:p>
            <a:pPr marL="0" indent="0">
              <a:buNone/>
            </a:pPr>
            <a:r>
              <a:rPr lang="en-US" altLang="zh-CN" sz="2800" dirty="0" smtClean="0"/>
              <a:t>export </a:t>
            </a:r>
            <a:r>
              <a:rPr lang="en-US" altLang="zh-CN" sz="2800" dirty="0"/>
              <a:t>SVN_EDITOR='vim'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alias </a:t>
            </a:r>
            <a:r>
              <a:rPr lang="en-US" altLang="zh-CN" sz="2800" dirty="0" err="1"/>
              <a:t>hs</a:t>
            </a:r>
            <a:r>
              <a:rPr lang="en-US" altLang="zh-CN" sz="2800" dirty="0"/>
              <a:t>='hostname'</a:t>
            </a:r>
          </a:p>
          <a:p>
            <a:pPr marL="0" indent="0">
              <a:buNone/>
            </a:pPr>
            <a:r>
              <a:rPr lang="en-US" altLang="zh-CN" sz="2800" dirty="0"/>
              <a:t>alias </a:t>
            </a:r>
            <a:r>
              <a:rPr lang="en-US" altLang="zh-CN" sz="2800" dirty="0" err="1"/>
              <a:t>cp</a:t>
            </a:r>
            <a:r>
              <a:rPr lang="en-US" altLang="zh-CN" sz="2800" dirty="0"/>
              <a:t>='</a:t>
            </a:r>
            <a:r>
              <a:rPr lang="en-US" altLang="zh-CN" sz="2800" dirty="0" err="1"/>
              <a:t>cp</a:t>
            </a:r>
            <a:r>
              <a:rPr lang="en-US" altLang="zh-CN" sz="2800" dirty="0"/>
              <a:t> -</a:t>
            </a:r>
            <a:r>
              <a:rPr lang="en-US" altLang="zh-CN" sz="2800" dirty="0" err="1"/>
              <a:t>i</a:t>
            </a:r>
            <a:r>
              <a:rPr lang="en-US" altLang="zh-CN" sz="2800" dirty="0"/>
              <a:t>'</a:t>
            </a:r>
          </a:p>
          <a:p>
            <a:pPr marL="0" indent="0">
              <a:buNone/>
            </a:pPr>
            <a:r>
              <a:rPr lang="en-US" altLang="zh-CN" sz="2800" dirty="0"/>
              <a:t>alias vi='vim'</a:t>
            </a:r>
          </a:p>
          <a:p>
            <a:pPr marL="0" indent="0">
              <a:buNone/>
            </a:pPr>
            <a:r>
              <a:rPr lang="en-US" altLang="zh-CN" sz="2800" dirty="0"/>
              <a:t>alias </a:t>
            </a:r>
            <a:r>
              <a:rPr lang="en-US" altLang="zh-CN" sz="2800" dirty="0" err="1"/>
              <a:t>ls</a:t>
            </a:r>
            <a:r>
              <a:rPr lang="en-US" altLang="zh-CN" sz="2800" dirty="0"/>
              <a:t>='</a:t>
            </a:r>
            <a:r>
              <a:rPr lang="en-US" altLang="zh-CN" sz="2800" dirty="0" err="1"/>
              <a:t>ls</a:t>
            </a:r>
            <a:r>
              <a:rPr lang="en-US" altLang="zh-CN" sz="2800" dirty="0"/>
              <a:t> --color=</a:t>
            </a:r>
            <a:r>
              <a:rPr lang="en-US" altLang="zh-CN" sz="2800" dirty="0" err="1"/>
              <a:t>tty</a:t>
            </a:r>
            <a:r>
              <a:rPr lang="en-US" altLang="zh-CN" sz="2800" dirty="0"/>
              <a:t>'</a:t>
            </a:r>
          </a:p>
          <a:p>
            <a:pPr marL="0" indent="0">
              <a:buNone/>
            </a:pPr>
            <a:r>
              <a:rPr lang="en-US" altLang="zh-CN" sz="2800" dirty="0"/>
              <a:t>alias </a:t>
            </a:r>
            <a:r>
              <a:rPr lang="en-US" altLang="zh-CN" sz="2800" dirty="0" err="1"/>
              <a:t>ssh</a:t>
            </a:r>
            <a:r>
              <a:rPr lang="en-US" altLang="zh-CN" sz="2800" dirty="0"/>
              <a:t>='</a:t>
            </a:r>
            <a:r>
              <a:rPr lang="en-US" altLang="zh-CN" sz="2800" dirty="0" err="1"/>
              <a:t>ssh</a:t>
            </a:r>
            <a:r>
              <a:rPr lang="en-US" altLang="zh-CN" sz="2800" dirty="0"/>
              <a:t> -</a:t>
            </a:r>
            <a:r>
              <a:rPr lang="en-US" altLang="zh-CN" sz="2800" dirty="0" smtClean="0"/>
              <a:t>X'</a:t>
            </a:r>
          </a:p>
          <a:p>
            <a:pPr marL="0" indent="0">
              <a:buNone/>
            </a:pPr>
            <a:r>
              <a:rPr lang="en-US" altLang="zh-CN" sz="2800" dirty="0"/>
              <a:t>a</a:t>
            </a:r>
            <a:r>
              <a:rPr lang="en-US" altLang="zh-CN" sz="2800" dirty="0" smtClean="0"/>
              <a:t>lias </a:t>
            </a:r>
            <a:r>
              <a:rPr lang="en-US" altLang="zh-CN" sz="2800" dirty="0" err="1" smtClean="0"/>
              <a:t>sshlnx</a:t>
            </a:r>
            <a:r>
              <a:rPr lang="en-US" altLang="zh-CN" sz="2800" dirty="0" smtClean="0"/>
              <a:t>=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‘</a:t>
            </a:r>
            <a:r>
              <a:rPr lang="en-US" altLang="zh-CN" sz="2800" dirty="0" err="1" smtClean="0"/>
              <a:t>ssh</a:t>
            </a:r>
            <a:r>
              <a:rPr lang="en-US" altLang="zh-CN" sz="2800" dirty="0" smtClean="0"/>
              <a:t> zhou@lnxsrv09.seas.ucla.edu'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alias del='mv --target-directory /</a:t>
            </a:r>
            <a:r>
              <a:rPr lang="en-US" altLang="zh-CN" sz="2800" dirty="0" err="1"/>
              <a:t>var</a:t>
            </a:r>
            <a:r>
              <a:rPr lang="en-US" altLang="zh-CN" sz="2800" dirty="0"/>
              <a:t>/</a:t>
            </a:r>
            <a:r>
              <a:rPr lang="en-US" altLang="zh-CN" sz="2800" dirty="0" err="1"/>
              <a:t>tmp</a:t>
            </a:r>
            <a:r>
              <a:rPr lang="en-US" altLang="zh-CN" sz="2800" dirty="0"/>
              <a:t>/trash'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pPr marL="0" indent="0"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8210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$?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sz="3200" dirty="0">
                <a:sym typeface="+mn-ea"/>
              </a:rPr>
              <a:t>$?: return value of the previous command/function calls.</a:t>
            </a:r>
          </a:p>
          <a:p>
            <a:pPr marL="457200" lvl="1" indent="0">
              <a:buNone/>
            </a:pPr>
            <a:endParaRPr lang="en-US" altLang="zh-CN" sz="3200" dirty="0"/>
          </a:p>
          <a:p>
            <a:pPr marL="457200" lvl="1" indent="0">
              <a:buNone/>
            </a:pPr>
            <a:r>
              <a:rPr lang="en-US" altLang="zh-CN" sz="3200" dirty="0" smtClean="0"/>
              <a:t>e.g. </a:t>
            </a:r>
            <a:r>
              <a:rPr lang="en-US" altLang="zh-CN" sz="3200" dirty="0" err="1" smtClean="0"/>
              <a:t>ls</a:t>
            </a:r>
            <a:r>
              <a:rPr lang="en-US" altLang="zh-CN" sz="3200" dirty="0" smtClean="0"/>
              <a:t> </a:t>
            </a:r>
          </a:p>
          <a:p>
            <a:pPr marL="457200" lvl="1" indent="0">
              <a:buNone/>
            </a:pPr>
            <a:r>
              <a:rPr lang="en-US" altLang="zh-CN" sz="3200" dirty="0"/>
              <a:t>	</a:t>
            </a:r>
            <a:r>
              <a:rPr lang="en-US" altLang="zh-CN" sz="3200" dirty="0" smtClean="0"/>
              <a:t>   echo $?</a:t>
            </a:r>
            <a:endParaRPr lang="en-US" altLang="zh-CN" sz="3200" dirty="0" smtClean="0"/>
          </a:p>
          <a:p>
            <a:pPr marL="457200" lvl="1" indent="0">
              <a:buNone/>
            </a:pPr>
            <a:endParaRPr lang="en-US" altLang="zh-CN" sz="3200" dirty="0"/>
          </a:p>
          <a:p>
            <a:pPr marL="457200" lvl="1" indent="0">
              <a:buNone/>
            </a:pPr>
            <a:r>
              <a:rPr lang="en-US" altLang="zh-CN" sz="3200" dirty="0">
                <a:sym typeface="+mn-ea"/>
              </a:rPr>
              <a:t>$? is often used as a way to test whether a command has succeed or not. </a:t>
            </a:r>
            <a:endParaRPr lang="en-US" altLang="zh-CN" sz="3200" dirty="0"/>
          </a:p>
          <a:p>
            <a:pPr marL="457200" lvl="1" indent="0">
              <a:buNone/>
            </a:pPr>
            <a:endParaRPr lang="en-US" altLang="zh-CN" sz="3200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9158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BBCAEEB4-F766-4E25-806F-61DF3704BF6B}"/>
              </a:ext>
            </a:extLst>
          </p:cNvPr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Demo: ls and $?</a:t>
            </a:r>
          </a:p>
        </p:txBody>
      </p:sp>
    </p:spTree>
    <p:extLst>
      <p:ext uri="{BB962C8B-B14F-4D97-AF65-F5344CB8AC3E}">
        <p14:creationId xmlns:p14="http://schemas.microsoft.com/office/powerpoint/2010/main" val="175845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Software installation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4236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3977"/>
            <a:ext cx="8229600" cy="1143000"/>
          </a:xfrm>
        </p:spPr>
        <p:txBody>
          <a:bodyPr/>
          <a:lstStyle/>
          <a:p>
            <a:r>
              <a:rPr lang="en-US" altLang="zh-CN"/>
              <a:t>tar command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820" y="887730"/>
            <a:ext cx="8229600" cy="5718810"/>
          </a:xfrm>
        </p:spPr>
        <p:txBody>
          <a:bodyPr>
            <a:normAutofit/>
          </a:bodyPr>
          <a:lstStyle/>
          <a:p>
            <a:r>
              <a:rPr lang="en-US" altLang="zh-CN" dirty="0"/>
              <a:t>Save multiple files into a archive or </a:t>
            </a:r>
            <a:r>
              <a:rPr lang="en-US" altLang="zh-CN" dirty="0" smtClean="0"/>
              <a:t>restore </a:t>
            </a:r>
            <a:r>
              <a:rPr lang="en-US" altLang="zh-CN" dirty="0"/>
              <a:t>files from the archive</a:t>
            </a:r>
          </a:p>
          <a:p>
            <a:r>
              <a:rPr lang="en-US" altLang="zh-CN" dirty="0"/>
              <a:t>Important options</a:t>
            </a:r>
          </a:p>
          <a:p>
            <a:pPr lvl="1"/>
            <a:r>
              <a:rPr lang="en-US" altLang="zh-CN" dirty="0"/>
              <a:t>c: save multiple files into a archive</a:t>
            </a:r>
          </a:p>
          <a:p>
            <a:pPr lvl="1"/>
            <a:r>
              <a:rPr lang="en-US" altLang="zh-CN" dirty="0"/>
              <a:t>x: restore files from the archive</a:t>
            </a:r>
          </a:p>
          <a:p>
            <a:pPr lvl="1"/>
            <a:r>
              <a:rPr lang="en-US" altLang="zh-CN" dirty="0"/>
              <a:t>f: specify the archive file</a:t>
            </a:r>
          </a:p>
          <a:p>
            <a:pPr lvl="1"/>
            <a:r>
              <a:rPr lang="en-US" altLang="zh-CN" dirty="0"/>
              <a:t>j: zip/unzip with the bzip2 algorithm</a:t>
            </a:r>
          </a:p>
          <a:p>
            <a:pPr lvl="1"/>
            <a:r>
              <a:rPr lang="en-US" altLang="zh-CN" dirty="0"/>
              <a:t>z: zip/unzip with the gzip algorithm</a:t>
            </a:r>
          </a:p>
          <a:p>
            <a:pPr lvl="1"/>
            <a:r>
              <a:rPr lang="en-US" altLang="zh-CN" dirty="0"/>
              <a:t>v: visual mode, prints out the progress</a:t>
            </a: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3977"/>
            <a:ext cx="8229600" cy="1143000"/>
          </a:xfrm>
        </p:spPr>
        <p:txBody>
          <a:bodyPr/>
          <a:lstStyle/>
          <a:p>
            <a:r>
              <a:rPr lang="en-US" altLang="zh-CN"/>
              <a:t>tar command example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820" y="887730"/>
            <a:ext cx="8229600" cy="571881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save multiple files into a </a:t>
            </a:r>
            <a:r>
              <a:rPr lang="en-US" altLang="zh-CN" dirty="0" smtClean="0"/>
              <a:t>archive: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tar -</a:t>
            </a:r>
            <a:r>
              <a:rPr lang="en-US" altLang="zh-CN" dirty="0" err="1" smtClean="0"/>
              <a:t>cf</a:t>
            </a:r>
            <a:r>
              <a:rPr lang="en-US" altLang="zh-CN" dirty="0" smtClean="0"/>
              <a:t> </a:t>
            </a:r>
            <a:r>
              <a:rPr lang="en-US" altLang="zh-CN" dirty="0"/>
              <a:t>archive file1 file2 file3 ... </a:t>
            </a:r>
          </a:p>
          <a:p>
            <a:r>
              <a:rPr lang="en-US" altLang="zh-CN" dirty="0"/>
              <a:t>e.g</a:t>
            </a:r>
            <a:r>
              <a:rPr lang="en-US" altLang="zh-CN" dirty="0" smtClean="0"/>
              <a:t>.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sz="3200" dirty="0"/>
              <a:t>tar </a:t>
            </a:r>
            <a:r>
              <a:rPr lang="en-US" altLang="zh-CN" sz="3200" dirty="0" smtClean="0"/>
              <a:t>-</a:t>
            </a:r>
            <a:r>
              <a:rPr lang="en-US" altLang="zh-CN" sz="3200" dirty="0" err="1" smtClean="0"/>
              <a:t>cf</a:t>
            </a:r>
            <a:r>
              <a:rPr lang="en-US" altLang="zh-CN" sz="3200" dirty="0" smtClean="0"/>
              <a:t> </a:t>
            </a:r>
            <a:r>
              <a:rPr lang="en-US" altLang="zh-CN" sz="3200" dirty="0"/>
              <a:t>IO.tar IO IO.cpp output </a:t>
            </a:r>
            <a:endParaRPr lang="en-US" altLang="zh-CN" sz="3200" dirty="0" smtClean="0"/>
          </a:p>
          <a:p>
            <a:pPr marL="457200" lvl="1" indent="0">
              <a:buNone/>
            </a:pPr>
            <a:r>
              <a:rPr lang="en-US" altLang="zh-CN" sz="3200" dirty="0"/>
              <a:t>	</a:t>
            </a:r>
            <a:r>
              <a:rPr lang="en-US" altLang="zh-CN" sz="3200" dirty="0" smtClean="0"/>
              <a:t># tar without compression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dirty="0"/>
              <a:t>	tar -czf IO.tar.gz IO IO.cpp </a:t>
            </a:r>
            <a:r>
              <a:rPr lang="en-US" altLang="zh-CN" dirty="0" smtClean="0"/>
              <a:t>output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#</a:t>
            </a:r>
            <a:r>
              <a:rPr lang="en-US" altLang="zh-CN" dirty="0"/>
              <a:t>add </a:t>
            </a:r>
            <a:r>
              <a:rPr lang="en-US" altLang="zh-CN" dirty="0" smtClean="0"/>
              <a:t>-z </a:t>
            </a:r>
            <a:r>
              <a:rPr lang="en-US" altLang="zh-CN" dirty="0"/>
              <a:t>to compress with the </a:t>
            </a:r>
            <a:r>
              <a:rPr lang="en-US" altLang="zh-CN" dirty="0" err="1" smtClean="0"/>
              <a:t>gzip</a:t>
            </a:r>
            <a:r>
              <a:rPr lang="en-US" altLang="zh-CN" dirty="0" smtClean="0"/>
              <a:t> algorithm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tar -czvf IO.tar.gz IO IO.cpp output </a:t>
            </a:r>
          </a:p>
          <a:p>
            <a:pPr marL="0" indent="0">
              <a:buNone/>
            </a:pPr>
            <a:r>
              <a:rPr lang="en-US" altLang="zh-CN" dirty="0"/>
              <a:t>	#add -v to show the progress </a:t>
            </a:r>
          </a:p>
          <a:p>
            <a:pPr marL="0" indent="0">
              <a:buNone/>
            </a:pPr>
            <a:r>
              <a:rPr lang="en-US" altLang="zh-CN" dirty="0"/>
              <a:t>	tar -</a:t>
            </a:r>
            <a:r>
              <a:rPr lang="en-US" altLang="zh-CN" dirty="0" err="1"/>
              <a:t>cjvf</a:t>
            </a:r>
            <a:r>
              <a:rPr lang="en-US" altLang="zh-CN" dirty="0"/>
              <a:t> </a:t>
            </a:r>
            <a:r>
              <a:rPr lang="en-US" altLang="zh-CN" dirty="0" smtClean="0"/>
              <a:t>IO.tar.bz </a:t>
            </a:r>
            <a:r>
              <a:rPr lang="en-US" altLang="zh-CN" dirty="0"/>
              <a:t>IO IO.cpp output </a:t>
            </a:r>
          </a:p>
          <a:p>
            <a:pPr marL="0" indent="0">
              <a:buNone/>
            </a:pPr>
            <a:r>
              <a:rPr lang="en-US" altLang="zh-CN" dirty="0"/>
              <a:t>	#add -j to compress with the bzip2 	algorithm </a:t>
            </a: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3977"/>
            <a:ext cx="8229600" cy="1143000"/>
          </a:xfrm>
        </p:spPr>
        <p:txBody>
          <a:bodyPr/>
          <a:lstStyle/>
          <a:p>
            <a:r>
              <a:rPr lang="en-US" altLang="zh-CN"/>
              <a:t>tar command example (cond)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820" y="887730"/>
            <a:ext cx="8229600" cy="5718810"/>
          </a:xfrm>
        </p:spPr>
        <p:txBody>
          <a:bodyPr>
            <a:normAutofit/>
          </a:bodyPr>
          <a:lstStyle/>
          <a:p>
            <a:r>
              <a:rPr lang="en-US" altLang="zh-CN" dirty="0"/>
              <a:t>save multiple files into a archive</a:t>
            </a:r>
          </a:p>
          <a:p>
            <a:pPr marL="0" indent="0">
              <a:buNone/>
            </a:pPr>
            <a:r>
              <a:rPr lang="en-US" altLang="zh-CN" dirty="0"/>
              <a:t>	tar -czf archive file1 file2 file3 ... </a:t>
            </a:r>
          </a:p>
          <a:p>
            <a:r>
              <a:rPr lang="en-US" altLang="zh-CN" dirty="0"/>
              <a:t>restore files from the archive</a:t>
            </a:r>
          </a:p>
          <a:p>
            <a:pPr marL="0" indent="0">
              <a:buNone/>
            </a:pPr>
            <a:r>
              <a:rPr lang="en-US" altLang="zh-CN" dirty="0"/>
              <a:t>	tar -</a:t>
            </a:r>
            <a:r>
              <a:rPr lang="en-US" altLang="zh-CN" dirty="0" err="1" smtClean="0"/>
              <a:t>xf</a:t>
            </a:r>
            <a:r>
              <a:rPr lang="en-US" altLang="zh-CN" dirty="0" smtClean="0"/>
              <a:t> </a:t>
            </a:r>
            <a:r>
              <a:rPr lang="en-US" altLang="zh-CN" dirty="0"/>
              <a:t>archive</a:t>
            </a:r>
          </a:p>
          <a:p>
            <a:r>
              <a:rPr lang="en-US" altLang="zh-CN" dirty="0"/>
              <a:t>e.g</a:t>
            </a:r>
            <a:r>
              <a:rPr lang="en-US" altLang="zh-CN" dirty="0" smtClean="0"/>
              <a:t>.</a:t>
            </a:r>
            <a:br>
              <a:rPr lang="en-US" altLang="zh-CN" dirty="0" smtClean="0"/>
            </a:br>
            <a:r>
              <a:rPr lang="en-US" altLang="zh-CN" dirty="0" smtClean="0"/>
              <a:t>	tar  -</a:t>
            </a:r>
            <a:r>
              <a:rPr lang="en-US" altLang="zh-CN" dirty="0" err="1" smtClean="0"/>
              <a:t>xf</a:t>
            </a:r>
            <a:r>
              <a:rPr lang="en-US" altLang="zh-CN" dirty="0" smtClean="0"/>
              <a:t>   IO.tar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3600" dirty="0">
                <a:sym typeface="+mn-ea"/>
              </a:rPr>
              <a:t>	tar -xzf IO.tar.gz 	</a:t>
            </a:r>
          </a:p>
          <a:p>
            <a:pPr marL="0" indent="0">
              <a:buNone/>
            </a:pPr>
            <a:r>
              <a:rPr lang="en-US" altLang="zh-CN" sz="3600" dirty="0">
                <a:sym typeface="+mn-ea"/>
              </a:rPr>
              <a:t>	tar -xzvf IO.tar.gz  </a:t>
            </a:r>
          </a:p>
          <a:p>
            <a:pPr marL="0" indent="0">
              <a:buNone/>
            </a:pPr>
            <a:r>
              <a:rPr lang="en-US" altLang="zh-CN" sz="3600" dirty="0">
                <a:sym typeface="+mn-ea"/>
              </a:rPr>
              <a:t>	tar -</a:t>
            </a:r>
            <a:r>
              <a:rPr lang="en-US" altLang="zh-CN" sz="3600" dirty="0" err="1">
                <a:sym typeface="+mn-ea"/>
              </a:rPr>
              <a:t>xjvf</a:t>
            </a:r>
            <a:r>
              <a:rPr lang="en-US" altLang="zh-CN" sz="3600" dirty="0">
                <a:sym typeface="+mn-ea"/>
              </a:rPr>
              <a:t> </a:t>
            </a:r>
            <a:r>
              <a:rPr lang="en-US" altLang="zh-CN" sz="3600" dirty="0" smtClean="0">
                <a:sym typeface="+mn-ea"/>
              </a:rPr>
              <a:t>IO.tar.bz </a:t>
            </a:r>
            <a:r>
              <a:rPr lang="en-US" altLang="zh-CN" dirty="0">
                <a:sym typeface="+mn-ea"/>
              </a:rPr>
              <a:t>	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1027</Words>
  <Application>Microsoft Office PowerPoint</Application>
  <PresentationFormat>全屏显示(4:3)</PresentationFormat>
  <Paragraphs>199</Paragraphs>
  <Slides>35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9" baseType="lpstr">
      <vt:lpstr>宋体</vt:lpstr>
      <vt:lpstr>Arial</vt:lpstr>
      <vt:lpstr>Calibri</vt:lpstr>
      <vt:lpstr>Office Theme</vt:lpstr>
      <vt:lpstr>More on Bash Scripts</vt:lpstr>
      <vt:lpstr>Everything related to bash scripts can be run on bash!</vt:lpstr>
      <vt:lpstr>PowerPoint 演示文稿</vt:lpstr>
      <vt:lpstr>$?</vt:lpstr>
      <vt:lpstr>PowerPoint 演示文稿</vt:lpstr>
      <vt:lpstr>Software installation</vt:lpstr>
      <vt:lpstr>tar command</vt:lpstr>
      <vt:lpstr>tar command example</vt:lpstr>
      <vt:lpstr>tar command example (cond)</vt:lpstr>
      <vt:lpstr>Demo: tar command</vt:lpstr>
      <vt:lpstr>Install software program with package management tool</vt:lpstr>
      <vt:lpstr>PowerPoint 演示文稿</vt:lpstr>
      <vt:lpstr>Install software program from source code</vt:lpstr>
      <vt:lpstr>Configure options</vt:lpstr>
      <vt:lpstr>PowerPoint 演示文稿</vt:lpstr>
      <vt:lpstr>GPG verification Problems</vt:lpstr>
      <vt:lpstr>Misc</vt:lpstr>
      <vt:lpstr>File Access permissions: Motivation</vt:lpstr>
      <vt:lpstr>User groups</vt:lpstr>
      <vt:lpstr>PowerPoint 演示文稿</vt:lpstr>
      <vt:lpstr>File Access permissions</vt:lpstr>
      <vt:lpstr>PowerPoint 演示文稿</vt:lpstr>
      <vt:lpstr>chmod command</vt:lpstr>
      <vt:lpstr>PowerPoint 演示文稿</vt:lpstr>
      <vt:lpstr>history command</vt:lpstr>
      <vt:lpstr>PowerPoint 演示文稿</vt:lpstr>
      <vt:lpstr>Copy &amp; Paste</vt:lpstr>
      <vt:lpstr>PowerPoint 演示文稿</vt:lpstr>
      <vt:lpstr>Root user</vt:lpstr>
      <vt:lpstr>alias/unalias command</vt:lpstr>
      <vt:lpstr>PowerPoint 演示文稿</vt:lpstr>
      <vt:lpstr>More about alias command</vt:lpstr>
      <vt:lpstr>PowerPoint 演示文稿</vt:lpstr>
      <vt:lpstr>~/.bashrc ~/.bash_profile files</vt:lpstr>
      <vt:lpstr>My ~/.bashrc ~/.bash_profile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Diyu Zhou</dc:creator>
  <cp:lastModifiedBy>zozo</cp:lastModifiedBy>
  <cp:revision>1685</cp:revision>
  <dcterms:created xsi:type="dcterms:W3CDTF">2006-08-16T00:00:00Z</dcterms:created>
  <dcterms:modified xsi:type="dcterms:W3CDTF">2019-01-22T00:47:47Z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