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435" r:id="rId2"/>
    <p:sldId id="403" r:id="rId3"/>
    <p:sldId id="436" r:id="rId4"/>
    <p:sldId id="397" r:id="rId5"/>
    <p:sldId id="461" r:id="rId6"/>
    <p:sldId id="470" r:id="rId7"/>
    <p:sldId id="462" r:id="rId8"/>
    <p:sldId id="463" r:id="rId9"/>
    <p:sldId id="471" r:id="rId10"/>
    <p:sldId id="464" r:id="rId11"/>
    <p:sldId id="465" r:id="rId12"/>
    <p:sldId id="472" r:id="rId13"/>
    <p:sldId id="466" r:id="rId14"/>
    <p:sldId id="473" r:id="rId15"/>
    <p:sldId id="474" r:id="rId16"/>
    <p:sldId id="467" r:id="rId17"/>
    <p:sldId id="425" r:id="rId18"/>
    <p:sldId id="4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4660"/>
  </p:normalViewPr>
  <p:slideViewPr>
    <p:cSldViewPr>
      <p:cViewPr varScale="1">
        <p:scale>
          <a:sx n="68" d="100"/>
          <a:sy n="68" d="100"/>
        </p:scale>
        <p:origin x="1362" y="72"/>
      </p:cViewPr>
      <p:guideLst>
        <p:guide orient="horz" pos="21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978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730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694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565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993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978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GDB: </a:t>
            </a:r>
            <a:r>
              <a:rPr lang="en-US" dirty="0"/>
              <a:t>GNU project DeBugger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/>
              <a:t>breakpoints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47115"/>
            <a:ext cx="8229600" cy="55213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50" dirty="0">
              <a:sym typeface="+mn-ea"/>
            </a:endParaRPr>
          </a:p>
          <a:p>
            <a:pPr marL="0" indent="0">
              <a:buNone/>
            </a:pPr>
            <a:endParaRPr lang="en-US" altLang="zh-CN" sz="2800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57530" y="1047115"/>
            <a:ext cx="8229600" cy="51631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50" dirty="0">
                <a:sym typeface="+mn-ea"/>
              </a:rPr>
              <a:t>breakpoint: a spot in your code where the debugger will  stop so that you can figure out what goes wrong</a:t>
            </a:r>
          </a:p>
          <a:p>
            <a:pPr marL="0" indent="0">
              <a:buNone/>
            </a:pPr>
            <a:endParaRPr lang="en-US" altLang="zh-CN" sz="2450" dirty="0">
              <a:sym typeface="+mn-ea"/>
            </a:endParaRPr>
          </a:p>
          <a:p>
            <a:r>
              <a:rPr lang="en-US" altLang="zh-CN" sz="2450" dirty="0">
                <a:sym typeface="+mn-ea"/>
              </a:rPr>
              <a:t>Set a breakpoint: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break/b command</a:t>
            </a:r>
          </a:p>
          <a:p>
            <a:pPr lvl="1"/>
            <a:r>
              <a:rPr lang="en-US" altLang="zh-CN" sz="2100" dirty="0">
                <a:sym typeface="+mn-ea"/>
              </a:rPr>
              <a:t>break linenumber/filename:linenumber # stop at line number</a:t>
            </a:r>
          </a:p>
          <a:p>
            <a:pPr marL="457200" lvl="1" indent="0">
              <a:buNone/>
            </a:pPr>
            <a:r>
              <a:rPr lang="en-US" altLang="zh-CN" sz="2100" dirty="0">
                <a:sym typeface="+mn-ea"/>
              </a:rPr>
              <a:t>	(gdb) b 123 #set breakpoint at line 123</a:t>
            </a:r>
          </a:p>
          <a:p>
            <a:pPr marL="457200" lvl="1" indent="0">
              <a:buNone/>
            </a:pPr>
            <a:r>
              <a:rPr lang="en-US" altLang="zh-CN" sz="2100" dirty="0">
                <a:sym typeface="+mn-ea"/>
              </a:rPr>
              <a:t>	(gdb) b main.c:456 # set breakpoint at line 456 for main.c</a:t>
            </a:r>
          </a:p>
          <a:p>
            <a:pPr lvl="1"/>
            <a:r>
              <a:rPr lang="en-US" altLang="zh-CN" sz="2100" dirty="0">
                <a:sym typeface="+mn-ea"/>
              </a:rPr>
              <a:t>break function/filename: function # set breakpoint at function</a:t>
            </a:r>
          </a:p>
          <a:p>
            <a:pPr marL="457200" lvl="1" indent="0">
              <a:buNone/>
            </a:pPr>
            <a:r>
              <a:rPr lang="en-US" altLang="zh-CN" sz="2100" dirty="0">
                <a:sym typeface="+mn-ea"/>
              </a:rPr>
              <a:t>	(gdb) b foo #set breakpoint at function foo</a:t>
            </a:r>
          </a:p>
          <a:p>
            <a:pPr marL="457200" lvl="1" indent="0">
              <a:buNone/>
            </a:pPr>
            <a:r>
              <a:rPr lang="en-US" altLang="zh-CN" sz="2100" dirty="0">
                <a:sym typeface="+mn-ea"/>
              </a:rPr>
              <a:t>	(gdb) b main.c:foo # set breakpoint at function foo in main.c</a:t>
            </a:r>
          </a:p>
          <a:p>
            <a:pPr lvl="0"/>
            <a:endParaRPr lang="en-US" altLang="zh-CN" sz="2400" dirty="0">
              <a:sym typeface="+mn-ea"/>
            </a:endParaRPr>
          </a:p>
          <a:p>
            <a:pPr lvl="0"/>
            <a:r>
              <a:rPr lang="en-US" altLang="zh-CN" sz="2400" dirty="0">
                <a:sym typeface="+mn-ea"/>
              </a:rPr>
              <a:t>Continue executing after the breakpoint</a:t>
            </a:r>
          </a:p>
          <a:p>
            <a:pPr marL="457200" lvl="1" indent="0">
              <a:buNone/>
            </a:pPr>
            <a:r>
              <a:rPr lang="en-US" altLang="zh-CN" sz="2100" dirty="0">
                <a:sym typeface="+mn-ea"/>
              </a:rPr>
              <a:t>	(gdb) b foo #set breakpoint at function foo</a:t>
            </a:r>
          </a:p>
          <a:p>
            <a:pPr marL="457200" lvl="1" indent="0">
              <a:buNone/>
            </a:pPr>
            <a:r>
              <a:rPr lang="en-US" altLang="zh-CN" sz="2100" dirty="0">
                <a:sym typeface="+mn-ea"/>
              </a:rPr>
              <a:t>	(gdb) run # execute the code and stops at function foo</a:t>
            </a:r>
          </a:p>
          <a:p>
            <a:pPr marL="457200" lvl="1" indent="0">
              <a:buNone/>
            </a:pPr>
            <a:r>
              <a:rPr lang="en-US" altLang="zh-CN" sz="2100" dirty="0">
                <a:sym typeface="+mn-ea"/>
              </a:rPr>
              <a:t>	(gdb) c # continue executing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/>
              <a:t>breakpoints (cont)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47115"/>
            <a:ext cx="8229600" cy="55213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50" dirty="0">
              <a:sym typeface="+mn-ea"/>
            </a:endParaRPr>
          </a:p>
          <a:p>
            <a:pPr marL="0" indent="0">
              <a:buNone/>
            </a:pPr>
            <a:endParaRPr lang="en-US" altLang="zh-CN" sz="2800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57530" y="1047115"/>
            <a:ext cx="8229600" cy="5163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50" dirty="0">
                <a:sym typeface="+mn-ea"/>
              </a:rPr>
              <a:t>Set a breakpoint: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break/b command</a:t>
            </a:r>
          </a:p>
          <a:p>
            <a:pPr lvl="0"/>
            <a:r>
              <a:rPr lang="en-US" altLang="zh-CN" sz="2400" dirty="0">
                <a:sym typeface="+mn-ea"/>
              </a:rPr>
              <a:t>Continue executing after the breakpoint</a:t>
            </a:r>
          </a:p>
          <a:p>
            <a:pPr lvl="0"/>
            <a:r>
              <a:rPr lang="en-US" altLang="zh-CN" sz="2400" dirty="0"/>
              <a:t>See all the breakpoints in the code</a:t>
            </a:r>
          </a:p>
          <a:p>
            <a:pPr lvl="1"/>
            <a:r>
              <a:rPr lang="en-US" altLang="zh-CN" sz="2100" dirty="0"/>
              <a:t>(info) info breakpoints</a:t>
            </a:r>
          </a:p>
          <a:p>
            <a:pPr lvl="0"/>
            <a:r>
              <a:rPr lang="en-US" altLang="zh-CN" sz="2400" dirty="0"/>
              <a:t>Delete breakpoints </a:t>
            </a:r>
          </a:p>
          <a:p>
            <a:pPr lvl="1"/>
            <a:r>
              <a:rPr lang="en-US" altLang="zh-CN" sz="2100" dirty="0"/>
              <a:t>(gdb) delete #delete all the breakpoints</a:t>
            </a:r>
          </a:p>
          <a:p>
            <a:pPr lvl="1"/>
            <a:r>
              <a:rPr lang="en-US" altLang="zh-CN" sz="2100" dirty="0"/>
              <a:t>(gdb) delete num # delete breakpoint with specified number </a:t>
            </a:r>
          </a:p>
          <a:p>
            <a:pPr marL="457200" lvl="1" indent="0">
              <a:buNone/>
            </a:pPr>
            <a:r>
              <a:rPr lang="en-US" altLang="zh-CN" sz="2100" dirty="0"/>
              <a:t>			#breakpoint number can be seen through info 			breakpoints command</a:t>
            </a:r>
          </a:p>
          <a:p>
            <a:pPr lvl="1"/>
            <a:r>
              <a:rPr lang="en-US" altLang="zh-CN" sz="2100" dirty="0"/>
              <a:t>(gdb) clear linenumber/file:linenumber # clear breakpoint on line</a:t>
            </a:r>
          </a:p>
          <a:p>
            <a:pPr lvl="1"/>
            <a:r>
              <a:rPr lang="en-US" altLang="zh-CN" sz="2100" dirty="0">
                <a:sym typeface="+mn-ea"/>
              </a:rPr>
              <a:t>(gdb) clear function/file:function # clear breakpoint on function</a:t>
            </a:r>
            <a:endParaRPr lang="en-US" altLang="zh-CN" sz="2100" dirty="0"/>
          </a:p>
          <a:p>
            <a:pPr lvl="1"/>
            <a:endParaRPr lang="en-US" altLang="zh-CN" sz="2100" dirty="0"/>
          </a:p>
          <a:p>
            <a:pPr lvl="0"/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419100" y="2133600"/>
            <a:ext cx="8305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breakpoints</a:t>
            </a:r>
          </a:p>
        </p:txBody>
      </p:sp>
    </p:spTree>
    <p:extLst>
      <p:ext uri="{BB962C8B-B14F-4D97-AF65-F5344CB8AC3E}">
        <p14:creationId xmlns:p14="http://schemas.microsoft.com/office/powerpoint/2010/main" val="3159719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/>
              <a:t>Single step execution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47115"/>
            <a:ext cx="8229600" cy="55213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zh-CN" sz="2450" dirty="0">
              <a:sym typeface="+mn-ea"/>
            </a:endParaRPr>
          </a:p>
          <a:p>
            <a:pPr marL="0" indent="0">
              <a:buNone/>
            </a:pPr>
            <a:endParaRPr lang="en-US" altLang="zh-CN" sz="2800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57530" y="1047115"/>
            <a:ext cx="8229600" cy="5163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Sometimes you want to go through each lines of code in your program while debugging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step (or the shorter form s)</a:t>
            </a:r>
          </a:p>
          <a:p>
            <a:pPr marL="457200" lvl="1" indent="0">
              <a:buNone/>
            </a:pPr>
            <a:endParaRPr lang="en-US" altLang="zh-CN" sz="2100" dirty="0"/>
          </a:p>
          <a:p>
            <a:pPr lvl="0"/>
            <a:r>
              <a:rPr lang="en-US" altLang="zh-CN" sz="2400" dirty="0"/>
              <a:t>next (or the shorter form n): skip function calls</a:t>
            </a:r>
          </a:p>
          <a:p>
            <a:pPr marL="457200" lvl="1" indent="0">
              <a:buNone/>
            </a:pPr>
            <a:endParaRPr lang="en-US" altLang="zh-CN" sz="2100" dirty="0"/>
          </a:p>
          <a:p>
            <a:pPr lvl="0"/>
            <a:r>
              <a:rPr lang="en-US" altLang="zh-CN" sz="2400" dirty="0"/>
              <a:t>until: skip function calls and skip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419100" y="2133600"/>
            <a:ext cx="8305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single step execution</a:t>
            </a:r>
          </a:p>
        </p:txBody>
      </p:sp>
    </p:spTree>
    <p:extLst>
      <p:ext uri="{BB962C8B-B14F-4D97-AF65-F5344CB8AC3E}">
        <p14:creationId xmlns:p14="http://schemas.microsoft.com/office/powerpoint/2010/main" val="2529043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419100" y="2133600"/>
            <a:ext cx="8305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Debug </a:t>
            </a:r>
            <a:r>
              <a:rPr lang="en-US" altLang="zh-CN"/>
              <a:t>real program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0228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/>
              <a:t>Getting help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47115"/>
            <a:ext cx="8229600" cy="55213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zh-CN" sz="2450" dirty="0">
              <a:sym typeface="+mn-ea"/>
            </a:endParaRPr>
          </a:p>
          <a:p>
            <a:pPr marL="0" indent="0">
              <a:buNone/>
            </a:pPr>
            <a:endParaRPr lang="en-US" altLang="zh-CN" sz="2800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57530" y="1047115"/>
            <a:ext cx="8229600" cy="5163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help command</a:t>
            </a:r>
          </a:p>
          <a:p>
            <a:pPr lvl="1"/>
            <a:r>
              <a:rPr lang="en-US" altLang="zh-CN" sz="2100" dirty="0"/>
              <a:t>help command_name gives you the description of the command</a:t>
            </a:r>
          </a:p>
          <a:p>
            <a:pPr lvl="1"/>
            <a:r>
              <a:rPr lang="en-US" altLang="zh-CN" sz="2100" dirty="0"/>
              <a:t>e.g. help info</a:t>
            </a:r>
          </a:p>
          <a:p>
            <a:pPr lvl="0"/>
            <a:endParaRPr lang="en-US" altLang="zh-CN" sz="2400" dirty="0"/>
          </a:p>
          <a:p>
            <a:pPr lvl="0"/>
            <a:r>
              <a:rPr lang="en-US" altLang="zh-CN" sz="2400" dirty="0"/>
              <a:t>apropos command</a:t>
            </a:r>
          </a:p>
          <a:p>
            <a:pPr lvl="1"/>
            <a:r>
              <a:rPr lang="en-US" altLang="zh-CN" sz="2100" dirty="0"/>
              <a:t>apropos keyword gives you all the command containing keyword in their descrption</a:t>
            </a:r>
          </a:p>
          <a:p>
            <a:pPr lvl="1"/>
            <a:r>
              <a:rPr lang="en-US" altLang="zh-CN" sz="2100" dirty="0"/>
              <a:t>e.g. apropos breakpoint # list all the commands has breakpoint in their description.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help and apropos</a:t>
            </a:r>
          </a:p>
        </p:txBody>
      </p:sp>
    </p:spTree>
    <p:extLst>
      <p:ext uri="{BB962C8B-B14F-4D97-AF65-F5344CB8AC3E}">
        <p14:creationId xmlns:p14="http://schemas.microsoft.com/office/powerpoint/2010/main" val="1830455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22237"/>
            <a:ext cx="8229600" cy="1143000"/>
          </a:xfrm>
        </p:spPr>
        <p:txBody>
          <a:bodyPr/>
          <a:lstStyle/>
          <a:p>
            <a:r>
              <a:rPr lang="en-US" altLang="zh-CN"/>
              <a:t>Hints on lab 4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94385"/>
            <a:ext cx="8229600" cy="5056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1. Understand the bug: what exactly is wrong there. </a:t>
            </a:r>
          </a:p>
          <a:p>
            <a:pPr marL="0" indent="0">
              <a:buNone/>
            </a:pPr>
            <a:r>
              <a:rPr lang="en-US" altLang="zh-CN" sz="2800" dirty="0"/>
              <a:t>2. Once you understand the bug, try to reproduce it in the simplest way: minimal files and options involved.</a:t>
            </a:r>
          </a:p>
          <a:p>
            <a:pPr marL="0" indent="0">
              <a:buNone/>
            </a:pPr>
            <a:r>
              <a:rPr lang="en-US" altLang="zh-CN" sz="2800" dirty="0"/>
              <a:t>3.  Figure out when the bug-introducing option is added, how does it change the program behavior? What additional functions/operations get invoked/called.</a:t>
            </a:r>
          </a:p>
          <a:p>
            <a:pPr marL="0" indent="0">
              <a:buNone/>
            </a:pPr>
            <a:r>
              <a:rPr lang="en-US" altLang="zh-CN" sz="2800" dirty="0"/>
              <a:t>4. Do not use </a:t>
            </a:r>
            <a:r>
              <a:rPr lang="en-US" altLang="zh-CN" sz="2800" dirty="0" err="1"/>
              <a:t>gdb</a:t>
            </a:r>
            <a:r>
              <a:rPr lang="en-US" altLang="zh-CN" sz="2800" dirty="0"/>
              <a:t> to do all the task. It is just a tool to help you understand the program behavior. It is perfectly fine to skim through the code before/during the debugging.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/>
              <a:t>GDB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6490"/>
            <a:ext cx="8229600" cy="524192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Debugger for C/C++</a:t>
            </a:r>
          </a:p>
          <a:p>
            <a:r>
              <a:rPr lang="en-US" altLang="zh-CN" sz="2800" dirty="0"/>
              <a:t>Allow you to understand why your code does not work</a:t>
            </a:r>
          </a:p>
          <a:p>
            <a:pPr lvl="1"/>
            <a:endParaRPr lang="en-US" altLang="zh-CN" sz="2450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/>
              <a:t>To use GDB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6490"/>
            <a:ext cx="8229600" cy="524192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Compile your code with -g flag</a:t>
            </a:r>
          </a:p>
          <a:p>
            <a:pPr marL="457200" lvl="1" indent="0">
              <a:buNone/>
            </a:pPr>
            <a:r>
              <a:rPr lang="en-US" altLang="zh-CN" sz="2450" dirty="0"/>
              <a:t>bash: </a:t>
            </a:r>
            <a:r>
              <a:rPr lang="en-US" altLang="zh-CN" sz="2450" dirty="0" err="1"/>
              <a:t>gcc</a:t>
            </a:r>
            <a:r>
              <a:rPr lang="en-US" altLang="zh-CN" sz="2450" dirty="0"/>
              <a:t> -g -o bug </a:t>
            </a:r>
            <a:r>
              <a:rPr lang="en-US" altLang="zh-CN" sz="2450" dirty="0" err="1"/>
              <a:t>bug.c</a:t>
            </a:r>
            <a:endParaRPr lang="en-US" altLang="zh-CN" sz="2450" dirty="0"/>
          </a:p>
          <a:p>
            <a:pPr marL="457200" lvl="1" indent="0">
              <a:buNone/>
            </a:pPr>
            <a:r>
              <a:rPr lang="en-US" altLang="zh-CN" sz="2450" dirty="0"/>
              <a:t>-g flag tells the </a:t>
            </a:r>
            <a:r>
              <a:rPr lang="en-US" altLang="zh-CN" sz="2450" dirty="0" err="1"/>
              <a:t>gcc</a:t>
            </a:r>
            <a:r>
              <a:rPr lang="en-US" altLang="zh-CN" sz="2450" dirty="0"/>
              <a:t> to add debug information to the executable file </a:t>
            </a:r>
          </a:p>
          <a:p>
            <a:pPr marL="457200" lvl="1" indent="0">
              <a:buNone/>
            </a:pPr>
            <a:endParaRPr lang="en-US" altLang="zh-CN" sz="2450" dirty="0"/>
          </a:p>
          <a:p>
            <a:pPr lvl="0"/>
            <a:r>
              <a:rPr lang="en-US" altLang="zh-CN" sz="2800" dirty="0"/>
              <a:t>Invoke gdb to deug as gdb path_to_executable</a:t>
            </a:r>
          </a:p>
          <a:p>
            <a:pPr marL="0" lvl="1" indent="0">
              <a:buNone/>
            </a:pPr>
            <a:r>
              <a:rPr lang="en-US" altLang="zh-CN" sz="2450" dirty="0"/>
              <a:t>	bash: </a:t>
            </a:r>
            <a:r>
              <a:rPr lang="en-US" altLang="zh-CN" sz="2450" dirty="0" err="1"/>
              <a:t>gdb</a:t>
            </a:r>
            <a:r>
              <a:rPr lang="en-US" altLang="zh-CN" sz="2450" dirty="0"/>
              <a:t> ./bug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Run your program under gdb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Exit from gdb</a:t>
            </a:r>
          </a:p>
          <a:p>
            <a:pPr marL="0" lvl="1" indent="0">
              <a:buNone/>
            </a:pPr>
            <a:r>
              <a:rPr lang="en-US" altLang="zh-CN" dirty="0">
                <a:sym typeface="+mn-ea"/>
              </a:rPr>
              <a:t>	(gdb) quit or q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altLang="zh-CN" dirty="0">
              <a:sym typeface="+mn-ea"/>
            </a:endParaRPr>
          </a:p>
          <a:p>
            <a:pPr marL="0" lvl="1" indent="0">
              <a:buNone/>
            </a:pPr>
            <a:endParaRPr lang="en-US" altLang="zh-CN" sz="2450" dirty="0"/>
          </a:p>
          <a:p>
            <a:pPr marL="0" lvl="1" indent="0">
              <a:buNone/>
            </a:pPr>
            <a:endParaRPr lang="en-US" altLang="zh-CN" sz="2450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Run your program under gdb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6490"/>
            <a:ext cx="8229600" cy="524192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Uses the run command. Supports command line arguments and even IO redirection</a:t>
            </a:r>
          </a:p>
          <a:p>
            <a:r>
              <a:rPr lang="en-US" altLang="zh-CN" sz="2800" dirty="0"/>
              <a:t>Run your program without taking any arugment:</a:t>
            </a:r>
          </a:p>
          <a:p>
            <a:pPr marL="457200" lvl="1" indent="0">
              <a:buNone/>
            </a:pPr>
            <a:r>
              <a:rPr lang="en-US" altLang="zh-CN" sz="2450" dirty="0"/>
              <a:t>(gdb) run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Run your program with arugments and IO redirection</a:t>
            </a:r>
          </a:p>
          <a:p>
            <a:pPr marL="0" indent="0">
              <a:buNone/>
            </a:pPr>
            <a:r>
              <a:rPr lang="en-US" altLang="zh-CN" sz="2800" dirty="0">
                <a:sym typeface="+mn-ea"/>
              </a:rPr>
              <a:t>      (gdb) run CS35L &gt; output</a:t>
            </a:r>
          </a:p>
          <a:p>
            <a:pPr marL="0" indent="0">
              <a:buNone/>
            </a:pPr>
            <a:r>
              <a:rPr lang="en-US" altLang="zh-CN" sz="2800" dirty="0">
                <a:sym typeface="+mn-ea"/>
              </a:rPr>
              <a:t>      same as running your program on terminal, except </a:t>
            </a:r>
          </a:p>
          <a:p>
            <a:pPr marL="0" indent="0">
              <a:buNone/>
            </a:pPr>
            <a:r>
              <a:rPr lang="en-US" altLang="zh-CN" sz="2800" dirty="0">
                <a:sym typeface="+mn-ea"/>
              </a:rPr>
              <a:t>      the path_to_executable is replaced with run. </a:t>
            </a:r>
          </a:p>
          <a:p>
            <a:pPr marL="0" indent="0">
              <a:buNone/>
            </a:pPr>
            <a:endParaRPr lang="en-US" altLang="zh-CN" sz="2800" dirty="0">
              <a:sym typeface="+mn-ea"/>
            </a:endParaRPr>
          </a:p>
          <a:p>
            <a:pPr marL="0" indent="0">
              <a:buNone/>
            </a:pPr>
            <a:endParaRPr lang="en-US" altLang="zh-CN" sz="2800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Stop the currently debugged program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6490"/>
            <a:ext cx="8229600" cy="5241925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ym typeface="+mn-ea"/>
              </a:rPr>
              <a:t>(gdb) kill</a:t>
            </a:r>
          </a:p>
          <a:p>
            <a:pPr marL="0" indent="0">
              <a:buNone/>
            </a:pPr>
            <a:endParaRPr lang="en-US" altLang="zh-CN" sz="2800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419100" y="2133600"/>
            <a:ext cx="8305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run the program under </a:t>
            </a:r>
            <a:r>
              <a:rPr lang="en-US" altLang="zh-CN" dirty="0" err="1"/>
              <a:t>gdb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023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Showing information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47115"/>
            <a:ext cx="8229600" cy="5521325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ym typeface="+mn-ea"/>
              </a:rPr>
              <a:t>showing the calltrace</a:t>
            </a:r>
          </a:p>
          <a:p>
            <a:pPr lvl="1"/>
            <a:r>
              <a:rPr lang="en-US" altLang="zh-CN" sz="2450" dirty="0">
                <a:sym typeface="+mn-ea"/>
              </a:rPr>
              <a:t>backtrace (bt) command</a:t>
            </a:r>
          </a:p>
          <a:p>
            <a:pPr lvl="1"/>
            <a:r>
              <a:rPr lang="en-US" altLang="zh-CN" sz="2450" dirty="0">
                <a:sym typeface="+mn-ea"/>
              </a:rPr>
              <a:t>(gdb) bt</a:t>
            </a:r>
          </a:p>
          <a:p>
            <a:pPr lvl="0"/>
            <a:endParaRPr lang="en-US" altLang="zh-CN" sz="2800" dirty="0">
              <a:sym typeface="+mn-ea"/>
            </a:endParaRPr>
          </a:p>
          <a:p>
            <a:pPr lvl="0"/>
            <a:r>
              <a:rPr lang="en-US" altLang="zh-CN" sz="2800" dirty="0">
                <a:sym typeface="+mn-ea"/>
              </a:rPr>
              <a:t>See source code</a:t>
            </a:r>
          </a:p>
          <a:p>
            <a:pPr lvl="1"/>
            <a:r>
              <a:rPr lang="en-US" altLang="zh-CN" sz="2450" dirty="0">
                <a:sym typeface="+mn-ea"/>
              </a:rPr>
              <a:t>list command</a:t>
            </a:r>
          </a:p>
          <a:p>
            <a:pPr lvl="1"/>
            <a:r>
              <a:rPr lang="en-US" altLang="zh-CN" sz="2450" dirty="0">
                <a:sym typeface="+mn-ea"/>
              </a:rPr>
              <a:t>list linenumber: prints out source code around linenumber</a:t>
            </a:r>
          </a:p>
          <a:p>
            <a:pPr lvl="1"/>
            <a:r>
              <a:rPr lang="en-US" altLang="zh-CN" sz="2450" dirty="0">
                <a:sym typeface="+mn-ea"/>
              </a:rPr>
              <a:t>list function_name: prints out the source code of the function</a:t>
            </a:r>
          </a:p>
          <a:p>
            <a:pPr lvl="1"/>
            <a:r>
              <a:rPr lang="en-US" altLang="zh-CN" sz="2450" dirty="0">
                <a:sym typeface="+mn-ea"/>
              </a:rPr>
              <a:t>list: continue showing another 10 lines after the previous list</a:t>
            </a:r>
          </a:p>
          <a:p>
            <a:pPr marL="0" indent="0">
              <a:buNone/>
            </a:pPr>
            <a:endParaRPr lang="en-US" altLang="zh-CN" sz="2800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82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Showing information (cont)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47115"/>
            <a:ext cx="8229600" cy="5521325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ym typeface="+mn-ea"/>
              </a:rPr>
              <a:t>showing the calltrace</a:t>
            </a:r>
          </a:p>
          <a:p>
            <a:pPr lvl="1"/>
            <a:r>
              <a:rPr lang="en-US" altLang="zh-CN" sz="2450" dirty="0">
                <a:sym typeface="+mn-ea"/>
              </a:rPr>
              <a:t>backtrace (bt) command</a:t>
            </a:r>
            <a:endParaRPr lang="en-US" altLang="zh-CN" sz="2800" dirty="0">
              <a:sym typeface="+mn-ea"/>
            </a:endParaRPr>
          </a:p>
          <a:p>
            <a:pPr lvl="0"/>
            <a:r>
              <a:rPr lang="en-US" altLang="zh-CN" sz="2800" dirty="0">
                <a:sym typeface="+mn-ea"/>
              </a:rPr>
              <a:t>See source code</a:t>
            </a:r>
          </a:p>
          <a:p>
            <a:pPr lvl="1"/>
            <a:r>
              <a:rPr lang="en-US" altLang="zh-CN" sz="2450" dirty="0">
                <a:sym typeface="+mn-ea"/>
              </a:rPr>
              <a:t>list command</a:t>
            </a:r>
          </a:p>
          <a:p>
            <a:pPr lvl="0"/>
            <a:r>
              <a:rPr lang="en-US" altLang="zh-CN" sz="2800" dirty="0">
                <a:sym typeface="+mn-ea"/>
              </a:rPr>
              <a:t>variable value:</a:t>
            </a:r>
          </a:p>
          <a:p>
            <a:pPr lvl="1"/>
            <a:r>
              <a:rPr lang="en-US" altLang="zh-CN" sz="2450" dirty="0">
                <a:sym typeface="+mn-ea"/>
              </a:rPr>
              <a:t>print command: show variable value or even value of expressions</a:t>
            </a:r>
          </a:p>
          <a:p>
            <a:pPr lvl="1"/>
            <a:r>
              <a:rPr lang="en-US" altLang="zh-CN" sz="2450" dirty="0">
                <a:sym typeface="+mn-ea"/>
              </a:rPr>
              <a:t>print i # shows the value of variable i</a:t>
            </a:r>
          </a:p>
          <a:p>
            <a:pPr lvl="1"/>
            <a:r>
              <a:rPr lang="en-US" altLang="zh-CN" sz="2450" dirty="0">
                <a:sym typeface="+mn-ea"/>
              </a:rPr>
              <a:t>print *(ptr) # shows the value where pointer ptr points to</a:t>
            </a:r>
          </a:p>
          <a:p>
            <a:pPr lvl="1"/>
            <a:r>
              <a:rPr lang="en-US" altLang="zh-CN" sz="2450" dirty="0">
                <a:sym typeface="+mn-ea"/>
              </a:rPr>
              <a:t>print a[0] # shows the value of the first element in array a. </a:t>
            </a:r>
          </a:p>
          <a:p>
            <a:pPr lvl="1"/>
            <a:r>
              <a:rPr lang="en-US" altLang="zh-CN" sz="2450" dirty="0">
                <a:sym typeface="+mn-ea"/>
              </a:rPr>
              <a:t>print a[0]@5 #shows the first five element in array a.  </a:t>
            </a:r>
          </a:p>
          <a:p>
            <a:pPr marL="0" indent="0">
              <a:buNone/>
            </a:pPr>
            <a:endParaRPr lang="en-US" altLang="zh-CN" sz="2800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CAEEB4-F766-4E25-806F-61DF3704BF6B}"/>
              </a:ext>
            </a:extLst>
          </p:cNvPr>
          <p:cNvSpPr txBox="1">
            <a:spLocks/>
          </p:cNvSpPr>
          <p:nvPr/>
        </p:nvSpPr>
        <p:spPr>
          <a:xfrm>
            <a:off x="419100" y="2133600"/>
            <a:ext cx="8305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Demo: debug real program</a:t>
            </a:r>
          </a:p>
        </p:txBody>
      </p:sp>
    </p:spTree>
    <p:extLst>
      <p:ext uri="{BB962C8B-B14F-4D97-AF65-F5344CB8AC3E}">
        <p14:creationId xmlns:p14="http://schemas.microsoft.com/office/powerpoint/2010/main" val="4883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611</Words>
  <Application>Microsoft Office PowerPoint</Application>
  <PresentationFormat>On-screen Show (4:3)</PresentationFormat>
  <Paragraphs>145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宋体</vt:lpstr>
      <vt:lpstr>Arial</vt:lpstr>
      <vt:lpstr>Calibri</vt:lpstr>
      <vt:lpstr>Office Theme</vt:lpstr>
      <vt:lpstr>GDB: GNU project DeBugger </vt:lpstr>
      <vt:lpstr>GDB</vt:lpstr>
      <vt:lpstr>To use GDB</vt:lpstr>
      <vt:lpstr>Run your program under gdb</vt:lpstr>
      <vt:lpstr>Stop the currently debugged program</vt:lpstr>
      <vt:lpstr>PowerPoint Presentation</vt:lpstr>
      <vt:lpstr>Showing information</vt:lpstr>
      <vt:lpstr>Showing information (cont)</vt:lpstr>
      <vt:lpstr>PowerPoint Presentation</vt:lpstr>
      <vt:lpstr>breakpoints</vt:lpstr>
      <vt:lpstr>breakpoints (cont)</vt:lpstr>
      <vt:lpstr>PowerPoint Presentation</vt:lpstr>
      <vt:lpstr>Single step execution</vt:lpstr>
      <vt:lpstr>PowerPoint Presentation</vt:lpstr>
      <vt:lpstr>PowerPoint Presentation</vt:lpstr>
      <vt:lpstr>Getting help</vt:lpstr>
      <vt:lpstr>PowerPoint Presentation</vt:lpstr>
      <vt:lpstr>Hints on lab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Diyu Zhou</dc:creator>
  <cp:lastModifiedBy>zozo-PC</cp:lastModifiedBy>
  <cp:revision>2583</cp:revision>
  <dcterms:created xsi:type="dcterms:W3CDTF">2006-08-16T00:00:00Z</dcterms:created>
  <dcterms:modified xsi:type="dcterms:W3CDTF">2019-01-31T03:40:06Z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