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403" r:id="rId2"/>
    <p:sldId id="399" r:id="rId3"/>
    <p:sldId id="397" r:id="rId4"/>
    <p:sldId id="400" r:id="rId5"/>
    <p:sldId id="401" r:id="rId6"/>
    <p:sldId id="402" r:id="rId7"/>
    <p:sldId id="427" r:id="rId8"/>
    <p:sldId id="404" r:id="rId9"/>
    <p:sldId id="406" r:id="rId10"/>
    <p:sldId id="396" r:id="rId11"/>
    <p:sldId id="407" r:id="rId12"/>
    <p:sldId id="408" r:id="rId13"/>
    <p:sldId id="409" r:id="rId14"/>
    <p:sldId id="410" r:id="rId15"/>
    <p:sldId id="424" r:id="rId16"/>
    <p:sldId id="411" r:id="rId17"/>
    <p:sldId id="423" r:id="rId18"/>
    <p:sldId id="412" r:id="rId19"/>
    <p:sldId id="414" r:id="rId20"/>
    <p:sldId id="425" r:id="rId21"/>
    <p:sldId id="413" r:id="rId22"/>
    <p:sldId id="415" r:id="rId23"/>
    <p:sldId id="426" r:id="rId24"/>
    <p:sldId id="416" r:id="rId25"/>
    <p:sldId id="417" r:id="rId26"/>
    <p:sldId id="418" r:id="rId27"/>
    <p:sldId id="419" r:id="rId28"/>
    <p:sldId id="420" r:id="rId29"/>
    <p:sldId id="421" r:id="rId30"/>
    <p:sldId id="42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4660"/>
  </p:normalViewPr>
  <p:slideViewPr>
    <p:cSldViewPr>
      <p:cViewPr varScale="1">
        <p:scale>
          <a:sx n="68" d="100"/>
          <a:sy n="68" d="100"/>
        </p:scale>
        <p:origin x="780" y="96"/>
      </p:cViewPr>
      <p:guideLst>
        <p:guide orient="horz" pos="21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3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4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7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Interactive mode of 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Type python in the terminal to enter the interactive mode.</a:t>
            </a:r>
          </a:p>
          <a:p>
            <a:endParaRPr lang="en-US" altLang="zh-CN" sz="2800" dirty="0"/>
          </a:p>
          <a:p>
            <a:r>
              <a:rPr lang="en-US" altLang="zh-CN" sz="2800" dirty="0"/>
              <a:t>A simple and fast way to test certain python functionalities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A widely used calculator</a:t>
            </a:r>
          </a:p>
          <a:p>
            <a:pPr lvl="1"/>
            <a:endParaRPr lang="en-US" altLang="zh-CN" sz="245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Compile &amp; Execute</a:t>
            </a:r>
          </a:p>
        </p:txBody>
      </p:sp>
    </p:spTree>
    <p:extLst>
      <p:ext uri="{BB962C8B-B14F-4D97-AF65-F5344CB8AC3E}">
        <p14:creationId xmlns:p14="http://schemas.microsoft.com/office/powerpoint/2010/main" val="23831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Standard I/O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780"/>
            <a:ext cx="8229600" cy="5241925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/>
              <a:t>No more cin/cout</a:t>
            </a:r>
          </a:p>
          <a:p>
            <a:pPr lvl="0"/>
            <a:r>
              <a:rPr lang="en-US" altLang="zh-CN" sz="2800" dirty="0"/>
              <a:t>int printf(const char *format, ...); //cout in c++</a:t>
            </a:r>
          </a:p>
          <a:p>
            <a:r>
              <a:rPr lang="en-US" altLang="zh-CN" sz="2800" dirty="0"/>
              <a:t>int scanf(const char *format, ...); //cin in c++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 err="1"/>
              <a:t>printf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780"/>
            <a:ext cx="8229600" cy="5241925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/>
              <a:t>int printf(const char *format, ...); </a:t>
            </a:r>
          </a:p>
          <a:p>
            <a:pPr lvl="1"/>
            <a:r>
              <a:rPr lang="en-US" altLang="zh-CN" sz="2450" dirty="0"/>
              <a:t>format: specify the output format</a:t>
            </a:r>
          </a:p>
          <a:p>
            <a:pPr lvl="1"/>
            <a:r>
              <a:rPr lang="en-US" altLang="zh-CN" sz="2450" dirty="0"/>
              <a:t>return: how many bytes have been outputed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print out literal strings:</a:t>
            </a:r>
          </a:p>
          <a:p>
            <a:pPr lvl="1"/>
            <a:r>
              <a:rPr lang="en-US" altLang="zh-CN" dirty="0"/>
              <a:t>printf("Hello, world!\n");  </a:t>
            </a:r>
            <a:br>
              <a:rPr lang="en-US" altLang="zh-CN" dirty="0"/>
            </a:br>
            <a:r>
              <a:rPr lang="en-US" altLang="zh-CN" dirty="0"/>
              <a:t>//</a:t>
            </a:r>
            <a:r>
              <a:rPr lang="en-US" altLang="zh-CN" dirty="0" err="1"/>
              <a:t>cout</a:t>
            </a:r>
            <a:r>
              <a:rPr lang="en-US" altLang="zh-CN" dirty="0"/>
              <a:t> &lt;&lt; “Hello, world!”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pPr marL="0" lvl="0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450" dirty="0"/>
          </a:p>
          <a:p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625475"/>
            <a:ext cx="8229600" cy="592772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CN" sz="2800" dirty="0">
                <a:sym typeface="+mn-ea"/>
              </a:rPr>
              <a:t>print out literal strings:</a:t>
            </a:r>
            <a:endParaRPr lang="en-US" altLang="zh-CN" sz="2800" dirty="0"/>
          </a:p>
          <a:p>
            <a:pPr lvl="0"/>
            <a:r>
              <a:rPr lang="en-US" altLang="zh-CN" sz="2800" dirty="0">
                <a:sym typeface="+mn-ea"/>
              </a:rPr>
              <a:t>print out variables:</a:t>
            </a:r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(type specifier, variable name);</a:t>
            </a:r>
            <a:endParaRPr lang="en-US" altLang="zh-CN" sz="2050" dirty="0"/>
          </a:p>
          <a:p>
            <a:pPr lvl="1"/>
            <a:r>
              <a:rPr lang="en-US" altLang="zh-CN" sz="2450" dirty="0"/>
              <a:t>int: %d (prints in decimal), %x (heximal)</a:t>
            </a:r>
          </a:p>
          <a:p>
            <a:pPr lvl="1"/>
            <a:r>
              <a:rPr lang="en-US" altLang="zh-CN" sz="2450" dirty="0"/>
              <a:t>long: %ld, %lx</a:t>
            </a:r>
          </a:p>
          <a:p>
            <a:pPr lvl="1"/>
            <a:r>
              <a:rPr lang="en-US" altLang="zh-CN" sz="2450" dirty="0"/>
              <a:t>char: %c, string: %s</a:t>
            </a:r>
            <a:br>
              <a:rPr lang="en-US" altLang="zh-CN" sz="2450" dirty="0"/>
            </a:br>
            <a:endParaRPr lang="en-US" altLang="zh-CN" sz="2450" dirty="0"/>
          </a:p>
          <a:p>
            <a:pPr marL="457200" lvl="1" indent="0">
              <a:buNone/>
            </a:pPr>
            <a:r>
              <a:rPr lang="en-US" altLang="zh-CN" sz="2450" dirty="0"/>
              <a:t>int main(void)</a:t>
            </a:r>
          </a:p>
          <a:p>
            <a:pPr marL="457200" lvl="1" indent="0">
              <a:buNone/>
            </a:pPr>
            <a:r>
              <a:rPr lang="en-US" altLang="zh-CN" sz="2450" dirty="0"/>
              <a:t>{</a:t>
            </a:r>
          </a:p>
          <a:p>
            <a:pPr marL="0" lvl="0" indent="0">
              <a:buNone/>
            </a:pPr>
            <a:r>
              <a:rPr lang="en-US" altLang="zh-CN" sz="2800" dirty="0"/>
              <a:t>	int i = 0x12345678;</a:t>
            </a:r>
          </a:p>
          <a:p>
            <a:pPr marL="0" lvl="0" indent="0">
              <a:buNone/>
            </a:pPr>
            <a:r>
              <a:rPr lang="en-US" altLang="zh-CN" sz="2800" dirty="0"/>
              <a:t>	long k = i * i;</a:t>
            </a:r>
          </a:p>
          <a:p>
            <a:pPr marL="0" lvl="0" indent="0">
              <a:buNone/>
            </a:pPr>
            <a:r>
              <a:rPr lang="en-US" altLang="zh-CN" sz="2800" dirty="0"/>
              <a:t>	printf("%d\n",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);    //%d for int</a:t>
            </a:r>
            <a:br>
              <a:rPr lang="en-US" altLang="zh-CN" sz="2800" dirty="0"/>
            </a:br>
            <a:r>
              <a:rPr lang="en-US" altLang="zh-CN" sz="2800" dirty="0"/>
              <a:t>	//same as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I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		     </a:t>
            </a:r>
          </a:p>
          <a:p>
            <a:pPr marL="0" lv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ld</a:t>
            </a:r>
            <a:r>
              <a:rPr lang="en-US" altLang="zh-CN" sz="2800" dirty="0"/>
              <a:t>\n", k); //%</a:t>
            </a:r>
            <a:r>
              <a:rPr lang="en-US" altLang="zh-CN" sz="2800" dirty="0" err="1"/>
              <a:t>ld</a:t>
            </a:r>
            <a:r>
              <a:rPr lang="en-US" altLang="zh-CN" sz="2800" dirty="0"/>
              <a:t> for long</a:t>
            </a:r>
            <a:br>
              <a:rPr lang="en-US" altLang="zh-CN" sz="2800" dirty="0"/>
            </a:br>
            <a:r>
              <a:rPr lang="en-US" altLang="zh-CN" sz="2800" dirty="0"/>
              <a:t>	 //same as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k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marL="0" lvl="0" indent="0">
              <a:buNone/>
            </a:pPr>
            <a:r>
              <a:rPr lang="en-US" altLang="zh-CN" sz="2800" dirty="0"/>
              <a:t>       }</a:t>
            </a:r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780"/>
            <a:ext cx="8229600" cy="5241925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sz="2800" dirty="0">
                <a:sym typeface="+mn-ea"/>
              </a:rPr>
              <a:t>print out literal strings:</a:t>
            </a:r>
            <a:endParaRPr lang="en-US" altLang="zh-CN" sz="2800" dirty="0"/>
          </a:p>
          <a:p>
            <a:pPr lvl="0"/>
            <a:r>
              <a:rPr lang="en-US" altLang="zh-CN" sz="2800" dirty="0">
                <a:sym typeface="+mn-ea"/>
              </a:rPr>
              <a:t>print out variables:</a:t>
            </a:r>
          </a:p>
          <a:p>
            <a:pPr lvl="0"/>
            <a:r>
              <a:rPr lang="en-US" altLang="zh-CN" sz="2800" dirty="0"/>
              <a:t>print out variable values together with literal string:</a:t>
            </a:r>
          </a:p>
          <a:p>
            <a:pPr marL="0" lvl="0" indent="0"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main(void)</a:t>
            </a:r>
          </a:p>
          <a:p>
            <a:pPr marL="0" lvl="0" indent="0">
              <a:buNone/>
            </a:pPr>
            <a:r>
              <a:rPr lang="en-US" altLang="zh-CN" sz="2200" dirty="0"/>
              <a:t>{</a:t>
            </a: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	int i = 0x12345678;</a:t>
            </a:r>
            <a:endParaRPr lang="en-US" altLang="zh-CN" sz="2200" dirty="0"/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	long k = i * i;</a:t>
            </a:r>
            <a:endParaRPr lang="en-US" altLang="zh-CN" sz="2200" dirty="0"/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	printf("The value of i is %d\n",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);</a:t>
            </a:r>
            <a:br>
              <a:rPr lang="en-US" altLang="zh-CN" sz="2200" dirty="0">
                <a:sym typeface="+mn-ea"/>
              </a:rPr>
            </a:br>
            <a:r>
              <a:rPr lang="en-US" altLang="zh-CN" sz="2200" dirty="0">
                <a:sym typeface="+mn-ea"/>
              </a:rPr>
              <a:t>	//</a:t>
            </a:r>
            <a:r>
              <a:rPr lang="en-US" altLang="zh-CN" sz="2200" dirty="0" err="1">
                <a:sym typeface="+mn-ea"/>
              </a:rPr>
              <a:t>cout</a:t>
            </a:r>
            <a:r>
              <a:rPr lang="en-US" altLang="zh-CN" sz="2200" dirty="0">
                <a:sym typeface="+mn-ea"/>
              </a:rPr>
              <a:t> &lt;&lt; “The value of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 is” &lt;&lt;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 &lt;&lt; </a:t>
            </a:r>
            <a:r>
              <a:rPr lang="en-US" altLang="zh-CN" sz="2200" dirty="0" err="1">
                <a:sym typeface="+mn-ea"/>
              </a:rPr>
              <a:t>endl</a:t>
            </a:r>
            <a:r>
              <a:rPr lang="en-US" altLang="zh-CN" sz="2200" dirty="0">
                <a:sym typeface="+mn-ea"/>
              </a:rPr>
              <a:t>;		</a:t>
            </a: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	printf("The value of i is %d and the value of k is%ld\n", i, k); 	//</a:t>
            </a:r>
            <a:r>
              <a:rPr lang="en-US" altLang="zh-CN" sz="2200" dirty="0" err="1">
                <a:sym typeface="+mn-ea"/>
              </a:rPr>
              <a:t>cout</a:t>
            </a:r>
            <a:r>
              <a:rPr lang="en-US" altLang="zh-CN" sz="2200" dirty="0">
                <a:sym typeface="+mn-ea"/>
              </a:rPr>
              <a:t> &lt;&lt; “The value of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 is” &lt;&lt;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 &lt;&lt; \</a:t>
            </a: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              // “and the value of k is” &lt;&lt; k &lt;&lt; </a:t>
            </a:r>
            <a:r>
              <a:rPr lang="en-US" altLang="zh-CN" sz="2200" dirty="0" err="1">
                <a:sym typeface="+mn-ea"/>
              </a:rPr>
              <a:t>endl</a:t>
            </a:r>
            <a:r>
              <a:rPr lang="en-US" altLang="zh-CN" sz="2200" dirty="0">
                <a:sym typeface="+mn-ea"/>
              </a:rPr>
              <a:t>;	</a:t>
            </a: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}</a:t>
            </a:r>
            <a:endParaRPr lang="en-US" altLang="zh-CN" sz="2200" dirty="0"/>
          </a:p>
          <a:p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</a:t>
            </a:r>
            <a:r>
              <a:rPr lang="en-US" altLang="zh-CN" dirty="0" err="1"/>
              <a:t>printf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13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scanf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780"/>
            <a:ext cx="8229600" cy="5241925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sz="2800" dirty="0"/>
              <a:t>int scanf(const char *format, ...); //cin in C</a:t>
            </a:r>
          </a:p>
          <a:p>
            <a:pPr lvl="1"/>
            <a:r>
              <a:rPr lang="en-US" altLang="zh-CN" sz="2450" dirty="0"/>
              <a:t>format: specify the input format</a:t>
            </a:r>
          </a:p>
          <a:p>
            <a:pPr lvl="1"/>
            <a:r>
              <a:rPr lang="en-US" altLang="zh-CN" sz="2450" dirty="0"/>
              <a:t>return: how many variables have been read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main(void)</a:t>
            </a:r>
          </a:p>
          <a:p>
            <a:pPr marL="0" lvl="0" indent="0">
              <a:buNone/>
            </a:pPr>
            <a:r>
              <a:rPr lang="en-US" altLang="zh-CN" sz="2800" dirty="0"/>
              <a:t>{ </a:t>
            </a:r>
          </a:p>
          <a:p>
            <a:pPr marL="0" lvl="0" indent="0">
              <a:buNone/>
            </a:pPr>
            <a:r>
              <a:rPr lang="en-US" altLang="zh-CN" sz="2800" dirty="0"/>
              <a:t>	int a = -1;</a:t>
            </a:r>
          </a:p>
          <a:p>
            <a:pPr marL="0" lvl="0" indent="0">
              <a:buNone/>
            </a:pPr>
            <a:r>
              <a:rPr lang="en-US" altLang="zh-CN" sz="2800" dirty="0"/>
              <a:t>	scanf("%d", &amp;a);  //&amp;a get the address of a</a:t>
            </a:r>
          </a:p>
          <a:p>
            <a:pPr marL="0" lvl="0" indent="0">
              <a:buNone/>
            </a:pPr>
            <a:r>
              <a:rPr lang="en-US" altLang="zh-CN" sz="2800" dirty="0"/>
              <a:t>	                               // same as 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 &gt;&gt; a; </a:t>
            </a:r>
          </a:p>
          <a:p>
            <a:pPr marL="0" lvl="0" indent="0">
              <a:buNone/>
            </a:pPr>
            <a:r>
              <a:rPr lang="en-US" altLang="zh-CN" sz="2800" dirty="0"/>
              <a:t>	printf("The value you of a is %d\n", a);</a:t>
            </a:r>
          </a:p>
          <a:p>
            <a:pPr marL="0" lvl="0" indent="0">
              <a:buNone/>
            </a:pPr>
            <a:r>
              <a:rPr lang="en-US" altLang="zh-CN" sz="2800" dirty="0"/>
              <a:t>}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450" dirty="0"/>
          </a:p>
          <a:p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dirty="0"/>
              <a:t> example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read a single integer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= 0;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("%d", &amp;a); // </a:t>
            </a:r>
            <a:r>
              <a:rPr lang="en-US" altLang="zh-CN" dirty="0" err="1"/>
              <a:t>cin</a:t>
            </a:r>
            <a:r>
              <a:rPr lang="en-US" altLang="zh-CN" dirty="0"/>
              <a:t> &gt;&gt; a;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read two integers separated by space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= 0, b = 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(“%d %d”, &amp;a, &amp;b); // </a:t>
            </a:r>
            <a:r>
              <a:rPr lang="en-US" altLang="zh-CN" dirty="0" err="1"/>
              <a:t>cin</a:t>
            </a:r>
            <a:r>
              <a:rPr lang="en-US" altLang="zh-CN" dirty="0"/>
              <a:t> &gt;&gt; a &gt;&gt; 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read/write a single character from/to stdin/</a:t>
            </a:r>
            <a:r>
              <a:rPr lang="en-US" altLang="zh-CN" dirty="0" err="1"/>
              <a:t>stdout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50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int getchar(void)</a:t>
            </a:r>
          </a:p>
          <a:p>
            <a:pPr lvl="1"/>
            <a:r>
              <a:rPr lang="en-US" altLang="zh-CN" sz="2450" dirty="0"/>
              <a:t>read a single character from stdin and returns it.</a:t>
            </a:r>
          </a:p>
          <a:p>
            <a:pPr lvl="1"/>
            <a:r>
              <a:rPr lang="en-US" altLang="zh-CN" sz="2450" dirty="0"/>
              <a:t>If no more single character from stdin, return EOF</a:t>
            </a:r>
          </a:p>
          <a:p>
            <a:pPr lvl="1"/>
            <a:r>
              <a:rPr lang="en-US" altLang="zh-CN" sz="2450" dirty="0"/>
              <a:t>Not quite the same as </a:t>
            </a:r>
            <a:r>
              <a:rPr lang="en-US" altLang="zh-CN" sz="2450" dirty="0" err="1"/>
              <a:t>scanf</a:t>
            </a:r>
            <a:r>
              <a:rPr lang="en-US" altLang="zh-CN" sz="2450" dirty="0"/>
              <a:t>(“%c”, &amp;c);</a:t>
            </a:r>
          </a:p>
          <a:p>
            <a:pPr marL="457200" lvl="1" indent="0">
              <a:buNone/>
            </a:pPr>
            <a:endParaRPr lang="en-US" altLang="zh-CN" sz="2450" dirty="0"/>
          </a:p>
          <a:p>
            <a:pPr lvl="0"/>
            <a:r>
              <a:rPr lang="en-US" altLang="zh-CN" sz="2800" dirty="0"/>
              <a:t>void putchar(char c)</a:t>
            </a:r>
          </a:p>
          <a:p>
            <a:pPr lvl="1"/>
            <a:r>
              <a:rPr lang="en-US" altLang="zh-CN" sz="2450" dirty="0"/>
              <a:t>write to stdout argument C</a:t>
            </a:r>
          </a:p>
          <a:p>
            <a:pPr lvl="1"/>
            <a:r>
              <a:rPr lang="en-US" altLang="zh-CN" sz="2450" dirty="0"/>
              <a:t>same as printf(“%c”, c)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Implement cat with getchar and putchar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50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cat:</a:t>
            </a:r>
          </a:p>
          <a:p>
            <a:pPr lvl="1"/>
            <a:r>
              <a:rPr lang="en-US" altLang="zh-CN" sz="2450" dirty="0"/>
              <a:t>Copy content from stdin to stdout</a:t>
            </a:r>
          </a:p>
          <a:p>
            <a:pPr marL="457200" lvl="1" indent="0">
              <a:buNone/>
            </a:pPr>
            <a:endParaRPr lang="en-US" altLang="zh-CN" sz="2450" dirty="0"/>
          </a:p>
          <a:p>
            <a:pPr marL="0" lvl="0" indent="0">
              <a:buNone/>
            </a:pPr>
            <a:r>
              <a:rPr lang="en-US" altLang="zh-CN" sz="2800" dirty="0"/>
              <a:t>#include &lt;stdio.h&gt;</a:t>
            </a:r>
          </a:p>
          <a:p>
            <a:pPr marL="0" lvl="0" indent="0">
              <a:buNone/>
            </a:pPr>
            <a:r>
              <a:rPr lang="en-US" altLang="zh-CN" sz="2800" dirty="0"/>
              <a:t>int main(void)</a:t>
            </a:r>
          </a:p>
          <a:p>
            <a:pPr marL="0" lvl="0" indent="0">
              <a:buNone/>
            </a:pPr>
            <a:r>
              <a:rPr lang="en-US" altLang="zh-CN" sz="2800" dirty="0"/>
              <a:t>{</a:t>
            </a:r>
          </a:p>
          <a:p>
            <a:pPr marL="0" lvl="0" indent="0">
              <a:buNone/>
            </a:pPr>
            <a:r>
              <a:rPr lang="en-US" altLang="zh-CN" sz="2800" dirty="0"/>
              <a:t>        char c;</a:t>
            </a:r>
          </a:p>
          <a:p>
            <a:pPr marL="0" lvl="0" indent="0">
              <a:buNone/>
            </a:pPr>
            <a:r>
              <a:rPr lang="en-US" altLang="zh-CN" sz="2800" dirty="0"/>
              <a:t>        while ((c = getchar()) != EOF)</a:t>
            </a:r>
          </a:p>
          <a:p>
            <a:pPr marL="0" lvl="0" indent="0">
              <a:buNone/>
            </a:pPr>
            <a:r>
              <a:rPr lang="en-US" altLang="zh-CN" sz="2800" dirty="0"/>
              <a:t>                putchar(c);</a:t>
            </a:r>
          </a:p>
          <a:p>
            <a:pPr marL="0" lvl="0" indent="0">
              <a:buNone/>
            </a:pPr>
            <a:r>
              <a:rPr lang="en-US" altLang="zh-CN" sz="2800" dirty="0"/>
              <a:t>}</a:t>
            </a:r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 Language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cat in C</a:t>
            </a:r>
          </a:p>
        </p:txBody>
      </p:sp>
    </p:spTree>
    <p:extLst>
      <p:ext uri="{BB962C8B-B14F-4D97-AF65-F5344CB8AC3E}">
        <p14:creationId xmlns:p14="http://schemas.microsoft.com/office/powerpoint/2010/main" val="183045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Constant Value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0445"/>
            <a:ext cx="8229600" cy="5241925"/>
          </a:xfrm>
        </p:spPr>
        <p:txBody>
          <a:bodyPr>
            <a:normAutofit fontScale="90000" lnSpcReduction="20000"/>
          </a:bodyPr>
          <a:lstStyle/>
          <a:p>
            <a:pPr lvl="0"/>
            <a:r>
              <a:rPr lang="en-US" altLang="zh-CN" sz="2800" dirty="0"/>
              <a:t>#define NAME value</a:t>
            </a:r>
          </a:p>
          <a:p>
            <a:pPr lvl="0"/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/>
              <a:t>#define ARRAYSIZE 100 //same as const int ARRAYSIZE = 100;</a:t>
            </a:r>
          </a:p>
          <a:p>
            <a:pPr marL="0" lvl="0" indent="0">
              <a:buNone/>
            </a:pPr>
            <a:r>
              <a:rPr lang="en-US" altLang="zh-CN" sz="2800" dirty="0"/>
              <a:t>int a[ARRAYSIZE];</a:t>
            </a:r>
          </a:p>
          <a:p>
            <a:pPr marL="0" lvl="0" indent="0">
              <a:buNone/>
            </a:pPr>
            <a:r>
              <a:rPr lang="en-US" altLang="zh-CN" sz="2800" dirty="0"/>
              <a:t>int main(void)</a:t>
            </a:r>
          </a:p>
          <a:p>
            <a:pPr marL="0" lvl="0" indent="0">
              <a:buNone/>
            </a:pPr>
            <a:r>
              <a:rPr lang="en-US" altLang="zh-CN" sz="2800" dirty="0"/>
              <a:t>{</a:t>
            </a:r>
          </a:p>
          <a:p>
            <a:pPr marL="0" lvl="0" indent="0">
              <a:buNone/>
            </a:pPr>
            <a:r>
              <a:rPr lang="en-US" altLang="zh-CN" sz="2800" dirty="0"/>
              <a:t>	int i = 0;</a:t>
            </a:r>
          </a:p>
          <a:p>
            <a:pPr marL="0" lvl="0" indent="0">
              <a:buNone/>
            </a:pPr>
            <a:r>
              <a:rPr lang="en-US" altLang="zh-CN" sz="2800" dirty="0"/>
              <a:t>	for (i = 0; i &lt; </a:t>
            </a:r>
            <a:r>
              <a:rPr lang="en-US" altLang="zh-CN" sz="2800" dirty="0">
                <a:sym typeface="+mn-ea"/>
              </a:rPr>
              <a:t>ARRAYSIZE; i++</a:t>
            </a:r>
            <a:r>
              <a:rPr lang="en-US" altLang="zh-CN" sz="2800" dirty="0"/>
              <a:t>)</a:t>
            </a:r>
          </a:p>
          <a:p>
            <a:pPr marL="0" lvl="0" indent="0">
              <a:buNone/>
            </a:pPr>
            <a:r>
              <a:rPr lang="en-US" altLang="zh-CN" sz="2800" dirty="0"/>
              <a:t>		printf(“%d\n”, a[i]);</a:t>
            </a:r>
          </a:p>
          <a:p>
            <a:pPr marL="0" lvl="0" indent="0">
              <a:buNone/>
            </a:pPr>
            <a:r>
              <a:rPr lang="en-US" altLang="zh-CN" sz="2800" dirty="0"/>
              <a:t>}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/>
              <a:t>Compiler will replace every ARRAYSIZE with 100 before compile your code (pre-processing)</a:t>
            </a:r>
          </a:p>
          <a:p>
            <a:pPr lvl="1"/>
            <a:endParaRPr lang="en-US" altLang="zh-CN" sz="2450" dirty="0"/>
          </a:p>
          <a:p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Dynamically allocated memory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1690"/>
            <a:ext cx="8229600" cy="570611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void * malloc(int nbytes); //new in C++</a:t>
            </a:r>
          </a:p>
          <a:p>
            <a:pPr lvl="1"/>
            <a:r>
              <a:rPr lang="en-US" altLang="zh-CN" sz="2450" dirty="0"/>
              <a:t>nbytes: number of bytes you need</a:t>
            </a:r>
          </a:p>
          <a:p>
            <a:pPr lvl="1"/>
            <a:r>
              <a:rPr lang="en-US" altLang="zh-CN" sz="2450" dirty="0"/>
              <a:t>return value: address of memory blocks containing nbytes reserved. </a:t>
            </a:r>
          </a:p>
          <a:p>
            <a:pPr marL="457200" lvl="1" indent="0">
              <a:buNone/>
            </a:pPr>
            <a:endParaRPr lang="en-US" altLang="zh-CN" sz="2450" dirty="0"/>
          </a:p>
          <a:p>
            <a:r>
              <a:rPr lang="en-US" altLang="zh-CN" sz="2800" dirty="0"/>
              <a:t>void free (void *free); //delete in C++</a:t>
            </a:r>
          </a:p>
          <a:p>
            <a:pPr lvl="1"/>
            <a:r>
              <a:rPr lang="en-US" altLang="zh-CN" sz="2450" dirty="0"/>
              <a:t>free: the address </a:t>
            </a:r>
            <a:r>
              <a:rPr lang="en-US" altLang="zh-CN" sz="2450" dirty="0">
                <a:sym typeface="+mn-ea"/>
              </a:rPr>
              <a:t>of memory blocks </a:t>
            </a:r>
            <a:r>
              <a:rPr lang="en-US" altLang="zh-CN" sz="2450" dirty="0"/>
              <a:t>you want to revoke. </a:t>
            </a:r>
          </a:p>
          <a:p>
            <a:pPr lvl="1"/>
            <a:endParaRPr lang="en-US" altLang="zh-CN" sz="2450" dirty="0"/>
          </a:p>
          <a:p>
            <a:pPr lvl="0"/>
            <a:r>
              <a:rPr lang="en-US" altLang="zh-CN" sz="2800" dirty="0"/>
              <a:t>void* realloc (void* ptr, size_t size);  </a:t>
            </a:r>
            <a:br>
              <a:rPr lang="en-US" altLang="zh-CN" sz="2800" dirty="0"/>
            </a:br>
            <a:r>
              <a:rPr lang="en-US" altLang="zh-CN" sz="2800" dirty="0"/>
              <a:t>//resize the memory blocks</a:t>
            </a:r>
          </a:p>
          <a:p>
            <a:pPr lvl="1"/>
            <a:r>
              <a:rPr lang="en-US" altLang="zh-CN" sz="2450" dirty="0"/>
              <a:t>ptr: address of memory blocks</a:t>
            </a:r>
          </a:p>
          <a:p>
            <a:pPr lvl="1"/>
            <a:r>
              <a:rPr lang="en-US" altLang="zh-CN" sz="2450" dirty="0"/>
              <a:t>size: new size</a:t>
            </a:r>
          </a:p>
          <a:p>
            <a:pPr lvl="1"/>
            <a:r>
              <a:rPr lang="en-US" altLang="zh-CN" sz="2450" dirty="0"/>
              <a:t>return value: new address of the memory blocks. </a:t>
            </a:r>
          </a:p>
          <a:p>
            <a:pPr lvl="1"/>
            <a:endParaRPr lang="en-US" altLang="zh-CN" sz="2450" dirty="0"/>
          </a:p>
          <a:p>
            <a:pPr marL="0" lvl="0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6254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Dynamic Memory: Code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47420"/>
            <a:ext cx="8229600" cy="58121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2900" dirty="0"/>
              <a:t>int main()</a:t>
            </a:r>
          </a:p>
          <a:p>
            <a:pPr marL="0" indent="0">
              <a:buNone/>
            </a:pPr>
            <a:r>
              <a:rPr lang="en-US" altLang="zh-CN" sz="2900" dirty="0"/>
              <a:t>{</a:t>
            </a:r>
          </a:p>
          <a:p>
            <a:pPr marL="0" indent="0">
              <a:buNone/>
            </a:pPr>
            <a:r>
              <a:rPr lang="en-US" altLang="zh-CN" sz="2900" dirty="0"/>
              <a:t>	int * </a:t>
            </a:r>
            <a:r>
              <a:rPr lang="en-US" altLang="zh-CN" sz="2900" dirty="0" err="1"/>
              <a:t>ptr</a:t>
            </a:r>
            <a:r>
              <a:rPr lang="en-US" altLang="zh-CN" sz="2900" dirty="0"/>
              <a:t>; </a:t>
            </a:r>
          </a:p>
          <a:p>
            <a:pPr marL="0" indent="0">
              <a:buNone/>
            </a:pPr>
            <a:r>
              <a:rPr lang="en-US" altLang="zh-CN" sz="2900" dirty="0"/>
              <a:t>	</a:t>
            </a:r>
            <a:r>
              <a:rPr lang="en-US" altLang="zh-CN" sz="2900" dirty="0" err="1"/>
              <a:t>ptr</a:t>
            </a:r>
            <a:r>
              <a:rPr lang="en-US" altLang="zh-CN" sz="2900" dirty="0"/>
              <a:t> = (int *) malloc(</a:t>
            </a:r>
            <a:r>
              <a:rPr lang="en-US" altLang="zh-CN" sz="2900" dirty="0" err="1"/>
              <a:t>sizeof</a:t>
            </a:r>
            <a:r>
              <a:rPr lang="en-US" altLang="zh-CN" sz="2900" dirty="0"/>
              <a:t>(int)); // </a:t>
            </a:r>
            <a:r>
              <a:rPr lang="en-US" altLang="zh-CN" sz="2900" dirty="0" err="1"/>
              <a:t>ptr</a:t>
            </a:r>
            <a:r>
              <a:rPr lang="en-US" altLang="zh-CN" sz="2900" dirty="0"/>
              <a:t> = new int;</a:t>
            </a:r>
          </a:p>
          <a:p>
            <a:pPr marL="0" indent="0">
              <a:buNone/>
            </a:pPr>
            <a:r>
              <a:rPr lang="en-US" altLang="zh-CN" sz="2900" dirty="0"/>
              <a:t>	//</a:t>
            </a:r>
            <a:r>
              <a:rPr lang="en-US" altLang="zh-CN" dirty="0" err="1"/>
              <a:t>sizeof</a:t>
            </a:r>
            <a:r>
              <a:rPr lang="en-US" altLang="zh-CN" dirty="0"/>
              <a:t> return the size of a type in bytes.</a:t>
            </a:r>
            <a:r>
              <a:rPr lang="en-US" altLang="zh-CN" sz="2900" dirty="0"/>
              <a:t> </a:t>
            </a:r>
          </a:p>
          <a:p>
            <a:pPr marL="0" indent="0">
              <a:buNone/>
            </a:pPr>
            <a:r>
              <a:rPr lang="en-US" altLang="zh-CN" sz="2900" dirty="0"/>
              <a:t>	free(</a:t>
            </a:r>
            <a:r>
              <a:rPr lang="en-US" altLang="zh-CN" sz="2900" dirty="0" err="1"/>
              <a:t>ptr</a:t>
            </a:r>
            <a:r>
              <a:rPr lang="en-US" altLang="zh-CN" sz="2900" dirty="0"/>
              <a:t>);                                        // delete </a:t>
            </a:r>
            <a:r>
              <a:rPr lang="en-US" altLang="zh-CN" sz="2900" dirty="0" err="1"/>
              <a:t>ptr</a:t>
            </a:r>
            <a:r>
              <a:rPr lang="en-US" altLang="zh-CN" sz="2900" dirty="0"/>
              <a:t>; </a:t>
            </a:r>
          </a:p>
          <a:p>
            <a:pPr marL="0" indent="0">
              <a:buNone/>
            </a:pPr>
            <a:r>
              <a:rPr lang="en-US" altLang="zh-CN" sz="2900" dirty="0"/>
              <a:t>}</a:t>
            </a:r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7863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625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Dynamic Memory: Code example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47420"/>
            <a:ext cx="8229600" cy="58121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2100" dirty="0"/>
              <a:t>#define ARRAYSIZE 10</a:t>
            </a:r>
          </a:p>
          <a:p>
            <a:pPr marL="0" indent="0">
              <a:buNone/>
            </a:pPr>
            <a:r>
              <a:rPr lang="en-US" altLang="zh-CN" sz="2100" dirty="0"/>
              <a:t>#define NEWARRAYSIZE 20</a:t>
            </a:r>
          </a:p>
          <a:p>
            <a:pPr marL="0" indent="0">
              <a:buNone/>
            </a:pPr>
            <a:r>
              <a:rPr lang="en-US" altLang="zh-CN" sz="2100" dirty="0"/>
              <a:t>int main()</a:t>
            </a:r>
          </a:p>
          <a:p>
            <a:pPr marL="0" indent="0">
              <a:buNone/>
            </a:pPr>
            <a:r>
              <a:rPr lang="en-US" altLang="zh-CN" sz="2100" dirty="0"/>
              <a:t>{</a:t>
            </a:r>
          </a:p>
          <a:p>
            <a:pPr marL="0" indent="0">
              <a:buNone/>
            </a:pPr>
            <a:r>
              <a:rPr lang="en-US" altLang="zh-CN" sz="2100" dirty="0"/>
              <a:t>	int * ptr, i = 0;</a:t>
            </a:r>
          </a:p>
          <a:p>
            <a:pPr marL="0" indent="0">
              <a:buNone/>
            </a:pPr>
            <a:r>
              <a:rPr lang="en-US" altLang="zh-CN" sz="2100" dirty="0"/>
              <a:t>	</a:t>
            </a:r>
            <a:r>
              <a:rPr lang="en-US" altLang="zh-CN" sz="2100" dirty="0" err="1"/>
              <a:t>ptr</a:t>
            </a:r>
            <a:r>
              <a:rPr lang="en-US" altLang="zh-CN" sz="2100" dirty="0"/>
              <a:t> = (int * ) malloc(ARRAYSIZE * sizeof(int)); </a:t>
            </a:r>
            <a:br>
              <a:rPr lang="en-US" altLang="zh-CN" sz="2100" dirty="0"/>
            </a:br>
            <a:r>
              <a:rPr lang="en-US" altLang="zh-CN" sz="2100" dirty="0"/>
              <a:t>	//sizeof return the size of a type in bytes.  </a:t>
            </a:r>
            <a:br>
              <a:rPr lang="en-US" altLang="zh-CN" sz="2100" dirty="0"/>
            </a:br>
            <a:r>
              <a:rPr lang="en-US" altLang="zh-CN" sz="2100" dirty="0"/>
              <a:t>	//Same as </a:t>
            </a:r>
            <a:r>
              <a:rPr lang="en-US" altLang="zh-CN" sz="2100" dirty="0" err="1"/>
              <a:t>ptr</a:t>
            </a:r>
            <a:r>
              <a:rPr lang="en-US" altLang="zh-CN" sz="2100" dirty="0"/>
              <a:t> = new int [ARRAYSIZE];</a:t>
            </a:r>
          </a:p>
          <a:p>
            <a:pPr marL="0" indent="0">
              <a:buNone/>
            </a:pPr>
            <a:r>
              <a:rPr lang="en-US" altLang="zh-CN" sz="2100" dirty="0"/>
              <a:t>	for (</a:t>
            </a:r>
            <a:r>
              <a:rPr lang="en-US" altLang="zh-CN" sz="2100" dirty="0" err="1"/>
              <a:t>i</a:t>
            </a:r>
            <a:r>
              <a:rPr lang="en-US" altLang="zh-CN" sz="2100" dirty="0"/>
              <a:t> = 0;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 &lt; ARRAYSIZE;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++) </a:t>
            </a:r>
            <a:r>
              <a:rPr lang="en-US" altLang="zh-CN" sz="2100" dirty="0" err="1"/>
              <a:t>printf</a:t>
            </a:r>
            <a:r>
              <a:rPr lang="en-US" altLang="zh-CN" sz="2100" dirty="0"/>
              <a:t>("%d ", </a:t>
            </a:r>
            <a:r>
              <a:rPr lang="en-US" altLang="zh-CN" sz="2100" dirty="0" err="1"/>
              <a:t>ptr</a:t>
            </a:r>
            <a:r>
              <a:rPr lang="en-US" altLang="zh-CN" sz="2100" dirty="0"/>
              <a:t>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]);</a:t>
            </a:r>
          </a:p>
          <a:p>
            <a:pPr marL="0" indent="0">
              <a:buNone/>
            </a:pPr>
            <a:r>
              <a:rPr lang="en-US" altLang="zh-CN" sz="2100" dirty="0"/>
              <a:t>	</a:t>
            </a:r>
            <a:r>
              <a:rPr lang="en-US" altLang="zh-CN" sz="2100" dirty="0" err="1"/>
              <a:t>ptr</a:t>
            </a:r>
            <a:r>
              <a:rPr lang="en-US" altLang="zh-CN" sz="2100" dirty="0"/>
              <a:t> = (int *) </a:t>
            </a:r>
            <a:r>
              <a:rPr lang="en-US" altLang="zh-CN" sz="2100" dirty="0" err="1"/>
              <a:t>realloc</a:t>
            </a:r>
            <a:r>
              <a:rPr lang="en-US" altLang="zh-CN" sz="2100" dirty="0">
                <a:sym typeface="+mn-ea"/>
              </a:rPr>
              <a:t>(</a:t>
            </a:r>
            <a:r>
              <a:rPr lang="en-US" altLang="zh-CN" sz="2100" dirty="0" err="1">
                <a:sym typeface="+mn-ea"/>
              </a:rPr>
              <a:t>ptr</a:t>
            </a:r>
            <a:r>
              <a:rPr lang="en-US" altLang="zh-CN" sz="2100" dirty="0">
                <a:sym typeface="+mn-ea"/>
              </a:rPr>
              <a:t>, NEWARRAYSIZE * </a:t>
            </a:r>
            <a:r>
              <a:rPr lang="en-US" altLang="zh-CN" sz="2100" dirty="0" err="1">
                <a:sym typeface="+mn-ea"/>
              </a:rPr>
              <a:t>sizeof</a:t>
            </a:r>
            <a:r>
              <a:rPr lang="en-US" altLang="zh-CN" sz="2100" dirty="0">
                <a:sym typeface="+mn-ea"/>
              </a:rPr>
              <a:t>(int));</a:t>
            </a: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	//delete </a:t>
            </a:r>
            <a:r>
              <a:rPr lang="en-US" altLang="zh-CN" sz="2100" dirty="0" err="1">
                <a:sym typeface="+mn-ea"/>
              </a:rPr>
              <a:t>ptr</a:t>
            </a:r>
            <a:r>
              <a:rPr lang="en-US" altLang="zh-CN" sz="2100" dirty="0">
                <a:sym typeface="+mn-ea"/>
              </a:rPr>
              <a:t>; </a:t>
            </a: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	//</a:t>
            </a:r>
            <a:r>
              <a:rPr lang="en-US" altLang="zh-CN" sz="2100" dirty="0" err="1">
                <a:sym typeface="+mn-ea"/>
              </a:rPr>
              <a:t>ptr</a:t>
            </a:r>
            <a:r>
              <a:rPr lang="en-US" altLang="zh-CN" sz="2100" dirty="0">
                <a:sym typeface="+mn-ea"/>
              </a:rPr>
              <a:t> = new int [NEWARRAYSIZE]; </a:t>
            </a: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	for (i = 0; i &lt; NEWARRAYSIZE ; i++) printf("%d ", ptr[i]);</a:t>
            </a:r>
          </a:p>
          <a:p>
            <a:pPr marL="0" indent="0">
              <a:buNone/>
            </a:pPr>
            <a:r>
              <a:rPr lang="en-US" altLang="zh-CN" sz="2100" dirty="0"/>
              <a:t>	free(ptr);  </a:t>
            </a:r>
          </a:p>
          <a:p>
            <a:pPr marL="0" indent="0">
              <a:buNone/>
            </a:pPr>
            <a:r>
              <a:rPr lang="en-US" altLang="zh-CN" sz="2100" dirty="0"/>
              <a:t>	//delete </a:t>
            </a:r>
            <a:r>
              <a:rPr lang="en-US" altLang="zh-CN" sz="2100" dirty="0" err="1"/>
              <a:t>ptr</a:t>
            </a:r>
            <a:r>
              <a:rPr lang="en-US" altLang="zh-CN" sz="2100" dirty="0"/>
              <a:t>;</a:t>
            </a:r>
          </a:p>
          <a:p>
            <a:pPr marL="0" indent="0">
              <a:buNone/>
            </a:pPr>
            <a:r>
              <a:rPr lang="en-US" altLang="zh-CN" sz="2100" dirty="0"/>
              <a:t>}</a:t>
            </a:r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57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C string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 string: an array of bytes and terminated by a char with numerical value 0. 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char a[10] = “hello\n”; //This defines a string that can store up to 10 characters and its value is “hello\n”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string "hello" is stored as follows:</a:t>
            </a:r>
          </a:p>
          <a:p>
            <a:pPr marL="0" indent="0">
              <a:buNone/>
            </a:pPr>
            <a:r>
              <a:rPr lang="en-US" altLang="zh-CN" sz="2800" dirty="0"/>
              <a:t>a[0]='h', a[1]='e', a[2]='l', a[3]='l', a[4]='o', a[5]='\n' a[6]= '\0'</a:t>
            </a:r>
          </a:p>
          <a:p>
            <a:pPr marL="0" indent="0">
              <a:buNone/>
            </a:pPr>
            <a:r>
              <a:rPr lang="en-US" altLang="zh-CN" sz="2800" dirty="0"/>
              <a:t>7 characters instead of 6. </a:t>
            </a:r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57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Missing the '\0'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8890"/>
            <a:ext cx="8229600" cy="5241925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69290" y="1159510"/>
            <a:ext cx="76454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#include &lt;stdio.h&gt;</a:t>
            </a:r>
          </a:p>
          <a:p>
            <a:endParaRPr lang="zh-CN" altLang="en-US" sz="2800" dirty="0"/>
          </a:p>
          <a:p>
            <a:r>
              <a:rPr lang="zh-CN" altLang="en-US" sz="2800" dirty="0"/>
              <a:t>char a[4] = "abcd"; </a:t>
            </a:r>
          </a:p>
          <a:p>
            <a:r>
              <a:rPr lang="zh-CN" altLang="en-US" sz="2800" dirty="0"/>
              <a:t>//4 bytes is not enough to store abcd</a:t>
            </a:r>
          </a:p>
          <a:p>
            <a:r>
              <a:rPr lang="zh-CN" altLang="en-US" sz="2800" dirty="0"/>
              <a:t>char b[</a:t>
            </a:r>
            <a:r>
              <a:rPr lang="en-US" altLang="zh-CN" sz="2800" dirty="0"/>
              <a:t>5] = {1, 2, 3, 4, 5}</a:t>
            </a:r>
            <a:r>
              <a:rPr lang="zh-CN" altLang="en-US" sz="2800" dirty="0"/>
              <a:t>;</a:t>
            </a:r>
          </a:p>
          <a:p>
            <a:endParaRPr lang="zh-CN" altLang="en-US" sz="2800" dirty="0"/>
          </a:p>
          <a:p>
            <a:r>
              <a:rPr lang="zh-CN" altLang="en-US" sz="2800" dirty="0"/>
              <a:t>int main(void)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    printf("%s", a); </a:t>
            </a:r>
          </a:p>
          <a:p>
            <a:r>
              <a:rPr lang="zh-CN" altLang="en-US" sz="2800" dirty="0"/>
              <a:t>}</a:t>
            </a:r>
          </a:p>
          <a:p>
            <a:endParaRPr lang="zh-CN" altLang="en-US" sz="2800" dirty="0"/>
          </a:p>
          <a:p>
            <a:r>
              <a:rPr lang="en-US" altLang="zh-CN" sz="2800" dirty="0"/>
              <a:t>What is the output of this program?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6254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Struct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81215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 has no classes, but you can create composite types with struct. </a:t>
            </a:r>
          </a:p>
          <a:p>
            <a:r>
              <a:rPr lang="en-US" altLang="zh-CN" sz="2800" dirty="0"/>
              <a:t>No functions inside struct only variables. All variables in struct is public. </a:t>
            </a:r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57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Struct: Code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8890"/>
            <a:ext cx="8229600" cy="5241925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69290" y="1159510"/>
            <a:ext cx="7645400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struct point 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	int x</a:t>
            </a:r>
            <a:r>
              <a:rPr lang="en-US" altLang="zh-CN" sz="2800" dirty="0"/>
              <a:t>, </a:t>
            </a:r>
            <a:r>
              <a:rPr lang="zh-CN" altLang="en-US" sz="2800" dirty="0"/>
              <a:t>y;</a:t>
            </a:r>
          </a:p>
          <a:p>
            <a:r>
              <a:rPr lang="zh-CN" altLang="en-US" sz="2800" dirty="0"/>
              <a:t>};</a:t>
            </a:r>
          </a:p>
          <a:p>
            <a:r>
              <a:rPr lang="en-US" altLang="zh-CN" sz="2800" dirty="0"/>
              <a:t>int main(void)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struct point p, * </a:t>
            </a:r>
            <a:r>
              <a:rPr lang="en-US" altLang="zh-CN" sz="2800" dirty="0" err="1"/>
              <a:t>ptr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p.x</a:t>
            </a:r>
            <a:r>
              <a:rPr lang="en-US" altLang="zh-CN" sz="2800" dirty="0"/>
              <a:t> = 0, </a:t>
            </a:r>
            <a:r>
              <a:rPr lang="en-US" altLang="zh-CN" sz="2800" dirty="0" err="1"/>
              <a:t>p.y</a:t>
            </a:r>
            <a:r>
              <a:rPr lang="en-US" altLang="zh-CN" sz="2800" dirty="0"/>
              <a:t> = 3;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ptr</a:t>
            </a:r>
            <a:r>
              <a:rPr lang="en-US" altLang="zh-CN" sz="2800" dirty="0"/>
              <a:t> = malloc(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(struct point));</a:t>
            </a:r>
          </a:p>
          <a:p>
            <a:r>
              <a:rPr lang="en-US" altLang="zh-CN" sz="2800" dirty="0"/>
              <a:t>	//</a:t>
            </a:r>
            <a:r>
              <a:rPr lang="en-US" altLang="zh-CN" sz="2800" dirty="0" err="1"/>
              <a:t>ptr</a:t>
            </a:r>
            <a:r>
              <a:rPr lang="en-US" altLang="zh-CN" sz="2800" dirty="0"/>
              <a:t> = new struct point; 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ptr</a:t>
            </a:r>
            <a:r>
              <a:rPr lang="en-US" altLang="zh-CN" sz="2800" dirty="0"/>
              <a:t>-&gt;x = 0, </a:t>
            </a:r>
            <a:r>
              <a:rPr lang="en-US" altLang="zh-CN" sz="2800" dirty="0" err="1"/>
              <a:t>ptr</a:t>
            </a:r>
            <a:r>
              <a:rPr lang="en-US" altLang="zh-CN" sz="2800" dirty="0"/>
              <a:t>-&gt;y = 3;</a:t>
            </a:r>
          </a:p>
          <a:p>
            <a:r>
              <a:rPr lang="en-US" altLang="zh-CN" sz="2800" dirty="0"/>
              <a:t>}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qsort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8890"/>
            <a:ext cx="8229600" cy="5241925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40690" y="702310"/>
            <a:ext cx="8519795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void qsort(void *base, </a:t>
            </a:r>
          </a:p>
          <a:p>
            <a:r>
              <a:rPr lang="en-US" altLang="zh-CN" sz="2800" dirty="0"/>
              <a:t>	        </a:t>
            </a:r>
            <a:r>
              <a:rPr lang="zh-CN" altLang="en-US" sz="2800" dirty="0"/>
              <a:t>size_t nel, </a:t>
            </a:r>
          </a:p>
          <a:p>
            <a:r>
              <a:rPr lang="zh-CN" altLang="en-US" sz="2800" dirty="0"/>
              <a:t>                   size_t width,</a:t>
            </a:r>
          </a:p>
          <a:p>
            <a:r>
              <a:rPr lang="zh-CN" altLang="en-US" sz="2800" dirty="0"/>
              <a:t>                   int (*compar)(const void *</a:t>
            </a:r>
            <a:r>
              <a:rPr lang="en-US" altLang="zh-CN" sz="2800" dirty="0"/>
              <a:t>A</a:t>
            </a:r>
            <a:r>
              <a:rPr lang="zh-CN" altLang="en-US" sz="2800" dirty="0"/>
              <a:t>, const void * </a:t>
            </a:r>
            <a:r>
              <a:rPr lang="en-US" altLang="zh-CN" sz="2800" dirty="0"/>
              <a:t>B</a:t>
            </a:r>
            <a:r>
              <a:rPr lang="zh-CN" altLang="en-US" sz="2800" dirty="0"/>
              <a:t>));</a:t>
            </a:r>
          </a:p>
          <a:p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Sort an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base: </a:t>
            </a:r>
            <a:r>
              <a:rPr lang="en-US" altLang="zh-CN" sz="2800" dirty="0" err="1"/>
              <a:t>ptr</a:t>
            </a:r>
            <a:r>
              <a:rPr lang="en-US" altLang="zh-CN" sz="2800" dirty="0"/>
              <a:t> to the starting of the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nel</a:t>
            </a:r>
            <a:r>
              <a:rPr lang="en-US" altLang="zh-CN" sz="2800" dirty="0"/>
              <a:t>: number of element of the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width: size of each element in the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Compar</a:t>
            </a:r>
            <a:r>
              <a:rPr lang="en-US" altLang="zh-CN" sz="2800" dirty="0"/>
              <a:t>: comparing function with return value is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, and take two void * arguments.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Two arguments are elements of the array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return &lt;0 if *A &lt; *B, 0 if *A == *B, &gt; 0 if *A &gt; *B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C vs C++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C++: Makes C larger but return the old value</a:t>
            </a:r>
          </a:p>
          <a:p>
            <a:r>
              <a:rPr lang="en-US" altLang="zh-CN" sz="2800" dirty="0"/>
              <a:t>C++ is a superset of C. </a:t>
            </a:r>
          </a:p>
          <a:p>
            <a:r>
              <a:rPr lang="en-US" altLang="zh-CN" sz="2800" dirty="0"/>
              <a:t>Stuff in C++ but not in C </a:t>
            </a:r>
          </a:p>
          <a:p>
            <a:pPr lvl="1"/>
            <a:r>
              <a:rPr lang="en-US" altLang="zh-CN" sz="2450" dirty="0"/>
              <a:t>Class-related material: class, template, construction function, operator override...</a:t>
            </a:r>
          </a:p>
          <a:p>
            <a:pPr lvl="1"/>
            <a:r>
              <a:rPr lang="en-US" altLang="zh-CN" sz="2450" dirty="0"/>
              <a:t>Exception handling: try, throw, catch...</a:t>
            </a:r>
          </a:p>
          <a:p>
            <a:pPr lvl="1"/>
            <a:r>
              <a:rPr lang="en-US" altLang="zh-CN" sz="2450" dirty="0"/>
              <a:t>STL: vector, string, ...</a:t>
            </a:r>
          </a:p>
          <a:p>
            <a:pPr lvl="1"/>
            <a:r>
              <a:rPr lang="en-US" altLang="zh-CN" sz="2450" dirty="0"/>
              <a:t>new/delete</a:t>
            </a:r>
          </a:p>
          <a:p>
            <a:pPr lvl="1"/>
            <a:r>
              <a:rPr lang="en-US" altLang="zh-CN" sz="2450" dirty="0"/>
              <a:t>stream operation: cout/cin, &lt;&lt;, &gt;&gt; </a:t>
            </a:r>
          </a:p>
          <a:p>
            <a:pPr lvl="1"/>
            <a:endParaRPr lang="en-US" altLang="zh-CN" sz="245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54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Qsort: Code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8890"/>
            <a:ext cx="8229600" cy="5241925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93090" y="702310"/>
            <a:ext cx="76454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#include &lt;stdio.h&gt;</a:t>
            </a:r>
          </a:p>
          <a:p>
            <a:r>
              <a:rPr lang="en-US" altLang="zh-CN" sz="2400"/>
              <a:t>#include &lt;stdlib.h&gt;</a:t>
            </a:r>
          </a:p>
          <a:p>
            <a:r>
              <a:rPr lang="en-US" altLang="zh-CN" sz="2400"/>
              <a:t>#define ARRAYSIZE 10</a:t>
            </a:r>
          </a:p>
          <a:p>
            <a:r>
              <a:rPr lang="en-US" altLang="zh-CN" sz="2400"/>
              <a:t>int a[</a:t>
            </a:r>
            <a:r>
              <a:rPr lang="en-US" altLang="zh-CN" sz="2400">
                <a:sym typeface="+mn-ea"/>
              </a:rPr>
              <a:t>ARRAYSIZE </a:t>
            </a:r>
            <a:r>
              <a:rPr lang="en-US" altLang="zh-CN" sz="2400"/>
              <a:t>] = {1, 8, 7, 6, 2, 3, 5, 7, 3, 4};</a:t>
            </a:r>
          </a:p>
          <a:p>
            <a:r>
              <a:rPr lang="zh-CN" altLang="en-US" sz="2400">
                <a:sym typeface="+mn-ea"/>
              </a:rPr>
              <a:t>int compar</a:t>
            </a:r>
            <a:r>
              <a:rPr lang="en-US" altLang="zh-CN" sz="2400">
                <a:sym typeface="+mn-ea"/>
              </a:rPr>
              <a:t>e </a:t>
            </a:r>
            <a:r>
              <a:rPr lang="zh-CN" altLang="en-US" sz="2400">
                <a:sym typeface="+mn-ea"/>
              </a:rPr>
              <a:t>(const void *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, const void * </a:t>
            </a:r>
            <a:r>
              <a:rPr lang="en-US" altLang="zh-CN" sz="2400">
                <a:sym typeface="+mn-ea"/>
              </a:rPr>
              <a:t>B</a:t>
            </a:r>
            <a:r>
              <a:rPr lang="zh-CN" altLang="en-US" sz="2400">
                <a:sym typeface="+mn-ea"/>
              </a:rPr>
              <a:t>))</a:t>
            </a:r>
          </a:p>
          <a:p>
            <a:r>
              <a:rPr lang="en-US" altLang="zh-CN" sz="2400">
                <a:sym typeface="+mn-ea"/>
              </a:rPr>
              <a:t>{</a:t>
            </a:r>
          </a:p>
          <a:p>
            <a:r>
              <a:rPr lang="en-US" altLang="zh-CN" sz="2400">
                <a:sym typeface="+mn-ea"/>
              </a:rPr>
              <a:t>	return *(int *) A - *(int * B);</a:t>
            </a:r>
          </a:p>
          <a:p>
            <a:r>
              <a:rPr lang="en-US" altLang="zh-CN" sz="2400">
                <a:sym typeface="+mn-ea"/>
              </a:rPr>
              <a:t>}</a:t>
            </a:r>
          </a:p>
          <a:p>
            <a:r>
              <a:rPr lang="en-US" altLang="zh-CN" sz="2400"/>
              <a:t>int main(void)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int i = 0;</a:t>
            </a:r>
          </a:p>
          <a:p>
            <a:r>
              <a:rPr lang="en-US" altLang="zh-CN" sz="2400"/>
              <a:t>	qsort(a, </a:t>
            </a:r>
            <a:r>
              <a:rPr lang="en-US" altLang="zh-CN" sz="2400">
                <a:sym typeface="+mn-ea"/>
              </a:rPr>
              <a:t>ARRAYSIZE </a:t>
            </a:r>
            <a:r>
              <a:rPr lang="en-US" altLang="zh-CN" sz="2400"/>
              <a:t>, sizeof(int), compare);</a:t>
            </a:r>
          </a:p>
          <a:p>
            <a:r>
              <a:rPr lang="en-US" altLang="zh-CN" sz="2400"/>
              <a:t>	for (i = 0; i &lt; </a:t>
            </a:r>
            <a:r>
              <a:rPr lang="en-US" altLang="zh-CN" sz="2400">
                <a:sym typeface="+mn-ea"/>
              </a:rPr>
              <a:t>ARRAYSIZE </a:t>
            </a:r>
            <a:r>
              <a:rPr lang="en-US" altLang="zh-CN" sz="2400"/>
              <a:t>; i++) </a:t>
            </a:r>
          </a:p>
          <a:p>
            <a:r>
              <a:rPr lang="en-US" altLang="zh-CN" sz="2400"/>
              <a:t>		printf(“%d\n”, a[i]);</a:t>
            </a:r>
          </a:p>
          <a:p>
            <a:r>
              <a:rPr lang="en-US" altLang="zh-CN" sz="2400"/>
              <a:t>	return 0;</a:t>
            </a:r>
          </a:p>
          <a:p>
            <a:r>
              <a:rPr lang="en-US" altLang="zh-CN" sz="2400"/>
              <a:t>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/>
              <a:t>Why C?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“C++ is a horrible language. It’s made more horrible by the fact that a lot of substandard programmers use it, to the point where it’s much much easier to generate total and utter crap with it. Quite frankly, even if the choice of C were to do *nothing* but keep the C++ programmers out, that in itself would be a huge reason to use C.”</a:t>
            </a:r>
          </a:p>
          <a:p>
            <a:pPr marL="0" indent="0">
              <a:buNone/>
            </a:pPr>
            <a:r>
              <a:rPr lang="en-US" altLang="zh-CN" sz="2450" dirty="0"/>
              <a:t>						     --Linus Torvalds </a:t>
            </a:r>
          </a:p>
          <a:p>
            <a:pPr lvl="1"/>
            <a:endParaRPr lang="en-US" altLang="zh-CN" sz="2450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“C++ is a badly designed and ugly language.  It would be a shame to use it in Emacs.”</a:t>
            </a:r>
          </a:p>
          <a:p>
            <a:pPr marL="0" indent="0">
              <a:buNone/>
            </a:pPr>
            <a:r>
              <a:rPr lang="en-US" altLang="zh-CN" dirty="0"/>
              <a:t>						  </a:t>
            </a:r>
            <a:r>
              <a:rPr lang="en-US" altLang="zh-CN" sz="2400" dirty="0"/>
              <a:t>--Richard Stallman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Why C: less is more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/>
              <a:t>Everything that added to C++ from C is pretty much useless: Class, Exception Handling, STL template</a:t>
            </a:r>
          </a:p>
          <a:p>
            <a:pPr lvl="0"/>
            <a:endParaRPr lang="en-US" altLang="zh-CN" sz="2800" dirty="0"/>
          </a:p>
          <a:p>
            <a:pPr lvl="0"/>
            <a:r>
              <a:rPr lang="en-US" altLang="zh-CN" sz="2800" dirty="0"/>
              <a:t>Object-oriented programming is not a MUST</a:t>
            </a:r>
          </a:p>
          <a:p>
            <a:pPr lvl="1"/>
            <a:r>
              <a:rPr lang="en-US" altLang="zh-CN" sz="2450" dirty="0"/>
              <a:t>Large programs can be written without it</a:t>
            </a:r>
          </a:p>
          <a:p>
            <a:pPr lvl="1"/>
            <a:r>
              <a:rPr lang="en-US" altLang="zh-CN" sz="2450" dirty="0"/>
              <a:t>Poor design of object-oriented code is a diaster </a:t>
            </a:r>
          </a:p>
          <a:p>
            <a:pPr lvl="1"/>
            <a:endParaRPr lang="en-US" altLang="zh-CN" sz="2450" dirty="0"/>
          </a:p>
          <a:p>
            <a:pPr lvl="0"/>
            <a:r>
              <a:rPr lang="en-US" altLang="zh-CN" sz="2800" dirty="0"/>
              <a:t>Implemnetation of certain functionalities are hidden from the programmer</a:t>
            </a:r>
          </a:p>
          <a:p>
            <a:pPr lvl="1"/>
            <a:r>
              <a:rPr lang="en-US" altLang="zh-CN" sz="2450" dirty="0"/>
              <a:t>Exception handling, STL template</a:t>
            </a:r>
          </a:p>
          <a:p>
            <a:pPr lvl="1"/>
            <a:r>
              <a:rPr lang="en-US" altLang="zh-CN" sz="2450" dirty="0"/>
              <a:t>Programmers need to have full control over their code</a:t>
            </a:r>
          </a:p>
          <a:p>
            <a:pPr lvl="1"/>
            <a:r>
              <a:rPr lang="en-US" altLang="zh-CN" sz="2400" dirty="0"/>
              <a:t>C is the programming language for operating system. 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9227"/>
            <a:ext cx="8229600" cy="1143000"/>
          </a:xfrm>
        </p:spPr>
        <p:txBody>
          <a:bodyPr/>
          <a:lstStyle/>
          <a:p>
            <a:r>
              <a:rPr lang="en-US" altLang="zh-CN"/>
              <a:t>C/C++ vs 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638165"/>
          </a:xfrm>
        </p:spPr>
        <p:txBody>
          <a:bodyPr>
            <a:normAutofit fontScale="82500" lnSpcReduction="20000"/>
          </a:bodyPr>
          <a:lstStyle/>
          <a:p>
            <a:r>
              <a:rPr lang="en-US" altLang="zh-CN" dirty="0"/>
              <a:t>Python: Interpreted Language</a:t>
            </a:r>
          </a:p>
          <a:p>
            <a:pPr lvl="1"/>
            <a:r>
              <a:rPr lang="en-US" altLang="zh-CN" dirty="0"/>
              <a:t>Execute directly without compilation</a:t>
            </a:r>
          </a:p>
          <a:p>
            <a:pPr lvl="1"/>
            <a:r>
              <a:rPr lang="en-US" altLang="zh-CN" dirty="0"/>
              <a:t>The intepretor will translate each statement to already compiled into machine code.</a:t>
            </a:r>
          </a:p>
          <a:p>
            <a:pPr lvl="0"/>
            <a:r>
              <a:rPr lang="en-US" altLang="zh-CN" sz="3200" dirty="0"/>
              <a:t>C/C++: Compiled langauge</a:t>
            </a:r>
          </a:p>
          <a:p>
            <a:pPr lvl="0"/>
            <a:r>
              <a:rPr lang="en-US" altLang="zh-CN" sz="3200" dirty="0"/>
              <a:t>Pros of Interpreted language</a:t>
            </a:r>
          </a:p>
          <a:p>
            <a:pPr lvl="1"/>
            <a:r>
              <a:rPr lang="en-US" altLang="zh-CN" sz="2800" dirty="0"/>
              <a:t>Platform independence (Write once, debug everywhere!)</a:t>
            </a:r>
          </a:p>
          <a:p>
            <a:pPr lvl="0"/>
            <a:r>
              <a:rPr lang="en-US" altLang="zh-CN" sz="3200" dirty="0"/>
              <a:t>Cons </a:t>
            </a:r>
            <a:r>
              <a:rPr lang="en-US" altLang="zh-CN" dirty="0">
                <a:sym typeface="+mn-ea"/>
              </a:rPr>
              <a:t>of Interpreted language</a:t>
            </a:r>
          </a:p>
          <a:p>
            <a:pPr lvl="1"/>
            <a:r>
              <a:rPr lang="en-US" altLang="zh-CN" dirty="0"/>
              <a:t>Slower execution compared due to the on-the-fly binary translation</a:t>
            </a:r>
          </a:p>
          <a:p>
            <a:pPr lvl="1"/>
            <a:r>
              <a:rPr lang="en-US" altLang="zh-CN" dirty="0"/>
              <a:t>C/C++ two orders of magnitude faster than python</a:t>
            </a:r>
          </a:p>
          <a:p>
            <a:r>
              <a:rPr lang="en-US" altLang="zh-CN" sz="3600" dirty="0"/>
              <a:t>A typical programming pattern: python + C</a:t>
            </a:r>
          </a:p>
          <a:p>
            <a:pPr lvl="1"/>
            <a:r>
              <a:rPr lang="en-US" altLang="zh-CN" sz="3200" dirty="0"/>
              <a:t>Non performance critical part: python</a:t>
            </a:r>
          </a:p>
          <a:p>
            <a:pPr lvl="1"/>
            <a:r>
              <a:rPr lang="en-US" altLang="zh-CN" sz="3200" dirty="0"/>
              <a:t>Performance critical part: C</a:t>
            </a:r>
          </a:p>
          <a:p>
            <a:pPr lvl="0"/>
            <a:endParaRPr lang="en-US" altLang="zh-CN" sz="3200" dirty="0"/>
          </a:p>
          <a:p>
            <a:pPr lvl="1"/>
            <a:endParaRPr lang="en-US" altLang="zh-CN" sz="2800" dirty="0"/>
          </a:p>
          <a:p>
            <a:pPr lvl="0"/>
            <a:endParaRPr lang="en-US" altLang="zh-CN" sz="32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/>
              <a:t>Reference Book for 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993775"/>
            <a:ext cx="8481060" cy="54800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C Programming Language </a:t>
            </a:r>
            <a:br>
              <a:rPr lang="en-US" dirty="0"/>
            </a:br>
            <a:r>
              <a:rPr lang="en-US" dirty="0"/>
              <a:t>		by Brian Kernighan and Dennis Ritchie</a:t>
            </a:r>
            <a:br>
              <a:rPr lang="en-US" altLang="zh-CN" sz="2800" dirty="0"/>
            </a:b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94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altLang="zh-CN" dirty="0"/>
              <a:t> Hello World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844550"/>
            <a:ext cx="8812530" cy="5480050"/>
          </a:xfrm>
        </p:spPr>
        <p:txBody>
          <a:bodyPr>
            <a:normAutofit fontScale="97500"/>
          </a:bodyPr>
          <a:lstStyle/>
          <a:p>
            <a:pPr marL="0" lvl="0" indent="0">
              <a:buNone/>
            </a:pPr>
            <a:r>
              <a:rPr lang="en-US" altLang="zh-CN" sz="2800" dirty="0"/>
              <a:t>#include &lt;stdio.h&gt; 	</a:t>
            </a:r>
            <a:br>
              <a:rPr lang="en-US" altLang="zh-CN" sz="2800" dirty="0"/>
            </a:br>
            <a:r>
              <a:rPr lang="en-US" altLang="zh-CN" sz="2800" dirty="0"/>
              <a:t>//Header files in C conventionally ends with .h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/>
              <a:t>int main(void)</a:t>
            </a:r>
          </a:p>
          <a:p>
            <a:pPr marL="0" lvl="0" indent="0">
              <a:buNone/>
            </a:pPr>
            <a:r>
              <a:rPr lang="en-US" altLang="zh-CN" sz="2800" dirty="0"/>
              <a:t>{</a:t>
            </a:r>
          </a:p>
          <a:p>
            <a:pPr marL="0" lvl="0" indent="0">
              <a:buNone/>
            </a:pPr>
            <a:r>
              <a:rPr lang="en-US" altLang="zh-CN" sz="2800" dirty="0"/>
              <a:t>	printf("Hello, world!\n"); // \n is the same as </a:t>
            </a:r>
            <a:r>
              <a:rPr lang="en-US" altLang="zh-CN" sz="2800" dirty="0" err="1"/>
              <a:t>endl</a:t>
            </a:r>
            <a:endParaRPr lang="en-US" altLang="zh-CN" sz="2800" dirty="0"/>
          </a:p>
          <a:p>
            <a:pPr marL="0" lvl="0" indent="0">
              <a:buNone/>
            </a:pPr>
            <a:r>
              <a:rPr lang="en-US" altLang="zh-CN" sz="2800" dirty="0"/>
              <a:t>}</a:t>
            </a:r>
          </a:p>
          <a:p>
            <a:pPr marL="0" lv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/>
              <a:t>Compile and execute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993775"/>
            <a:ext cx="8481060" cy="54800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800" dirty="0" err="1"/>
              <a:t>gcc</a:t>
            </a:r>
            <a:r>
              <a:rPr lang="en-US" altLang="zh-CN" sz="2800" dirty="0"/>
              <a:t> helloworld.c -o </a:t>
            </a:r>
            <a:r>
              <a:rPr lang="en-US" altLang="zh-CN" sz="2800" dirty="0" err="1"/>
              <a:t>helloworld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# compile with gcc instead of g++, -o specify the      </a:t>
            </a:r>
          </a:p>
          <a:p>
            <a:pPr marL="0" lvl="0" indent="0">
              <a:buNone/>
            </a:pPr>
            <a:r>
              <a:rPr lang="en-US" altLang="zh-CN" sz="2800" dirty="0"/>
              <a:t> #  name of the output binary executable file. </a:t>
            </a:r>
          </a:p>
          <a:p>
            <a:pPr marL="0" lvl="0" indent="0">
              <a:buNone/>
            </a:pPr>
            <a:r>
              <a:rPr lang="en-US" altLang="zh-CN" sz="2800" dirty="0"/>
              <a:t>	</a:t>
            </a:r>
          </a:p>
          <a:p>
            <a:pPr marL="0" lvl="0" indent="0">
              <a:buNone/>
            </a:pPr>
            <a:r>
              <a:rPr lang="en-US" altLang="zh-CN" sz="2800" dirty="0"/>
              <a:t>./</a:t>
            </a:r>
            <a:r>
              <a:rPr lang="en-US" altLang="zh-CN" sz="2800" dirty="0" err="1"/>
              <a:t>helloworld</a:t>
            </a:r>
            <a:r>
              <a:rPr lang="en-US" altLang="zh-CN" sz="2800" dirty="0"/>
              <a:t> #execute </a:t>
            </a:r>
            <a:br>
              <a:rPr lang="en-US" altLang="zh-CN" sz="2800" dirty="0"/>
            </a:b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1220</Words>
  <Application>Microsoft Office PowerPoint</Application>
  <PresentationFormat>On-screen Show (4:3)</PresentationFormat>
  <Paragraphs>365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宋体</vt:lpstr>
      <vt:lpstr>Arial</vt:lpstr>
      <vt:lpstr>Calibri</vt:lpstr>
      <vt:lpstr>Office Theme</vt:lpstr>
      <vt:lpstr>Interactive mode of python</vt:lpstr>
      <vt:lpstr>C Programming Language</vt:lpstr>
      <vt:lpstr>C vs C++</vt:lpstr>
      <vt:lpstr>Why C? </vt:lpstr>
      <vt:lpstr>Why C: less is more</vt:lpstr>
      <vt:lpstr>C/C++ vs python</vt:lpstr>
      <vt:lpstr>Reference Book for C</vt:lpstr>
      <vt:lpstr> Hello World</vt:lpstr>
      <vt:lpstr>Compile and execute</vt:lpstr>
      <vt:lpstr>PowerPoint Presentation</vt:lpstr>
      <vt:lpstr>Standard I/O</vt:lpstr>
      <vt:lpstr>printf</vt:lpstr>
      <vt:lpstr>printf(cont)</vt:lpstr>
      <vt:lpstr>printf(cont)</vt:lpstr>
      <vt:lpstr>PowerPoint Presentation</vt:lpstr>
      <vt:lpstr>scanf</vt:lpstr>
      <vt:lpstr>Scanf example (cont)</vt:lpstr>
      <vt:lpstr>read/write a single character from/to stdin/stdout</vt:lpstr>
      <vt:lpstr>Implement cat with getchar and putchar</vt:lpstr>
      <vt:lpstr>PowerPoint Presentation</vt:lpstr>
      <vt:lpstr>Constant Value</vt:lpstr>
      <vt:lpstr>Dynamically allocated memory</vt:lpstr>
      <vt:lpstr>Dynamic Memory: Code example</vt:lpstr>
      <vt:lpstr>Dynamic Memory: Code example (cont)</vt:lpstr>
      <vt:lpstr>C string</vt:lpstr>
      <vt:lpstr>Missing the '\0'</vt:lpstr>
      <vt:lpstr>Struct</vt:lpstr>
      <vt:lpstr>Struct: Code example</vt:lpstr>
      <vt:lpstr>qsort</vt:lpstr>
      <vt:lpstr>Qsort: 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2386</cp:revision>
  <dcterms:created xsi:type="dcterms:W3CDTF">2006-08-16T00:00:00Z</dcterms:created>
  <dcterms:modified xsi:type="dcterms:W3CDTF">2019-01-29T03:48:12Z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