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435" r:id="rId2"/>
    <p:sldId id="403" r:id="rId3"/>
    <p:sldId id="481" r:id="rId4"/>
    <p:sldId id="482" r:id="rId5"/>
    <p:sldId id="468" r:id="rId6"/>
    <p:sldId id="469" r:id="rId7"/>
    <p:sldId id="470" r:id="rId8"/>
    <p:sldId id="472" r:id="rId9"/>
    <p:sldId id="471" r:id="rId10"/>
    <p:sldId id="483" r:id="rId11"/>
    <p:sldId id="473" r:id="rId12"/>
    <p:sldId id="474" r:id="rId13"/>
    <p:sldId id="397" r:id="rId14"/>
    <p:sldId id="484" r:id="rId15"/>
    <p:sldId id="475" r:id="rId16"/>
    <p:sldId id="480" r:id="rId17"/>
    <p:sldId id="477" r:id="rId18"/>
    <p:sldId id="476" r:id="rId19"/>
    <p:sldId id="478" r:id="rId20"/>
    <p:sldId id="4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5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System Call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Demo: simplified CP</a:t>
            </a:r>
          </a:p>
        </p:txBody>
      </p:sp>
    </p:spTree>
    <p:extLst>
      <p:ext uri="{BB962C8B-B14F-4D97-AF65-F5344CB8AC3E}">
        <p14:creationId xmlns:p14="http://schemas.microsoft.com/office/powerpoint/2010/main" val="281995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Special File descriptor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5338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800" dirty="0"/>
              <a:t>0: stdin</a:t>
            </a:r>
          </a:p>
          <a:p>
            <a:pPr marL="0" lvl="0" indent="0">
              <a:buNone/>
            </a:pPr>
            <a:r>
              <a:rPr lang="en-US" altLang="zh-CN" sz="2800" dirty="0"/>
              <a:t>1: stdout</a:t>
            </a:r>
          </a:p>
          <a:p>
            <a:pPr marL="0" lvl="0" indent="0">
              <a:buNone/>
            </a:pPr>
            <a:r>
              <a:rPr lang="en-US" altLang="zh-CN" sz="2800" dirty="0"/>
              <a:t>2: stderr</a:t>
            </a:r>
          </a:p>
          <a:p>
            <a:pPr marL="0" lvl="0" indent="0">
              <a:buNone/>
            </a:pPr>
            <a:endParaRPr lang="en-US" altLang="zh-CN" sz="2400" dirty="0"/>
          </a:p>
          <a:p>
            <a:pPr lvl="0"/>
            <a:r>
              <a:rPr lang="en-US" altLang="zh-CN" sz="2800" dirty="0"/>
              <a:t>Reserved by Linux. If you open a real file, open will not return 0, 1, 2. </a:t>
            </a:r>
          </a:p>
          <a:p>
            <a:pPr lvl="0"/>
            <a:endParaRPr lang="en-US" altLang="zh-CN" sz="2800" dirty="0"/>
          </a:p>
          <a:p>
            <a:pPr lvl="0"/>
            <a:r>
              <a:rPr lang="en-US" altLang="zh-CN" sz="2800" dirty="0"/>
              <a:t>Can be used directly, no need to open it. </a:t>
            </a:r>
          </a:p>
          <a:p>
            <a:pPr lvl="0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92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Code example: Simplified cat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35" y="741680"/>
            <a:ext cx="8508365" cy="599694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dirty="0"/>
              <a:t>#include &lt;fcntl.h&gt; //header file contains open,read, write</a:t>
            </a:r>
          </a:p>
          <a:p>
            <a:pPr marL="0" lvl="0" indent="0">
              <a:buNone/>
            </a:pPr>
            <a:r>
              <a:rPr lang="en-US" altLang="zh-CN" sz="2400" dirty="0"/>
              <a:t>// error handling code omitted for briefty </a:t>
            </a:r>
          </a:p>
          <a:p>
            <a:pPr marL="0" lvl="0" indent="0">
              <a:buNone/>
            </a:pPr>
            <a:r>
              <a:rPr lang="en-US" altLang="zh-CN" sz="2400" dirty="0"/>
              <a:t>#define BUFFERSIZE 1024</a:t>
            </a:r>
          </a:p>
          <a:p>
            <a:pPr marL="0" lvl="0" indent="0">
              <a:buNone/>
            </a:pPr>
            <a:r>
              <a:rPr lang="en-US" altLang="zh-CN" sz="2400" dirty="0"/>
              <a:t>char buffer[BUFFERSIZE];</a:t>
            </a:r>
          </a:p>
          <a:p>
            <a:pPr marL="0" lvl="0" indent="0">
              <a:buNone/>
            </a:pP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/>
              <a:t>int main(argc, char * argv[])</a:t>
            </a:r>
          </a:p>
          <a:p>
            <a:pPr marL="0" lvl="0" indent="0">
              <a:buNone/>
            </a:pPr>
            <a:r>
              <a:rPr lang="en-US" altLang="zh-CN" sz="2400" dirty="0"/>
              <a:t>{</a:t>
            </a:r>
          </a:p>
          <a:p>
            <a:pPr marL="0" lvl="0" indent="0">
              <a:buNone/>
            </a:pPr>
            <a:r>
              <a:rPr lang="en-US" altLang="zh-CN" sz="2400" dirty="0"/>
              <a:t>	while ((ret = read(0, buffer, BUFFERSIZE)) &gt; 0)</a:t>
            </a:r>
          </a:p>
          <a:p>
            <a:pPr marL="0" lvl="0" indent="0">
              <a:buNone/>
            </a:pPr>
            <a:r>
              <a:rPr lang="en-US" altLang="zh-CN" sz="2400" dirty="0"/>
              <a:t>	//FIXME: not handling actual bytes written &lt; ret. </a:t>
            </a:r>
          </a:p>
          <a:p>
            <a:pPr marL="0" lvl="0" indent="0">
              <a:buNone/>
            </a:pPr>
            <a:r>
              <a:rPr lang="en-US" altLang="zh-CN" sz="2400" dirty="0"/>
              <a:t>		write(1, buffer, ret); </a:t>
            </a:r>
          </a:p>
          <a:p>
            <a:pPr marL="0" lvl="0" indent="0">
              <a:buNone/>
            </a:pPr>
            <a:r>
              <a:rPr lang="en-US" altLang="zh-CN" sz="2400" dirty="0"/>
              <a:t>	return 0;</a:t>
            </a:r>
          </a:p>
          <a:p>
            <a:pPr marL="0" lvl="0" indent="0">
              <a:buNone/>
            </a:pPr>
            <a:r>
              <a:rPr lang="en-US" altLang="zh-CN" sz="2400" dirty="0"/>
              <a:t>}</a:t>
            </a:r>
          </a:p>
          <a:p>
            <a:endParaRPr lang="en-US" altLang="zh-CN" sz="1800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Library calls vs system calls (cont)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Library calls invovled with hardware are actually implemented by the syscall. </a:t>
            </a:r>
          </a:p>
          <a:p>
            <a:pPr lvl="1"/>
            <a:r>
              <a:rPr lang="en-US" altLang="zh-CN" sz="2450" dirty="0">
                <a:sym typeface="+mn-ea"/>
              </a:rPr>
              <a:t>cin/scanf: Implemented by the read(0, ... );</a:t>
            </a:r>
          </a:p>
          <a:p>
            <a:pPr lvl="1"/>
            <a:r>
              <a:rPr lang="en-US" altLang="zh-CN" sz="2450" dirty="0">
                <a:sym typeface="+mn-ea"/>
              </a:rPr>
              <a:t>cout/printf: Implemented by the write(1, ..);</a:t>
            </a:r>
          </a:p>
          <a:p>
            <a:pPr lvl="1"/>
            <a:r>
              <a:rPr lang="en-US" altLang="zh-CN" sz="2450" dirty="0">
                <a:sym typeface="+mn-ea"/>
              </a:rPr>
              <a:t>cin, cout, scanf, printf: nice/portable interface wrapper functions </a:t>
            </a:r>
          </a:p>
          <a:p>
            <a:pPr lvl="1"/>
            <a:endParaRPr lang="en-US" altLang="zh-CN" sz="2450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strace command:</a:t>
            </a:r>
          </a:p>
          <a:p>
            <a:pPr lvl="1"/>
            <a:r>
              <a:rPr lang="en-US" altLang="zh-CN" sz="2450" dirty="0">
                <a:sym typeface="+mn-ea"/>
              </a:rPr>
              <a:t>print out the usage of system calls of the specified program to stderr.</a:t>
            </a:r>
          </a:p>
          <a:p>
            <a:pPr lvl="1"/>
            <a:r>
              <a:rPr lang="en-US" altLang="zh-CN" sz="2450" dirty="0">
                <a:sym typeface="+mn-ea"/>
              </a:rPr>
              <a:t>e.g. strace ls. //print out the </a:t>
            </a:r>
            <a:r>
              <a:rPr lang="en-US" altLang="zh-CN" sz="2450" dirty="0" err="1">
                <a:sym typeface="+mn-ea"/>
              </a:rPr>
              <a:t>syscalls</a:t>
            </a:r>
            <a:r>
              <a:rPr lang="en-US" altLang="zh-CN" sz="2450" dirty="0">
                <a:sym typeface="+mn-ea"/>
              </a:rPr>
              <a:t> invoked by </a:t>
            </a:r>
            <a:r>
              <a:rPr lang="en-US" altLang="zh-CN" sz="2450" dirty="0" err="1">
                <a:sym typeface="+mn-ea"/>
              </a:rPr>
              <a:t>ls</a:t>
            </a:r>
            <a:r>
              <a:rPr lang="en-US" altLang="zh-CN" sz="2450" dirty="0">
                <a:sym typeface="+mn-ea"/>
              </a:rPr>
              <a:t> </a:t>
            </a: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strace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7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Getting Help for system call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11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450" dirty="0">
                <a:sym typeface="+mn-ea"/>
              </a:rPr>
              <a:t>man page contains information for system calls. </a:t>
            </a:r>
          </a:p>
          <a:p>
            <a:r>
              <a:rPr lang="en-US" altLang="zh-CN" sz="2450" dirty="0">
                <a:sym typeface="+mn-ea"/>
              </a:rPr>
              <a:t>For example, the output of </a:t>
            </a:r>
            <a:r>
              <a:rPr lang="en-US" altLang="zh-CN" sz="2450" dirty="0" err="1">
                <a:sym typeface="+mn-ea"/>
              </a:rPr>
              <a:t>whatis</a:t>
            </a:r>
            <a:r>
              <a:rPr lang="en-US" altLang="zh-CN" sz="2450" dirty="0">
                <a:sym typeface="+mn-ea"/>
              </a:rPr>
              <a:t> read: </a:t>
            </a:r>
          </a:p>
          <a:p>
            <a:pPr marL="457200" lvl="1" indent="0">
              <a:buNone/>
            </a:pPr>
            <a:r>
              <a:rPr lang="en-US" altLang="zh-CN" sz="2140" dirty="0">
                <a:sym typeface="+mn-ea"/>
              </a:rPr>
              <a:t>read (3p)            - read from a file</a:t>
            </a:r>
          </a:p>
          <a:p>
            <a:pPr marL="457200" lvl="1" indent="0">
              <a:buNone/>
            </a:pPr>
            <a:r>
              <a:rPr lang="en-US" altLang="zh-CN" sz="2140" dirty="0">
                <a:sym typeface="+mn-ea"/>
              </a:rPr>
              <a:t>read (n)             - Read from a channel</a:t>
            </a:r>
          </a:p>
          <a:p>
            <a:pPr marL="457200" lvl="1" indent="0">
              <a:buNone/>
            </a:pPr>
            <a:r>
              <a:rPr lang="en-US" altLang="zh-CN" sz="2140" dirty="0">
                <a:sym typeface="+mn-ea"/>
              </a:rPr>
              <a:t>read (2)             - read from a file descriptor</a:t>
            </a:r>
          </a:p>
          <a:p>
            <a:pPr marL="457200" lvl="1" indent="0">
              <a:buNone/>
            </a:pPr>
            <a:r>
              <a:rPr lang="en-US" altLang="zh-CN" sz="2140" dirty="0">
                <a:sym typeface="+mn-ea"/>
              </a:rPr>
              <a:t>read (1p)           - read a line from standard input</a:t>
            </a:r>
          </a:p>
          <a:p>
            <a:pPr marL="457200" lvl="1" indent="0">
              <a:buNone/>
            </a:pPr>
            <a:r>
              <a:rPr lang="en-US" altLang="zh-CN" sz="2140" dirty="0">
                <a:sym typeface="+mn-ea"/>
              </a:rPr>
              <a:t>read (1)             - bash built-in commands, see bash(1)</a:t>
            </a:r>
            <a:endParaRPr lang="en-US" altLang="zh-CN" sz="2445" dirty="0">
              <a:sym typeface="+mn-ea"/>
            </a:endParaRPr>
          </a:p>
          <a:p>
            <a:pPr lvl="0"/>
            <a:r>
              <a:rPr lang="en-US" altLang="zh-CN" sz="2445" dirty="0">
                <a:sym typeface="+mn-ea"/>
              </a:rPr>
              <a:t>To access the read in section 2, do </a:t>
            </a:r>
          </a:p>
          <a:p>
            <a:pPr marL="0" lvl="0" indent="0">
              <a:buNone/>
            </a:pPr>
            <a:r>
              <a:rPr lang="en-US" altLang="zh-CN" sz="2445" dirty="0">
                <a:sym typeface="+mn-ea"/>
              </a:rPr>
              <a:t>	man 2 read</a:t>
            </a:r>
          </a:p>
          <a:p>
            <a:pPr lvl="0"/>
            <a:r>
              <a:rPr lang="en-US" altLang="zh-CN" sz="2445" dirty="0">
                <a:sym typeface="+mn-ea"/>
              </a:rPr>
              <a:t>Side note: fread(3) means fread in man page section 3. 	          dup(2) means the dup in man page section 2.</a:t>
            </a:r>
            <a:endParaRPr lang="en-US" altLang="zh-CN" sz="2135" dirty="0">
              <a:sym typeface="+mn-ea"/>
            </a:endParaRPr>
          </a:p>
          <a:p>
            <a:pPr lvl="1"/>
            <a:endParaRPr lang="en-US" altLang="zh-CN" sz="214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Assignment 5: laboratory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2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Time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450" dirty="0">
                <a:sym typeface="+mn-ea"/>
              </a:rPr>
              <a:t>time command_to_meaure</a:t>
            </a: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     e.g.</a:t>
            </a: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     time ls /usr/bin</a:t>
            </a:r>
          </a:p>
          <a:p>
            <a:pPr marL="0" indent="0">
              <a:buNone/>
            </a:pPr>
            <a:endParaRPr lang="en-US" altLang="zh-CN" sz="2450" dirty="0">
              <a:sym typeface="+mn-ea"/>
            </a:endParaRPr>
          </a:p>
          <a:p>
            <a:r>
              <a:rPr lang="en-US" altLang="zh-CN" sz="2450" dirty="0">
                <a:sym typeface="+mn-ea"/>
              </a:rPr>
              <a:t>When command finished, time command will output to stdout the time usage</a:t>
            </a:r>
            <a:endParaRPr lang="en-US" altLang="zh-CN" sz="214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140" dirty="0">
                <a:sym typeface="+mn-ea"/>
              </a:rPr>
              <a:t>real		0m0.005s</a:t>
            </a:r>
          </a:p>
          <a:p>
            <a:pPr marL="457200" lvl="1" indent="0">
              <a:buNone/>
            </a:pPr>
            <a:r>
              <a:rPr lang="en-US" altLang="zh-CN" sz="2140" dirty="0">
                <a:sym typeface="+mn-ea"/>
              </a:rPr>
              <a:t>user	0m0.001s</a:t>
            </a:r>
          </a:p>
          <a:p>
            <a:pPr marL="457200" lvl="1" indent="0">
              <a:buNone/>
            </a:pPr>
            <a:r>
              <a:rPr lang="en-US" altLang="zh-CN" sz="2140" dirty="0">
                <a:sym typeface="+mn-ea"/>
              </a:rPr>
              <a:t>sys		0m0.002s</a:t>
            </a:r>
          </a:p>
          <a:p>
            <a:pPr lvl="0"/>
            <a:r>
              <a:rPr lang="en-US" altLang="zh-CN" sz="2445" dirty="0">
                <a:sym typeface="+mn-ea"/>
              </a:rPr>
              <a:t>Real: wall clock time</a:t>
            </a:r>
          </a:p>
          <a:p>
            <a:pPr lvl="0"/>
            <a:r>
              <a:rPr lang="en-US" altLang="zh-CN" sz="2445" dirty="0">
                <a:sym typeface="+mn-ea"/>
              </a:rPr>
              <a:t>User: total CPU time spent in user-level processes</a:t>
            </a:r>
          </a:p>
          <a:p>
            <a:pPr lvl="0"/>
            <a:r>
              <a:rPr lang="en-US" altLang="zh-CN" sz="2445" dirty="0">
                <a:sym typeface="+mn-ea"/>
              </a:rPr>
              <a:t>Sys: total CPU time spent in OS. </a:t>
            </a:r>
            <a:r>
              <a:rPr lang="en-US" altLang="zh-CN" sz="2135" dirty="0">
                <a:sym typeface="+mn-ea"/>
              </a:rPr>
              <a:t> </a:t>
            </a:r>
          </a:p>
          <a:p>
            <a:pPr marL="457200" lvl="1" indent="0">
              <a:buNone/>
            </a:pPr>
            <a:endParaRPr lang="en-US" altLang="zh-CN" sz="214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3027"/>
            <a:ext cx="8229600" cy="1143000"/>
          </a:xfrm>
        </p:spPr>
        <p:txBody>
          <a:bodyPr/>
          <a:lstStyle/>
          <a:p>
            <a:r>
              <a:rPr lang="en-US" altLang="zh-CN"/>
              <a:t>getchar/putchar vs read/write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endParaRPr lang="en-US" altLang="zh-CN" sz="245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007110"/>
            <a:ext cx="8229600" cy="524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dirty="0">
                <a:sym typeface="+mn-ea"/>
              </a:rPr>
              <a:t>getchar is the same as read(0, &amp;c, 1);</a:t>
            </a:r>
          </a:p>
          <a:p>
            <a:pPr lvl="0"/>
            <a:r>
              <a:rPr lang="en-US" altLang="zh-CN" sz="2400" dirty="0">
                <a:sym typeface="+mn-ea"/>
              </a:rPr>
              <a:t>putchar is the same as write(1, &amp;c, 1);</a:t>
            </a:r>
          </a:p>
          <a:p>
            <a:pPr marL="0" lvl="0" indent="0">
              <a:buNone/>
            </a:pPr>
            <a:endParaRPr lang="en-US" altLang="zh-CN" sz="24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#include &lt;stdio.h&gt;</a:t>
            </a: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int main(void)</a:t>
            </a: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{</a:t>
            </a: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        char c;</a:t>
            </a: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        while ((c = getchar()) != EOF) --&gt; while (read(0, &amp;c, 1))</a:t>
            </a: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                putchar(c);  			    write(1, c, 1);</a:t>
            </a: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}</a:t>
            </a:r>
          </a:p>
          <a:p>
            <a:pPr lvl="0"/>
            <a:r>
              <a:rPr lang="en-US" altLang="zh-CN" sz="2400" dirty="0">
                <a:sym typeface="+mn-ea"/>
              </a:rPr>
              <a:t>Performance drops a lot!</a:t>
            </a:r>
          </a:p>
          <a:p>
            <a:pPr lvl="1"/>
            <a:endParaRPr lang="en-US" altLang="zh-CN" sz="214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3027"/>
            <a:ext cx="8229600" cy="1143000"/>
          </a:xfrm>
        </p:spPr>
        <p:txBody>
          <a:bodyPr/>
          <a:lstStyle/>
          <a:p>
            <a:r>
              <a:rPr lang="en-US" altLang="zh-CN"/>
              <a:t>Buffered IO/Unbuffered IO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 lnSpcReduction="10000"/>
          </a:bodyPr>
          <a:lstStyle/>
          <a:p>
            <a:r>
              <a:rPr lang="en-US" altLang="zh-CN" sz="2450" dirty="0">
                <a:sym typeface="+mn-ea"/>
              </a:rPr>
              <a:t>getchar is actually implemented in the following way:	</a:t>
            </a: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int </a:t>
            </a:r>
            <a:r>
              <a:rPr lang="en-US" altLang="zh-CN" sz="2450" dirty="0" err="1">
                <a:sym typeface="+mn-ea"/>
              </a:rPr>
              <a:t>getchar</a:t>
            </a:r>
            <a:r>
              <a:rPr lang="en-US" altLang="zh-CN" sz="2450" dirty="0">
                <a:sym typeface="+mn-ea"/>
              </a:rPr>
              <a:t>(void)</a:t>
            </a: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	static char buffer[4096]; </a:t>
            </a: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	if (buffer empty) read(0, &amp;buffer, 4096); </a:t>
            </a: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	remove one character from the buffer and return it to</a:t>
            </a: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	</a:t>
            </a:r>
            <a:r>
              <a:rPr lang="en-US" altLang="zh-CN" sz="2450" dirty="0" err="1">
                <a:sym typeface="+mn-ea"/>
              </a:rPr>
              <a:t>getchar</a:t>
            </a:r>
            <a:endParaRPr lang="en-US" altLang="zh-CN" sz="2450" dirty="0">
              <a:sym typeface="+mn-ea"/>
            </a:endParaRP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}</a:t>
            </a:r>
          </a:p>
          <a:p>
            <a:pPr marL="0" indent="0">
              <a:buNone/>
            </a:pPr>
            <a:endParaRPr lang="en-US" altLang="zh-CN" sz="2450" dirty="0">
              <a:sym typeface="+mn-ea"/>
            </a:endParaRPr>
          </a:p>
          <a:p>
            <a:pPr marL="0" indent="0">
              <a:buNone/>
            </a:pPr>
            <a:r>
              <a:rPr lang="en-US" altLang="zh-CN" sz="2450" dirty="0">
                <a:sym typeface="+mn-ea"/>
              </a:rPr>
              <a:t>Buffered IO: Accessing I/O device is expensive, so OS batched many accesses to I/O into one access and stores the result in memory. </a:t>
            </a:r>
          </a:p>
          <a:p>
            <a:endParaRPr lang="en-US" altLang="zh-CN" sz="245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007110"/>
            <a:ext cx="8229600" cy="524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2400" dirty="0">
              <a:sym typeface="+mn-ea"/>
            </a:endParaRPr>
          </a:p>
          <a:p>
            <a:pPr lvl="1"/>
            <a:endParaRPr lang="en-US" altLang="zh-CN" sz="214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 dirty="0"/>
              <a:t>Library Call vs System Call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Library Call: </a:t>
            </a:r>
          </a:p>
          <a:p>
            <a:pPr lvl="1"/>
            <a:r>
              <a:rPr lang="en-US" altLang="zh-CN" sz="2450" dirty="0"/>
              <a:t>Invoke functions provided by the library</a:t>
            </a:r>
          </a:p>
          <a:p>
            <a:pPr lvl="1"/>
            <a:r>
              <a:rPr lang="en-US" altLang="zh-CN" sz="2450" dirty="0"/>
              <a:t>e.g. call printf/scanf/malloc</a:t>
            </a:r>
            <a:br>
              <a:rPr lang="en-US" altLang="zh-CN" sz="2450" dirty="0"/>
            </a:br>
            <a:endParaRPr lang="en-US" altLang="zh-CN" sz="2450" dirty="0"/>
          </a:p>
          <a:p>
            <a:pPr lvl="0"/>
            <a:r>
              <a:rPr lang="en-US" altLang="zh-CN" sz="2800" dirty="0"/>
              <a:t>System Call:</a:t>
            </a:r>
          </a:p>
          <a:p>
            <a:pPr lvl="1"/>
            <a:r>
              <a:rPr lang="en-US" altLang="zh-CN" sz="2450" dirty="0"/>
              <a:t>Invoke functions provided by the OS</a:t>
            </a:r>
          </a:p>
          <a:p>
            <a:pPr lvl="1"/>
            <a:r>
              <a:rPr lang="en-US" altLang="zh-CN" sz="2450" dirty="0"/>
              <a:t>functions provided by OS:open/read/write</a:t>
            </a:r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3027"/>
            <a:ext cx="8229600" cy="1143000"/>
          </a:xfrm>
        </p:spPr>
        <p:txBody>
          <a:bodyPr/>
          <a:lstStyle/>
          <a:p>
            <a:r>
              <a:rPr lang="en-US" altLang="zh-CN"/>
              <a:t>Performance gains for buffered IO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0290"/>
            <a:ext cx="8229600" cy="5241925"/>
          </a:xfrm>
        </p:spPr>
        <p:txBody>
          <a:bodyPr>
            <a:normAutofit/>
          </a:bodyPr>
          <a:lstStyle/>
          <a:p>
            <a:endParaRPr lang="en-US" altLang="zh-CN" sz="2450" dirty="0">
              <a:sym typeface="+mn-ea"/>
            </a:endParaRPr>
          </a:p>
          <a:p>
            <a:endParaRPr lang="en-US" altLang="zh-CN" sz="245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1007110"/>
            <a:ext cx="8229600" cy="524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dirty="0">
                <a:sym typeface="+mn-ea"/>
              </a:rPr>
              <a:t>Access disk: 10ms</a:t>
            </a:r>
          </a:p>
          <a:p>
            <a:pPr lvl="0"/>
            <a:r>
              <a:rPr lang="en-US" altLang="zh-CN" sz="2400" dirty="0">
                <a:sym typeface="+mn-ea"/>
              </a:rPr>
              <a:t>Access memory: 1ns</a:t>
            </a:r>
          </a:p>
          <a:p>
            <a:pPr lvl="0"/>
            <a:r>
              <a:rPr lang="en-US" altLang="zh-CN" sz="2400" dirty="0">
                <a:sym typeface="+mn-ea"/>
              </a:rPr>
              <a:t>Read 2000 bytes from the file without buffered IO</a:t>
            </a:r>
          </a:p>
          <a:p>
            <a:pPr lvl="1"/>
            <a:r>
              <a:rPr lang="en-US" altLang="zh-CN" sz="2100" dirty="0">
                <a:sym typeface="+mn-ea"/>
              </a:rPr>
              <a:t>invoke read(fd, &amp;buf, 1) 2000 times //10 * 2000 = 20000 ms</a:t>
            </a:r>
          </a:p>
          <a:p>
            <a:pPr lvl="0"/>
            <a:r>
              <a:rPr lang="en-US" altLang="zh-CN" sz="2400" dirty="0">
                <a:sym typeface="+mn-ea"/>
              </a:rPr>
              <a:t>Read 2000 bytes from the file with buffered IO</a:t>
            </a:r>
          </a:p>
          <a:p>
            <a:pPr lvl="1"/>
            <a:r>
              <a:rPr lang="en-US" altLang="zh-CN" sz="2100" dirty="0">
                <a:sym typeface="+mn-ea"/>
              </a:rPr>
              <a:t>invoke read(fd, &amp;buf, 1) 1 time</a:t>
            </a:r>
          </a:p>
          <a:p>
            <a:pPr lvl="1"/>
            <a:r>
              <a:rPr lang="en-US" altLang="zh-CN" sz="2100" dirty="0">
                <a:sym typeface="+mn-ea"/>
              </a:rPr>
              <a:t>read buffer 2000 times</a:t>
            </a:r>
          </a:p>
          <a:p>
            <a:pPr lvl="1"/>
            <a:r>
              <a:rPr lang="en-US" altLang="zh-CN" sz="2100" dirty="0">
                <a:sym typeface="+mn-ea"/>
              </a:rPr>
              <a:t>10ms + 2000 * 1ns = 10.002ms. </a:t>
            </a:r>
          </a:p>
          <a:p>
            <a:pPr lvl="1"/>
            <a:endParaRPr lang="en-US" altLang="zh-CN" sz="214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 dirty="0"/>
              <a:t>Why system call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5338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Performing certain operations should be restricted: e.g. access to hardware (disk, network),  read/write other files</a:t>
            </a:r>
          </a:p>
          <a:p>
            <a:endParaRPr lang="en-US" altLang="zh-CN" sz="2800" dirty="0"/>
          </a:p>
          <a:p>
            <a:r>
              <a:rPr lang="en-US" altLang="zh-CN" sz="2800" dirty="0"/>
              <a:t>When performing such operations, OS needs to validate whether the program contains the correct </a:t>
            </a:r>
            <a:br>
              <a:rPr lang="en-US" altLang="zh-CN" sz="2800" dirty="0"/>
            </a:br>
            <a:r>
              <a:rPr lang="en-US" altLang="zh-CN" sz="2800" dirty="0"/>
              <a:t>permission to do so. </a:t>
            </a:r>
          </a:p>
          <a:p>
            <a:pPr lvl="1"/>
            <a:r>
              <a:rPr lang="en-US" altLang="zh-CN" sz="2400" dirty="0"/>
              <a:t>e.g. read/write files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en-US" altLang="zh-CN" sz="2800" dirty="0"/>
              <a:t>If so, OS will perform the operations and return the </a:t>
            </a:r>
            <a:br>
              <a:rPr lang="en-US" altLang="zh-CN" sz="2800" dirty="0"/>
            </a:br>
            <a:r>
              <a:rPr lang="en-US" altLang="zh-CN" sz="2800" dirty="0"/>
              <a:t>results.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1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handling system calls</a:t>
            </a:r>
          </a:p>
        </p:txBody>
      </p:sp>
    </p:spTree>
    <p:extLst>
      <p:ext uri="{BB962C8B-B14F-4D97-AF65-F5344CB8AC3E}">
        <p14:creationId xmlns:p14="http://schemas.microsoft.com/office/powerpoint/2010/main" val="94442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Open System Call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5338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sz="2400" dirty="0"/>
              <a:t>int open(const char *path, int oflags);</a:t>
            </a:r>
          </a:p>
          <a:p>
            <a:pPr marL="0" lvl="0" indent="0">
              <a:buNone/>
            </a:pPr>
            <a:r>
              <a:rPr lang="en-US" altLang="zh-CN" sz="2400" dirty="0"/>
              <a:t>int open(const char *path, int oflags, mode_t mode);</a:t>
            </a:r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400" dirty="0"/>
              <a:t>path: path to the file. e.g. /usr/bin/ls, ~/myfile, file</a:t>
            </a:r>
          </a:p>
          <a:p>
            <a:pPr marL="0" lvl="0" indent="0">
              <a:buNone/>
            </a:pPr>
            <a:r>
              <a:rPr lang="en-US" altLang="zh-CN" sz="2400" dirty="0"/>
              <a:t>oflags: mode for open</a:t>
            </a:r>
          </a:p>
          <a:p>
            <a:pPr marL="0" lvl="0" indent="0">
              <a:buNone/>
            </a:pPr>
            <a:r>
              <a:rPr lang="en-US" altLang="zh-CN" sz="2400" dirty="0"/>
              <a:t>	O_RDONLY:	readonly</a:t>
            </a:r>
          </a:p>
          <a:p>
            <a:pPr marL="0" lvl="0" indent="0">
              <a:buNone/>
            </a:pPr>
            <a:r>
              <a:rPr lang="en-US" altLang="zh-CN" sz="2400" dirty="0"/>
              <a:t>	O_WRONLY: 	writeonly</a:t>
            </a:r>
          </a:p>
          <a:p>
            <a:pPr marL="0" lvl="0" indent="0">
              <a:buNone/>
            </a:pPr>
            <a:r>
              <a:rPr lang="en-US" altLang="zh-CN" sz="2400" dirty="0"/>
              <a:t>	O_CREAT: 	if the file not exist, create it. </a:t>
            </a:r>
          </a:p>
          <a:p>
            <a:pPr marL="0" lvl="0" indent="0">
              <a:buNone/>
            </a:pPr>
            <a:r>
              <a:rPr lang="en-US" altLang="zh-CN" sz="2400" dirty="0"/>
              <a:t>mode:  when used if oflags is O_CREAT, specify the permission of the new file (</a:t>
            </a:r>
            <a:r>
              <a:rPr lang="en-US" altLang="zh-CN" sz="2400" dirty="0" err="1"/>
              <a:t>rwx</a:t>
            </a:r>
            <a:r>
              <a:rPr lang="en-US" altLang="zh-CN" sz="2400" dirty="0"/>
              <a:t> permissions for owner/group/others)</a:t>
            </a:r>
          </a:p>
          <a:p>
            <a:pPr marL="0" lvl="0" indent="0">
              <a:buNone/>
            </a:pP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/>
              <a:t>return value: A small, non-negative integer that represents a file used in subsequent system calls (file descriptor)</a:t>
            </a:r>
          </a:p>
          <a:p>
            <a:pPr marL="0" lvl="0" indent="0">
              <a:buNone/>
            </a:pPr>
            <a:endParaRPr lang="en-US" altLang="zh-CN" sz="280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Read System Call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5338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dirty="0"/>
              <a:t>ssize_t read(int fd, void *buf, size_t count);</a:t>
            </a:r>
          </a:p>
          <a:p>
            <a:pPr marL="0" lvl="0" indent="0">
              <a:buNone/>
            </a:pP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/>
              <a:t>fd: file descriptor created by open</a:t>
            </a:r>
          </a:p>
          <a:p>
            <a:pPr marL="0" lvl="0" indent="0">
              <a:buNone/>
            </a:pPr>
            <a:r>
              <a:rPr lang="en-US" altLang="zh-CN" sz="2400" dirty="0"/>
              <a:t>buf: pointer to the destination buffer</a:t>
            </a:r>
          </a:p>
          <a:p>
            <a:pPr marL="0" lvl="0" indent="0">
              <a:buNone/>
            </a:pPr>
            <a:r>
              <a:rPr lang="en-US" altLang="zh-CN" sz="2400" dirty="0"/>
              <a:t>count: number of bytes to read. </a:t>
            </a:r>
          </a:p>
          <a:p>
            <a:pPr marL="0" lvl="0" indent="0">
              <a:buNone/>
            </a:pP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read attempts to read up to count bytes from file descriptor fd </a:t>
            </a: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into the buffer starting at buf.</a:t>
            </a:r>
            <a:endParaRPr lang="en-US" altLang="zh-CN" sz="24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400" dirty="0"/>
              <a:t>On success, the number of bytes read is returned (zero indicates end of file).</a:t>
            </a:r>
          </a:p>
          <a:p>
            <a:pPr marL="0" lvl="0" indent="0">
              <a:buNone/>
            </a:pPr>
            <a:r>
              <a:rPr lang="en-US" altLang="zh-CN" sz="2400" dirty="0"/>
              <a:t>On error, -1 is returned. </a:t>
            </a:r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Write System Call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5338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/>
              <a:t>ssize_t write(int fd, const void *buf, size_t count);</a:t>
            </a:r>
          </a:p>
          <a:p>
            <a:pPr marL="0" lvl="0" indent="0">
              <a:buNone/>
            </a:pP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/>
              <a:t>fd: file descriptor created by open</a:t>
            </a:r>
          </a:p>
          <a:p>
            <a:pPr marL="0" lvl="0" indent="0">
              <a:buNone/>
            </a:pPr>
            <a:r>
              <a:rPr lang="en-US" altLang="zh-CN" sz="2400" dirty="0"/>
              <a:t>buf: pointer to the source buffer</a:t>
            </a:r>
          </a:p>
          <a:p>
            <a:pPr marL="0" lvl="0" indent="0">
              <a:buNone/>
            </a:pPr>
            <a:r>
              <a:rPr lang="en-US" altLang="zh-CN" sz="2400" dirty="0"/>
              <a:t>count: number of bytes to write. </a:t>
            </a:r>
          </a:p>
          <a:p>
            <a:pPr marL="0" lvl="0" indent="0">
              <a:buNone/>
            </a:pP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write writes up to count bytes from the buffer pointed buf to the </a:t>
            </a:r>
          </a:p>
          <a:p>
            <a:pPr marL="0" lvl="0" indent="0">
              <a:buNone/>
            </a:pPr>
            <a:r>
              <a:rPr lang="en-US" altLang="zh-CN" sz="2400" dirty="0">
                <a:sym typeface="+mn-ea"/>
              </a:rPr>
              <a:t>file referred to by the file descriptor fd.</a:t>
            </a:r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400" dirty="0"/>
              <a:t>On success, the number of bytes written is returned </a:t>
            </a:r>
          </a:p>
          <a:p>
            <a:pPr marL="0" lvl="0" indent="0">
              <a:buNone/>
            </a:pPr>
            <a:r>
              <a:rPr lang="en-US" altLang="zh-CN" sz="2400" dirty="0"/>
              <a:t>On error, -1 is returned. </a:t>
            </a:r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Close System Call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5338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400" dirty="0"/>
              <a:t> int close(int fd);</a:t>
            </a:r>
          </a:p>
          <a:p>
            <a:pPr marL="0" lvl="0" indent="0">
              <a:buNone/>
            </a:pPr>
            <a:r>
              <a:rPr lang="en-US" altLang="zh-CN" sz="2400" dirty="0"/>
              <a:t> fd: file descriptor to close</a:t>
            </a:r>
          </a:p>
          <a:p>
            <a:pPr marL="0" lvl="0" indent="0">
              <a:buNone/>
            </a:pPr>
            <a:r>
              <a:rPr lang="en-US" altLang="zh-CN" sz="2400" dirty="0"/>
              <a:t> </a:t>
            </a:r>
          </a:p>
          <a:p>
            <a:pPr marL="0" lvl="0" indent="0">
              <a:buNone/>
            </a:pPr>
            <a:r>
              <a:rPr lang="en-US" altLang="zh-CN" sz="2400" dirty="0"/>
              <a:t> close system call: close the file descriptor </a:t>
            </a:r>
          </a:p>
          <a:p>
            <a:pPr marL="0" lvl="0" indent="0">
              <a:buNone/>
            </a:pP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/>
              <a:t>return value: On succeed returns 0. On error returns -1.  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92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Code example: Simplified CP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35" y="685800"/>
            <a:ext cx="9879965" cy="5996940"/>
          </a:xfrm>
        </p:spPr>
        <p:txBody>
          <a:bodyPr>
            <a:normAutofit fontScale="97500"/>
          </a:bodyPr>
          <a:lstStyle/>
          <a:p>
            <a:pPr marL="0" lvl="0" indent="0">
              <a:buNone/>
            </a:pPr>
            <a:r>
              <a:rPr lang="en-US" altLang="zh-CN" sz="2100" dirty="0"/>
              <a:t>#include &lt;fcntl.h&gt; //header file contains open,read, write</a:t>
            </a:r>
          </a:p>
          <a:p>
            <a:pPr marL="0" lvl="0" indent="0">
              <a:buNone/>
            </a:pPr>
            <a:r>
              <a:rPr lang="en-US" altLang="zh-CN" sz="2100" dirty="0"/>
              <a:t>// error handling code omitted for briefty </a:t>
            </a:r>
          </a:p>
          <a:p>
            <a:pPr marL="0" lvl="0" indent="0">
              <a:buNone/>
            </a:pPr>
            <a:r>
              <a:rPr lang="en-US" altLang="zh-CN" sz="2100" dirty="0"/>
              <a:t>#define BUFFERSIZE 1024</a:t>
            </a:r>
          </a:p>
          <a:p>
            <a:pPr marL="0" lvl="0" indent="0">
              <a:buNone/>
            </a:pPr>
            <a:r>
              <a:rPr lang="en-US" altLang="zh-CN" sz="2100" dirty="0"/>
              <a:t>char buffer[BUFFERSIZE];</a:t>
            </a:r>
          </a:p>
          <a:p>
            <a:pPr marL="0" lvl="0" indent="0">
              <a:buNone/>
            </a:pPr>
            <a:r>
              <a:rPr lang="en-US" altLang="zh-CN" sz="2100" dirty="0"/>
              <a:t>int main(argc, char * argv[])</a:t>
            </a:r>
          </a:p>
          <a:p>
            <a:pPr marL="0" lvl="0" indent="0">
              <a:buNone/>
            </a:pPr>
            <a:r>
              <a:rPr lang="en-US" altLang="zh-CN" sz="2100" dirty="0"/>
              <a:t>{</a:t>
            </a:r>
          </a:p>
          <a:p>
            <a:pPr marL="0" lvl="0" indent="0">
              <a:buNone/>
            </a:pPr>
            <a:r>
              <a:rPr lang="en-US" altLang="zh-CN" sz="2100" dirty="0"/>
              <a:t>      </a:t>
            </a:r>
            <a:r>
              <a:rPr lang="en-US" altLang="zh-CN" sz="2100" dirty="0" err="1"/>
              <a:t>src_fd</a:t>
            </a:r>
            <a:r>
              <a:rPr lang="en-US" altLang="zh-CN" sz="2100" dirty="0"/>
              <a:t> = open(argv[1], O_RDONLY);</a:t>
            </a:r>
          </a:p>
          <a:p>
            <a:pPr marL="0" lvl="0" indent="0">
              <a:buNone/>
            </a:pPr>
            <a:r>
              <a:rPr lang="en-US" altLang="zh-CN" sz="2100" dirty="0"/>
              <a:t>      //new file permission: Owner:RW, Group: R, Others:-</a:t>
            </a:r>
          </a:p>
          <a:p>
            <a:pPr marL="0" lvl="0" indent="0">
              <a:buNone/>
            </a:pPr>
            <a:r>
              <a:rPr lang="en-US" altLang="zh-CN" sz="2100" dirty="0"/>
              <a:t>      </a:t>
            </a:r>
            <a:r>
              <a:rPr lang="en-US" altLang="zh-CN" sz="2100" dirty="0" err="1"/>
              <a:t>des_fd</a:t>
            </a:r>
            <a:r>
              <a:rPr lang="en-US" altLang="zh-CN" sz="2100" dirty="0"/>
              <a:t> = open(argv[2], O_WRONLY | O_CREAT, S_IRUSR | S_IWUSR | S_IRGRP);</a:t>
            </a:r>
          </a:p>
          <a:p>
            <a:pPr marL="0" lvl="0" indent="0">
              <a:buNone/>
            </a:pPr>
            <a:r>
              <a:rPr lang="en-US" altLang="zh-CN" sz="2100" dirty="0"/>
              <a:t>      while ((ret = read(src_fd, buffer, BUFFERSIZE)) &gt; 0)</a:t>
            </a:r>
          </a:p>
          <a:p>
            <a:pPr marL="0" lvl="0" indent="0">
              <a:buNone/>
            </a:pPr>
            <a:r>
              <a:rPr lang="en-US" altLang="zh-CN" sz="2100" dirty="0"/>
              <a:t>	write(des_fd, buffer, ret); //FIXME: not handling actual bytes written &lt; ret. </a:t>
            </a:r>
          </a:p>
          <a:p>
            <a:pPr marL="0" lvl="0" indent="0">
              <a:buNone/>
            </a:pPr>
            <a:r>
              <a:rPr lang="en-US" altLang="zh-CN" sz="2100" dirty="0"/>
              <a:t>       close(src_fd);</a:t>
            </a:r>
          </a:p>
          <a:p>
            <a:pPr marL="0" lvl="0" indent="0">
              <a:buNone/>
            </a:pPr>
            <a:r>
              <a:rPr lang="en-US" altLang="zh-CN" sz="2100" dirty="0"/>
              <a:t>       close(des_fd);</a:t>
            </a:r>
          </a:p>
          <a:p>
            <a:pPr marL="0" lvl="0" indent="0">
              <a:buNone/>
            </a:pPr>
            <a:r>
              <a:rPr lang="en-US" altLang="zh-CN" sz="2100" dirty="0"/>
              <a:t>       return 0;</a:t>
            </a:r>
          </a:p>
          <a:p>
            <a:pPr marL="0" lvl="0" indent="0">
              <a:buNone/>
            </a:pPr>
            <a:r>
              <a:rPr lang="en-US" altLang="zh-CN" sz="2100" dirty="0"/>
              <a:t>}</a:t>
            </a:r>
          </a:p>
          <a:p>
            <a:endParaRPr lang="en-US" altLang="zh-CN" sz="1800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945</Words>
  <Application>Microsoft Office PowerPoint</Application>
  <PresentationFormat>On-screen Show (4:3)</PresentationFormat>
  <Paragraphs>230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宋体</vt:lpstr>
      <vt:lpstr>Arial</vt:lpstr>
      <vt:lpstr>Calibri</vt:lpstr>
      <vt:lpstr>Office Theme</vt:lpstr>
      <vt:lpstr>System Call </vt:lpstr>
      <vt:lpstr>Library Call vs System Call </vt:lpstr>
      <vt:lpstr>Why system call</vt:lpstr>
      <vt:lpstr>File handling system calls</vt:lpstr>
      <vt:lpstr>Open System Call</vt:lpstr>
      <vt:lpstr>Read System Call</vt:lpstr>
      <vt:lpstr>Write System Call</vt:lpstr>
      <vt:lpstr>Close System Call</vt:lpstr>
      <vt:lpstr>Code example: Simplified CP command</vt:lpstr>
      <vt:lpstr>Demo: simplified CP</vt:lpstr>
      <vt:lpstr>Special File descriptor</vt:lpstr>
      <vt:lpstr>Code example: Simplified cat </vt:lpstr>
      <vt:lpstr>Library calls vs system calls (cont)</vt:lpstr>
      <vt:lpstr>Demo: strace</vt:lpstr>
      <vt:lpstr>Getting Help for system call</vt:lpstr>
      <vt:lpstr>Assignment 5: laboratory </vt:lpstr>
      <vt:lpstr>Time command</vt:lpstr>
      <vt:lpstr>getchar/putchar vs read/write</vt:lpstr>
      <vt:lpstr>Buffered IO/Unbuffered IO</vt:lpstr>
      <vt:lpstr>Performance gains for buffered 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zozo-PC</cp:lastModifiedBy>
  <cp:revision>2944</cp:revision>
  <dcterms:created xsi:type="dcterms:W3CDTF">2006-08-16T00:00:00Z</dcterms:created>
  <dcterms:modified xsi:type="dcterms:W3CDTF">2019-02-04T23:40:42Z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