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532" r:id="rId2"/>
    <p:sldId id="533" r:id="rId3"/>
    <p:sldId id="435" r:id="rId4"/>
    <p:sldId id="403" r:id="rId5"/>
    <p:sldId id="502" r:id="rId6"/>
    <p:sldId id="487" r:id="rId7"/>
    <p:sldId id="527" r:id="rId8"/>
    <p:sldId id="489" r:id="rId9"/>
    <p:sldId id="490" r:id="rId10"/>
    <p:sldId id="491" r:id="rId11"/>
    <p:sldId id="492" r:id="rId12"/>
    <p:sldId id="529" r:id="rId13"/>
    <p:sldId id="519" r:id="rId14"/>
    <p:sldId id="520" r:id="rId15"/>
    <p:sldId id="526" r:id="rId16"/>
    <p:sldId id="530" r:id="rId17"/>
    <p:sldId id="493" r:id="rId18"/>
    <p:sldId id="495" r:id="rId19"/>
    <p:sldId id="503" r:id="rId20"/>
    <p:sldId id="504" r:id="rId21"/>
    <p:sldId id="505" r:id="rId22"/>
    <p:sldId id="506" r:id="rId23"/>
    <p:sldId id="494" r:id="rId24"/>
    <p:sldId id="531" r:id="rId25"/>
    <p:sldId id="497" r:id="rId26"/>
    <p:sldId id="496" r:id="rId27"/>
    <p:sldId id="5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>
      <p:cViewPr varScale="1">
        <p:scale>
          <a:sx n="68" d="100"/>
          <a:sy n="68" d="100"/>
        </p:scale>
        <p:origin x="1380" y="72"/>
      </p:cViewPr>
      <p:guideLst>
        <p:guide orient="horz" pos="2151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299575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/>
              <a:t>Wait for other threads to finish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2630"/>
            <a:ext cx="8229600" cy="541337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 pthread_join(pthread_t thread, void **retval);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After calling the pthread_join, the current thread will be paused until the specified thread exits.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1st arg: thread ID, created from the pthread_create</a:t>
            </a:r>
          </a:p>
          <a:p>
            <a:r>
              <a:rPr lang="en-US" altLang="zh-CN" sz="2800" dirty="0"/>
              <a:t>2nd arg: </a:t>
            </a:r>
          </a:p>
          <a:p>
            <a:pPr lvl="1"/>
            <a:r>
              <a:rPr lang="en-US" altLang="zh-CN" sz="2450" dirty="0"/>
              <a:t>If not NULL, ptr to the return value of the function created by the pthread_create. </a:t>
            </a:r>
          </a:p>
          <a:p>
            <a:pPr lvl="1"/>
            <a:r>
              <a:rPr lang="en-US" altLang="zh-CN" sz="2450" dirty="0"/>
              <a:t>Can be NULL to discard the return value. </a:t>
            </a:r>
            <a:r>
              <a:rPr lang="en-US" altLang="zh-CN" sz="2800" dirty="0"/>
              <a:t> </a:t>
            </a:r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0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15" y="76200"/>
            <a:ext cx="9011285" cy="68713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100" dirty="0"/>
              <a:t>#define MAX_ITERATION 1000000000</a:t>
            </a:r>
          </a:p>
          <a:p>
            <a:pPr marL="0" indent="0">
              <a:buNone/>
            </a:pPr>
            <a:r>
              <a:rPr lang="en-US" altLang="zh-CN" sz="3100" dirty="0"/>
              <a:t>#define NUM_OF_THREAD 2</a:t>
            </a:r>
          </a:p>
          <a:p>
            <a:pPr marL="0" indent="0">
              <a:buNone/>
            </a:pPr>
            <a:r>
              <a:rPr lang="en-US" altLang="zh-CN" sz="3100" dirty="0"/>
              <a:t>long sum = 0;</a:t>
            </a:r>
          </a:p>
          <a:p>
            <a:pPr marL="0" indent="0">
              <a:buNone/>
            </a:pPr>
            <a:r>
              <a:rPr lang="en-US" altLang="zh-CN" sz="3100" dirty="0"/>
              <a:t>void add_to_sum(void)   {</a:t>
            </a:r>
          </a:p>
          <a:p>
            <a:pPr marL="0" indent="0">
              <a:buNone/>
            </a:pPr>
            <a:r>
              <a:rPr lang="en-US" altLang="zh-CN" sz="3100" dirty="0"/>
              <a:t>	long i = 0, tmp = 0;</a:t>
            </a:r>
          </a:p>
          <a:p>
            <a:pPr marL="0" indent="0">
              <a:buNone/>
            </a:pPr>
            <a:r>
              <a:rPr lang="en-US" altLang="zh-CN" sz="3100" dirty="0"/>
              <a:t>	for (i = 0; i &lt; MAX_ITERATION/NUM_OF_THREAD; i++)  tmp++;</a:t>
            </a:r>
          </a:p>
          <a:p>
            <a:pPr marL="0" indent="0">
              <a:buNone/>
            </a:pPr>
            <a:r>
              <a:rPr lang="en-US" altLang="zh-CN" sz="3100" dirty="0"/>
              <a:t>	sum += tmp;</a:t>
            </a:r>
          </a:p>
          <a:p>
            <a:pPr marL="0" indent="0">
              <a:buNone/>
            </a:pPr>
            <a:r>
              <a:rPr lang="en-US" altLang="zh-CN" sz="3100" dirty="0"/>
              <a:t>}</a:t>
            </a:r>
          </a:p>
          <a:p>
            <a:pPr marL="0" indent="0">
              <a:buNone/>
            </a:pPr>
            <a:r>
              <a:rPr lang="en-US" altLang="zh-CN" sz="3100" dirty="0"/>
              <a:t>void * thread_routine(void * dummy)   {</a:t>
            </a:r>
          </a:p>
          <a:p>
            <a:pPr marL="0" indent="0">
              <a:buNone/>
            </a:pPr>
            <a:r>
              <a:rPr lang="en-US" altLang="zh-CN" sz="3100" dirty="0"/>
              <a:t>	add_to_sum();</a:t>
            </a:r>
          </a:p>
          <a:p>
            <a:pPr marL="0" indent="0">
              <a:buNone/>
            </a:pPr>
            <a:r>
              <a:rPr lang="en-US" altLang="zh-CN" sz="3100" dirty="0"/>
              <a:t>}</a:t>
            </a:r>
          </a:p>
          <a:p>
            <a:pPr marL="0" indent="0">
              <a:buNone/>
            </a:pPr>
            <a:r>
              <a:rPr lang="en-US" altLang="zh-CN" sz="3100" dirty="0"/>
              <a:t>pthread_t thread_id[NUM_OF_THREAD - 1];</a:t>
            </a:r>
          </a:p>
          <a:p>
            <a:pPr marL="0" indent="0">
              <a:buNone/>
            </a:pPr>
            <a:r>
              <a:rPr lang="en-US" altLang="zh-CN" sz="3100" dirty="0"/>
              <a:t>int main(void)  {</a:t>
            </a:r>
          </a:p>
          <a:p>
            <a:pPr marL="0" indent="0">
              <a:buNone/>
            </a:pPr>
            <a:r>
              <a:rPr lang="en-US" altLang="zh-CN" sz="3100" dirty="0"/>
              <a:t>	for (i = 0; i &lt; NUM_OF_THREAD - 1; i++)</a:t>
            </a:r>
          </a:p>
          <a:p>
            <a:pPr marL="0" indent="0">
              <a:buNone/>
            </a:pPr>
            <a:r>
              <a:rPr lang="en-US" altLang="zh-CN" sz="3100" dirty="0"/>
              <a:t>		pthread_create(&amp;thread_id[i], NULL, thread_routine, NULL);</a:t>
            </a:r>
          </a:p>
          <a:p>
            <a:pPr marL="0" indent="0">
              <a:buNone/>
            </a:pPr>
            <a:r>
              <a:rPr lang="en-US" altLang="zh-CN" sz="3100" dirty="0"/>
              <a:t>	add_to_sum();</a:t>
            </a:r>
          </a:p>
          <a:p>
            <a:pPr marL="0" indent="0">
              <a:buNone/>
            </a:pPr>
            <a:r>
              <a:rPr lang="en-US" altLang="zh-CN" sz="3100" dirty="0"/>
              <a:t>	for (i = 0; i &lt; NUM_OF_THREAD - 1; i++)</a:t>
            </a:r>
          </a:p>
          <a:p>
            <a:pPr marL="0" indent="0">
              <a:buNone/>
            </a:pPr>
            <a:r>
              <a:rPr lang="en-US" altLang="zh-CN" sz="3100" dirty="0"/>
              <a:t>		pthread_join(thread_id[i], NULL);</a:t>
            </a:r>
          </a:p>
          <a:p>
            <a:pPr marL="0" indent="0">
              <a:buNone/>
            </a:pPr>
            <a:r>
              <a:rPr lang="en-US" altLang="zh-CN" sz="3100" dirty="0"/>
              <a:t>}</a:t>
            </a:r>
          </a:p>
          <a:p>
            <a:endParaRPr lang="en-US" altLang="zh-CN" sz="6000" dirty="0"/>
          </a:p>
          <a:p>
            <a:pPr lvl="1"/>
            <a:endParaRPr lang="en-US" altLang="zh-CN" sz="24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Simple Multithreading Program</a:t>
            </a:r>
            <a:br>
              <a:rPr lang="en-US" sz="4000" dirty="0"/>
            </a:br>
            <a:r>
              <a:rPr lang="en-US" sz="4000" dirty="0"/>
              <a:t>Note: The previous program is buggy. </a:t>
            </a:r>
          </a:p>
        </p:txBody>
      </p:sp>
    </p:spTree>
    <p:extLst>
      <p:ext uri="{BB962C8B-B14F-4D97-AF65-F5344CB8AC3E}">
        <p14:creationId xmlns:p14="http://schemas.microsoft.com/office/powerpoint/2010/main" val="648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" y="594360"/>
            <a:ext cx="9011285" cy="54254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Data parallel</a:t>
            </a:r>
          </a:p>
          <a:p>
            <a:pPr lvl="1"/>
            <a:r>
              <a:rPr lang="en-US" altLang="zh-CN" sz="2450" dirty="0"/>
              <a:t>Divide the total workload into multiple disjoint smaller work-loads</a:t>
            </a:r>
          </a:p>
          <a:p>
            <a:pPr lvl="1"/>
            <a:r>
              <a:rPr lang="en-US" altLang="zh-CN" sz="2450" dirty="0"/>
              <a:t>Each thread works on the smaller workload</a:t>
            </a:r>
          </a:p>
          <a:p>
            <a:r>
              <a:rPr lang="en-US" altLang="zh-CN" sz="2800" dirty="0"/>
              <a:t>Examples on Data Parallel</a:t>
            </a:r>
          </a:p>
          <a:p>
            <a:pPr lvl="1"/>
            <a:r>
              <a:rPr lang="en-US" altLang="zh-CN" sz="2450" dirty="0"/>
              <a:t>Given an large integer array, say long a[80000000], write a program to increment each element of the array by 1</a:t>
            </a:r>
          </a:p>
          <a:p>
            <a:pPr marL="457200" lvl="1" indent="0">
              <a:buNone/>
            </a:pPr>
            <a:r>
              <a:rPr lang="en-US" altLang="zh-CN" sz="2450" dirty="0"/>
              <a:t>int i = 0;</a:t>
            </a:r>
          </a:p>
          <a:p>
            <a:pPr marL="457200" lvl="1" indent="0">
              <a:buNone/>
            </a:pPr>
            <a:r>
              <a:rPr lang="en-US" altLang="zh-CN" sz="2450" dirty="0"/>
              <a:t>for (i = 0; i &lt; </a:t>
            </a:r>
            <a:r>
              <a:rPr lang="en-US" altLang="zh-CN" sz="2450" dirty="0">
                <a:sym typeface="+mn-ea"/>
              </a:rPr>
              <a:t>80000000; i++) a[i]++;</a:t>
            </a:r>
            <a:endParaRPr lang="en-US" altLang="zh-CN" sz="2450" dirty="0"/>
          </a:p>
          <a:p>
            <a:pPr lvl="1"/>
            <a:r>
              <a:rPr lang="en-US" altLang="zh-CN" sz="2450" dirty="0"/>
              <a:t>Suppose we want to use multiple threads to speed up the above program, what should we do? 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Data Parallel Design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" y="716280"/>
            <a:ext cx="9011285" cy="54254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Data parallel</a:t>
            </a:r>
          </a:p>
          <a:p>
            <a:pPr lvl="1"/>
            <a:r>
              <a:rPr lang="en-US" altLang="zh-CN" sz="2450" dirty="0"/>
              <a:t>Each thread work on its individual/private part of the data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Examples on Data Parallel:</a:t>
            </a:r>
          </a:p>
          <a:p>
            <a:pPr marL="457200" lvl="1" indent="0">
              <a:buNone/>
            </a:pPr>
            <a:r>
              <a:rPr lang="en-US" altLang="zh-CN" sz="2400" dirty="0"/>
              <a:t>Increment each element in array </a:t>
            </a:r>
            <a:r>
              <a:rPr lang="en-US" altLang="zh-CN" sz="2400" dirty="0">
                <a:sym typeface="+mn-ea"/>
              </a:rPr>
              <a:t>a[80000000]</a:t>
            </a:r>
            <a:r>
              <a:rPr lang="en-US" altLang="zh-CN" sz="2400" dirty="0"/>
              <a:t> by 1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2 threads: </a:t>
            </a:r>
          </a:p>
          <a:p>
            <a:pPr marL="457200" lvl="1" indent="0">
              <a:buNone/>
            </a:pPr>
            <a:r>
              <a:rPr lang="en-US" altLang="zh-CN" sz="2400" dirty="0"/>
              <a:t>Thread A increment elements in a[0..39999999] by 1</a:t>
            </a:r>
          </a:p>
          <a:p>
            <a:pPr marL="457200" lvl="1" indent="0">
              <a:buNone/>
            </a:pPr>
            <a:r>
              <a:rPr lang="en-US" altLang="zh-CN" sz="2400" dirty="0"/>
              <a:t>Thread B increment </a:t>
            </a:r>
            <a:r>
              <a:rPr lang="en-US" altLang="zh-CN" sz="2400" dirty="0">
                <a:sym typeface="+mn-ea"/>
              </a:rPr>
              <a:t>elements in a[400000000..80000000] by 1</a:t>
            </a:r>
          </a:p>
          <a:p>
            <a:pPr marL="457200" lvl="1" indent="0">
              <a:buNone/>
            </a:pP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Easily extend to n threads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286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Data Parallel 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15" y="76200"/>
            <a:ext cx="9011285" cy="687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#define NUM_OF_ELEMENTS 400000000</a:t>
            </a:r>
          </a:p>
          <a:p>
            <a:pPr marL="0" indent="0">
              <a:buNone/>
            </a:pPr>
            <a:r>
              <a:rPr lang="en-US" altLang="zh-CN" sz="2000" dirty="0"/>
              <a:t>#define NUM_OF_THREAD 8</a:t>
            </a:r>
          </a:p>
          <a:p>
            <a:pPr marL="0" indent="0">
              <a:buNone/>
            </a:pPr>
            <a:r>
              <a:rPr lang="en-US" altLang="zh-CN" sz="2000" dirty="0"/>
              <a:t>int a[</a:t>
            </a:r>
            <a:r>
              <a:rPr lang="en-US" altLang="zh-CN" sz="2000" dirty="0">
                <a:sym typeface="+mn-ea"/>
              </a:rPr>
              <a:t>NUM_OF_ELEMENTS];</a:t>
            </a:r>
          </a:p>
          <a:p>
            <a:pPr marL="0" indent="0">
              <a:buNone/>
            </a:pPr>
            <a:r>
              <a:rPr lang="en-US" altLang="zh-CN" sz="2000" dirty="0"/>
              <a:t>void * thread_routine(void * arg)   {</a:t>
            </a:r>
          </a:p>
          <a:p>
            <a:pPr marL="0" indent="0">
              <a:buNone/>
            </a:pPr>
            <a:r>
              <a:rPr lang="en-US" altLang="zh-CN" sz="2000" dirty="0"/>
              <a:t>	int thread_num = (int) arg, i = 0; </a:t>
            </a:r>
          </a:p>
          <a:p>
            <a:pPr marL="0" indent="0">
              <a:buNone/>
            </a:pPr>
            <a:r>
              <a:rPr lang="en-US" altLang="zh-CN" sz="2000" dirty="0"/>
              <a:t>	long step= </a:t>
            </a:r>
            <a:r>
              <a:rPr lang="en-US" altLang="zh-CN" sz="2000" dirty="0">
                <a:sym typeface="+mn-ea"/>
              </a:rPr>
              <a:t> NUM_OF_ELEMENTS/NUM_OF_THREAD;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long start = thread_num *  </a:t>
            </a:r>
            <a:r>
              <a:rPr lang="en-US" altLang="zh-CN" sz="2000" dirty="0">
                <a:sym typeface="+mn-ea"/>
              </a:rPr>
              <a:t>step</a:t>
            </a:r>
            <a:r>
              <a:rPr lang="en-US" altLang="zh-CN" sz="2000" dirty="0"/>
              <a:t>, end = start +</a:t>
            </a:r>
            <a:r>
              <a:rPr lang="en-US" altLang="zh-CN" sz="2000" dirty="0">
                <a:sym typeface="+mn-ea"/>
              </a:rPr>
              <a:t> step;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ym typeface="+mn-ea"/>
              </a:rPr>
              <a:t>for (i = start ; i &lt; end; i++)  </a:t>
            </a:r>
            <a:r>
              <a:rPr lang="en-US" altLang="zh-CN" sz="2000" dirty="0"/>
              <a:t>a[i]++;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pthread_t thread_id[NUM_OF_THREAD - 1];</a:t>
            </a:r>
          </a:p>
          <a:p>
            <a:pPr marL="0" indent="0">
              <a:buNone/>
            </a:pPr>
            <a:r>
              <a:rPr lang="en-US" altLang="zh-CN" sz="2000" dirty="0"/>
              <a:t>int main(void)  {</a:t>
            </a:r>
          </a:p>
          <a:p>
            <a:pPr marL="0" indent="0">
              <a:buNone/>
            </a:pPr>
            <a:r>
              <a:rPr lang="en-US" altLang="zh-CN" sz="2000" dirty="0"/>
              <a:t>	for (i = 1; i &lt; NUM_OF_THREAD; i++)</a:t>
            </a:r>
          </a:p>
          <a:p>
            <a:pPr marL="0" indent="0">
              <a:buNone/>
            </a:pPr>
            <a:r>
              <a:rPr lang="en-US" altLang="zh-CN" sz="2000" dirty="0"/>
              <a:t>		pthread_create(&amp;thread_id[i-1], NULL,thread_routine, (void *) i);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ym typeface="+mn-ea"/>
              </a:rPr>
              <a:t>thread_routine</a:t>
            </a:r>
            <a:r>
              <a:rPr lang="en-US" altLang="zh-CN" sz="2000" dirty="0"/>
              <a:t>((void *) 0);</a:t>
            </a:r>
          </a:p>
          <a:p>
            <a:pPr marL="0" indent="0">
              <a:buNone/>
            </a:pPr>
            <a:r>
              <a:rPr lang="en-US" altLang="zh-CN" sz="2000" dirty="0"/>
              <a:t>	for (i = 0; i &lt; NUM_OF_THREAD - 1; i++)</a:t>
            </a:r>
          </a:p>
          <a:p>
            <a:pPr marL="0" indent="0">
              <a:buNone/>
            </a:pPr>
            <a:r>
              <a:rPr lang="en-US" altLang="zh-CN" sz="2000" dirty="0"/>
              <a:t>		pthread_join(thread_id[i], NULL);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endParaRPr lang="en-US" altLang="zh-CN" sz="6000" dirty="0"/>
          </a:p>
          <a:p>
            <a:pPr lvl="1"/>
            <a:endParaRPr lang="en-US" altLang="zh-CN" sz="24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Data-parallel Program </a:t>
            </a:r>
          </a:p>
        </p:txBody>
      </p:sp>
    </p:spTree>
    <p:extLst>
      <p:ext uri="{BB962C8B-B14F-4D97-AF65-F5344CB8AC3E}">
        <p14:creationId xmlns:p14="http://schemas.microsoft.com/office/powerpoint/2010/main" val="260874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/>
              <a:t>Rethinking on thread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/>
          </a:bodyPr>
          <a:lstStyle/>
          <a:p>
            <a:r>
              <a:rPr lang="en-US" altLang="zh-CN" dirty="0"/>
              <a:t>Q: Does using more threads always increase the performance? </a:t>
            </a:r>
          </a:p>
          <a:p>
            <a:r>
              <a:rPr lang="en-US" altLang="zh-CN" dirty="0"/>
              <a:t>A: It only increase the performance is num_of_threads &lt;= num_of_avaliable_CPUs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Knowledge required for lab 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od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795020"/>
            <a:ext cx="8229600" cy="5770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echo “hello” &gt; output</a:t>
            </a:r>
          </a:p>
          <a:p>
            <a:pPr marL="0" indent="0">
              <a:buNone/>
            </a:pPr>
            <a:r>
              <a:rPr lang="en-US" altLang="zh-CN" sz="2400" dirty="0"/>
              <a:t>What is actually stored in output file:</a:t>
            </a:r>
          </a:p>
          <a:p>
            <a:pPr marL="0" indent="0">
              <a:buNone/>
            </a:pPr>
            <a:r>
              <a:rPr lang="en-US" altLang="zh-CN" sz="2400" dirty="0"/>
              <a:t>0x68 0x65 0x6c </a:t>
            </a:r>
            <a:r>
              <a:rPr lang="en-US" altLang="zh-CN" sz="2400" dirty="0" err="1"/>
              <a:t>0x6c</a:t>
            </a:r>
            <a:r>
              <a:rPr lang="en-US" altLang="zh-CN" sz="2400" dirty="0"/>
              <a:t> 0x6f 0x0a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od: interpreting binary files/stream and write result to </a:t>
            </a:r>
            <a:r>
              <a:rPr lang="en-US" altLang="zh-CN" sz="2400" dirty="0" err="1"/>
              <a:t>stdout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If file is not specified, read from </a:t>
            </a:r>
            <a:r>
              <a:rPr lang="en-US" altLang="zh-CN" sz="2400" dirty="0" err="1"/>
              <a:t>stdin</a:t>
            </a:r>
            <a:r>
              <a:rPr lang="en-US" altLang="zh-CN" sz="2400" dirty="0"/>
              <a:t>. </a:t>
            </a:r>
          </a:p>
          <a:p>
            <a:pPr marL="0" indent="0">
              <a:buNone/>
            </a:pPr>
            <a:r>
              <a:rPr lang="en-US" altLang="zh-CN" sz="2400" dirty="0"/>
              <a:t>od [-t type] [file] </a:t>
            </a:r>
          </a:p>
          <a:p>
            <a:pPr marL="0" indent="0">
              <a:buNone/>
            </a:pPr>
            <a:r>
              <a:rPr lang="en-US" altLang="zh-CN" sz="2400" dirty="0"/>
              <a:t>type:</a:t>
            </a:r>
          </a:p>
          <a:p>
            <a:pPr marL="0" indent="0">
              <a:buNone/>
            </a:pPr>
            <a:r>
              <a:rPr lang="en-US" altLang="zh-CN" sz="2400" dirty="0"/>
              <a:t>	a: character</a:t>
            </a:r>
          </a:p>
          <a:p>
            <a:pPr marL="0" indent="0">
              <a:buNone/>
            </a:pPr>
            <a:r>
              <a:rPr lang="en-US" altLang="zh-CN" sz="2400" dirty="0"/>
              <a:t>	c: character</a:t>
            </a:r>
          </a:p>
          <a:p>
            <a:pPr marL="0" indent="0">
              <a:buNone/>
            </a:pPr>
            <a:r>
              <a:rPr lang="en-US" altLang="zh-CN" sz="2400" dirty="0"/>
              <a:t>	d[size]: decimal. size per integer</a:t>
            </a:r>
          </a:p>
          <a:p>
            <a:pPr marL="0" indent="0">
              <a:buNone/>
            </a:pPr>
            <a:r>
              <a:rPr lang="en-US" altLang="zh-CN" sz="2400" dirty="0"/>
              <a:t>	o[size]: octal. size per integer</a:t>
            </a:r>
          </a:p>
          <a:p>
            <a:pPr marL="0" indent="0">
              <a:buNone/>
            </a:pPr>
            <a:r>
              <a:rPr lang="en-US" altLang="zh-CN" sz="2400" dirty="0"/>
              <a:t>	f[size]: floating point. size per integer</a:t>
            </a:r>
          </a:p>
          <a:p>
            <a:pPr marL="0" indent="0">
              <a:buNone/>
            </a:pPr>
            <a:r>
              <a:rPr lang="en-US" altLang="zh-CN" sz="2400" dirty="0"/>
              <a:t>	x[size]: hex. size per integer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Final Exam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b="1" dirty="0"/>
              <a:t>Final Exam:</a:t>
            </a:r>
            <a:r>
              <a:rPr lang="en-US" dirty="0"/>
              <a:t> Sunday, March 17, 2019 3:00 PM - 6:00 PM</a:t>
            </a:r>
          </a:p>
          <a:p>
            <a:endParaRPr lang="en-US" altLang="zh-CN" sz="2850" dirty="0"/>
          </a:p>
          <a:p>
            <a:r>
              <a:rPr lang="en-US" altLang="zh-CN" sz="2800" dirty="0"/>
              <a:t>Common Final Exam: All sessions take the same exam at the same time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No longer scaled within </a:t>
            </a:r>
            <a:r>
              <a:rPr lang="en-US" altLang="zh-CN" sz="2800"/>
              <a:t>the session. 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0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od command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795020"/>
            <a:ext cx="8229600" cy="577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echo “hello” &gt; output</a:t>
            </a:r>
          </a:p>
          <a:p>
            <a:pPr marL="0" indent="0">
              <a:buNone/>
            </a:pPr>
            <a:r>
              <a:rPr lang="en-US" altLang="zh-CN" sz="2400" dirty="0"/>
              <a:t>What is actually stored in output file:</a:t>
            </a:r>
          </a:p>
          <a:p>
            <a:pPr marL="0" indent="0">
              <a:buNone/>
            </a:pPr>
            <a:r>
              <a:rPr lang="en-US" altLang="zh-CN" sz="2400" dirty="0"/>
              <a:t>0x68 0x65 0x6c </a:t>
            </a:r>
            <a:r>
              <a:rPr lang="en-US" altLang="zh-CN" sz="2400" dirty="0" err="1"/>
              <a:t>0x6c</a:t>
            </a:r>
            <a:r>
              <a:rPr lang="en-US" altLang="zh-CN" sz="2400" dirty="0"/>
              <a:t> 0x6f 0x0a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Examples of od command:</a:t>
            </a:r>
          </a:p>
          <a:p>
            <a:pPr marL="0" indent="0">
              <a:buNone/>
            </a:pPr>
            <a:r>
              <a:rPr lang="en-US" altLang="zh-CN" sz="2400" dirty="0"/>
              <a:t>echo “hello”  | od -t x1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echo “hello” | od –t f4 </a:t>
            </a:r>
          </a:p>
          <a:p>
            <a:pPr marL="0" indent="0">
              <a:buNone/>
            </a:pPr>
            <a:r>
              <a:rPr lang="en-US" altLang="zh-CN" sz="2400" dirty="0"/>
              <a:t># treat the 0x68 0x65 0x6c </a:t>
            </a:r>
            <a:r>
              <a:rPr lang="en-US" altLang="zh-CN" sz="2400" dirty="0" err="1"/>
              <a:t>0x6c</a:t>
            </a:r>
            <a:r>
              <a:rPr lang="en-US" altLang="zh-CN" sz="2400" dirty="0"/>
              <a:t> 0x6f 0x0a as floating point.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head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795020"/>
            <a:ext cx="8229600" cy="577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head: showing the first part of the file to </a:t>
            </a:r>
            <a:r>
              <a:rPr lang="en-US" altLang="zh-CN" sz="2800" dirty="0" err="1"/>
              <a:t>stdout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head [-n number] [file]. </a:t>
            </a:r>
          </a:p>
          <a:p>
            <a:r>
              <a:rPr lang="en-US" altLang="zh-CN" sz="2800" dirty="0"/>
              <a:t>By default, head shows the first 10 lines of a file. When file is not specified, read from </a:t>
            </a:r>
            <a:r>
              <a:rPr lang="en-US" altLang="zh-CN" sz="2800" dirty="0" err="1"/>
              <a:t>stdin</a:t>
            </a:r>
            <a:endParaRPr lang="en-US" altLang="zh-CN" sz="2800" dirty="0"/>
          </a:p>
          <a:p>
            <a:r>
              <a:rPr lang="en-US" altLang="zh-CN" sz="2800" dirty="0"/>
              <a:t>-n option: print the first number lines instead of 10 lines</a:t>
            </a:r>
          </a:p>
          <a:p>
            <a:pPr lvl="1"/>
            <a:r>
              <a:rPr lang="en-US" altLang="zh-CN" sz="2400" dirty="0"/>
              <a:t>head –n 20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 #shows the first 20 lines of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endParaRPr lang="en-US" altLang="zh-CN" sz="2400" dirty="0"/>
          </a:p>
          <a:p>
            <a:pPr lvl="1"/>
            <a:r>
              <a:rPr lang="en-US" altLang="zh-CN" sz="2400" dirty="0"/>
              <a:t>head –n -100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 # do not show the last 100 lines of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. 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tail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795020"/>
            <a:ext cx="8229600" cy="577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tail: showing the last part of the file to </a:t>
            </a:r>
            <a:r>
              <a:rPr lang="en-US" altLang="zh-CN" sz="2800" dirty="0" err="1"/>
              <a:t>stdout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tail [-n number] [file]. </a:t>
            </a:r>
          </a:p>
          <a:p>
            <a:r>
              <a:rPr lang="en-US" altLang="zh-CN" sz="2800" dirty="0"/>
              <a:t>By default, tail shows the last 10 lines of a file. When file is not specified, read from </a:t>
            </a:r>
            <a:r>
              <a:rPr lang="en-US" altLang="zh-CN" sz="2800" dirty="0" err="1"/>
              <a:t>stdin</a:t>
            </a:r>
            <a:endParaRPr lang="en-US" altLang="zh-CN" sz="2800" dirty="0"/>
          </a:p>
          <a:p>
            <a:r>
              <a:rPr lang="en-US" altLang="zh-CN" sz="2800" dirty="0"/>
              <a:t>-n option: print the last number lines instead of 10 lines</a:t>
            </a:r>
          </a:p>
          <a:p>
            <a:pPr lvl="1"/>
            <a:r>
              <a:rPr lang="en-US" altLang="zh-CN" sz="2400" dirty="0"/>
              <a:t>tail –n 20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 #shows the last 20 lines of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endParaRPr lang="en-US" altLang="zh-CN" sz="2400" dirty="0"/>
          </a:p>
          <a:p>
            <a:pPr lvl="1"/>
            <a:r>
              <a:rPr lang="en-US" altLang="zh-CN" sz="2400" dirty="0"/>
              <a:t>tail –n +100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 # do not show the first 100 lines of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man.config</a:t>
            </a:r>
            <a:r>
              <a:rPr lang="en-US" altLang="zh-CN" sz="2400" dirty="0"/>
              <a:t>. 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700" dirty="0"/>
              <a:t>The information of CPUs are stored in /</a:t>
            </a:r>
            <a:r>
              <a:rPr lang="en-US" altLang="zh-CN" sz="2700" dirty="0" err="1"/>
              <a:t>proc</a:t>
            </a:r>
            <a:r>
              <a:rPr lang="en-US" altLang="zh-CN" sz="2700" dirty="0"/>
              <a:t>/</a:t>
            </a:r>
            <a:r>
              <a:rPr lang="en-US" altLang="zh-CN" sz="2700" dirty="0" err="1"/>
              <a:t>cpuinfo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200" dirty="0"/>
              <a:t>$cat /</a:t>
            </a:r>
            <a:r>
              <a:rPr lang="en-US" altLang="zh-CN" sz="2200" dirty="0" err="1"/>
              <a:t>proc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cpuinfo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processor	: 0</a:t>
            </a:r>
          </a:p>
          <a:p>
            <a:pPr marL="0" indent="0">
              <a:buNone/>
            </a:pPr>
            <a:r>
              <a:rPr lang="en-US" altLang="zh-CN" sz="2200" dirty="0" err="1"/>
              <a:t>vendor_id</a:t>
            </a:r>
            <a:r>
              <a:rPr lang="en-US" altLang="zh-CN" sz="2200" dirty="0"/>
              <a:t>	: </a:t>
            </a:r>
            <a:r>
              <a:rPr lang="en-US" altLang="zh-CN" sz="2200" dirty="0" err="1"/>
              <a:t>GenuineIntel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err="1"/>
              <a:t>cpu</a:t>
            </a:r>
            <a:r>
              <a:rPr lang="en-US" altLang="zh-CN" sz="2200" dirty="0"/>
              <a:t> family	: 6</a:t>
            </a:r>
          </a:p>
          <a:p>
            <a:pPr marL="0" indent="0">
              <a:buNone/>
            </a:pPr>
            <a:r>
              <a:rPr lang="en-US" altLang="zh-CN" sz="2200" dirty="0"/>
              <a:t>model		: 62</a:t>
            </a:r>
          </a:p>
          <a:p>
            <a:pPr marL="0" indent="0">
              <a:buNone/>
            </a:pPr>
            <a:r>
              <a:rPr lang="pt-BR" altLang="zh-CN" sz="2200" dirty="0"/>
              <a:t>model name	: Intel(R) Xeon(R) CPU E5-2640 v2 @ 2.00GHz</a:t>
            </a:r>
          </a:p>
          <a:p>
            <a:pPr marL="0" indent="0">
              <a:buNone/>
            </a:pPr>
            <a:r>
              <a:rPr lang="en-US" altLang="zh-CN" sz="2100" dirty="0"/>
              <a:t>….</a:t>
            </a:r>
          </a:p>
          <a:p>
            <a:pPr marL="0" indent="0">
              <a:buNone/>
            </a:pPr>
            <a:r>
              <a:rPr lang="en-US" altLang="zh-CN" sz="2200" dirty="0"/>
              <a:t>processor	: 1</a:t>
            </a:r>
          </a:p>
          <a:p>
            <a:pPr marL="0" indent="0">
              <a:buNone/>
            </a:pPr>
            <a:r>
              <a:rPr lang="en-US" altLang="zh-CN" sz="2200" dirty="0" err="1"/>
              <a:t>vendor_id</a:t>
            </a:r>
            <a:r>
              <a:rPr lang="en-US" altLang="zh-CN" sz="2200" dirty="0"/>
              <a:t>	: </a:t>
            </a:r>
            <a:r>
              <a:rPr lang="en-US" altLang="zh-CN" sz="2200" dirty="0" err="1"/>
              <a:t>GenuineIntel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err="1"/>
              <a:t>cpu</a:t>
            </a:r>
            <a:r>
              <a:rPr lang="en-US" altLang="zh-CN" sz="2200" dirty="0"/>
              <a:t> family	: 6</a:t>
            </a:r>
          </a:p>
          <a:p>
            <a:pPr marL="0" indent="0">
              <a:buNone/>
            </a:pPr>
            <a:r>
              <a:rPr lang="en-US" altLang="zh-CN" sz="2200" dirty="0"/>
              <a:t>model		: 62</a:t>
            </a:r>
          </a:p>
          <a:p>
            <a:pPr marL="0" indent="0">
              <a:buNone/>
            </a:pPr>
            <a:r>
              <a:rPr lang="pt-BR" altLang="zh-CN" sz="2200" dirty="0"/>
              <a:t>model name	: Intel(R) Xeon(R) CPU E5-2640 v2 @ 2.00GHz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r>
              <a:rPr lang="en-US" altLang="zh-CN" sz="2700" dirty="0"/>
              <a:t>Q: How to get the numer of CPUs from /proc/cpuinfo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Demo:/proc/</a:t>
            </a:r>
            <a:r>
              <a:rPr lang="en-US" sz="4000" dirty="0" err="1"/>
              <a:t>cpuinfo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364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Everything is a file!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$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-l /</a:t>
            </a:r>
            <a:r>
              <a:rPr lang="en-US" altLang="zh-CN" sz="2800" dirty="0" err="1"/>
              <a:t>proc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cpuinfo</a:t>
            </a:r>
            <a:endParaRPr lang="en-US" altLang="zh-CN" sz="2800" dirty="0"/>
          </a:p>
          <a:p>
            <a:pPr marL="0" indent="0">
              <a:buNone/>
            </a:pPr>
            <a:r>
              <a:rPr lang="pt-BR" altLang="zh-CN" sz="2800" dirty="0"/>
              <a:t>-r--r--r-- 1 root root 0 Feb 13 21:00 /proc/cpuinfo</a:t>
            </a:r>
            <a:endParaRPr lang="en-US" altLang="zh-CN" sz="2800" dirty="0"/>
          </a:p>
          <a:p>
            <a:r>
              <a:rPr lang="en-US" altLang="zh-CN" sz="2600" dirty="0"/>
              <a:t>Virtual files: Does not store on the disk. Instead, it is stored in memory. </a:t>
            </a:r>
          </a:p>
          <a:p>
            <a:pPr lvl="1"/>
            <a:r>
              <a:rPr lang="en-US" altLang="zh-CN" sz="2200" dirty="0"/>
              <a:t>When the user reads from it, OS returns the content in memory</a:t>
            </a:r>
          </a:p>
          <a:p>
            <a:pPr lvl="1"/>
            <a:endParaRPr lang="en-US" altLang="zh-CN" dirty="0"/>
          </a:p>
          <a:p>
            <a:r>
              <a:rPr lang="en-US" altLang="zh-CN" sz="2600" dirty="0"/>
              <a:t>In Unix/Linux, an important design philosophy: </a:t>
            </a:r>
            <a:br>
              <a:rPr lang="en-US" altLang="zh-CN" sz="2600" dirty="0"/>
            </a:br>
            <a:r>
              <a:rPr lang="en-US" altLang="zh-CN" sz="2400" dirty="0"/>
              <a:t>every thing is a file!</a:t>
            </a:r>
            <a:endParaRPr lang="en-US" altLang="zh-CN" sz="2200" dirty="0"/>
          </a:p>
          <a:p>
            <a:pPr lvl="1"/>
            <a:r>
              <a:rPr lang="en-US" altLang="zh-CN" sz="2400" dirty="0"/>
              <a:t>/</a:t>
            </a:r>
            <a:r>
              <a:rPr lang="en-US" altLang="zh-CN" sz="2400" dirty="0" err="1"/>
              <a:t>proc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cpuinfo</a:t>
            </a:r>
            <a:endParaRPr lang="en-US" altLang="zh-CN" sz="2400" dirty="0"/>
          </a:p>
          <a:p>
            <a:pPr lvl="1"/>
            <a:r>
              <a:rPr lang="en-US" altLang="zh-CN" sz="2400" dirty="0"/>
              <a:t>/</a:t>
            </a:r>
            <a:r>
              <a:rPr lang="en-US" altLang="zh-CN" sz="2400" dirty="0" err="1"/>
              <a:t>dev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urandom</a:t>
            </a:r>
            <a:r>
              <a:rPr lang="en-US" altLang="zh-CN" sz="2400" dirty="0"/>
              <a:t> (random number generator)</a:t>
            </a:r>
          </a:p>
          <a:p>
            <a:pPr lvl="1"/>
            <a:r>
              <a:rPr lang="en-US" altLang="zh-CN" sz="2400" dirty="0"/>
              <a:t>All the files under /</a:t>
            </a:r>
            <a:r>
              <a:rPr lang="en-US" altLang="zh-CN" sz="2400" dirty="0" err="1"/>
              <a:t>proc</a:t>
            </a:r>
            <a:r>
              <a:rPr lang="en-US" altLang="zh-CN" sz="2400" dirty="0"/>
              <a:t>/ and /</a:t>
            </a:r>
            <a:r>
              <a:rPr lang="en-US" altLang="zh-CN" sz="2400" dirty="0" err="1"/>
              <a:t>dev</a:t>
            </a:r>
            <a:r>
              <a:rPr lang="en-US" altLang="zh-CN" sz="2400" dirty="0"/>
              <a:t>/ are virtual files. </a:t>
            </a:r>
          </a:p>
          <a:p>
            <a:r>
              <a:rPr lang="en-US" altLang="zh-CN" sz="2600" dirty="0"/>
              <a:t>Benefits: No additonal commands needed. Use the same command for files (e.g. cat, cut) for everything!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 dirty="0"/>
              <a:t>Top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620"/>
            <a:ext cx="8229600" cy="57708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top command: show the resource usage of the program on the system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$top</a:t>
            </a:r>
          </a:p>
          <a:p>
            <a:pPr marL="0" indent="0">
              <a:buNone/>
            </a:pPr>
            <a:r>
              <a:rPr lang="en-US" altLang="zh-CN" sz="2000" dirty="0"/>
              <a:t>PID       USER    PR  NI  VIRT        RES       SHR  S  %CPU %MEM Time     Command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46512 </a:t>
            </a:r>
            <a:r>
              <a:rPr lang="en-US" altLang="zh-CN" sz="2000" dirty="0" err="1"/>
              <a:t>chan</a:t>
            </a:r>
            <a:r>
              <a:rPr lang="en-US" altLang="zh-CN" sz="2000" dirty="0"/>
              <a:t>      20   0  365580  20472   9684  S     1.0      0.0    0:05.10    </a:t>
            </a:r>
            <a:r>
              <a:rPr lang="en-US" altLang="zh-CN" sz="2000" dirty="0" err="1"/>
              <a:t>emacs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15902 </a:t>
            </a:r>
            <a:r>
              <a:rPr lang="en-US" altLang="zh-CN" sz="2000" dirty="0" err="1"/>
              <a:t>zhou</a:t>
            </a:r>
            <a:r>
              <a:rPr lang="en-US" altLang="zh-CN" sz="2000" dirty="0"/>
              <a:t>      20   0  162560   2972    1644  R     0.7      0.0    0:00.97      top</a:t>
            </a:r>
          </a:p>
          <a:p>
            <a:pPr marL="0" indent="0">
              <a:buNone/>
            </a:pPr>
            <a:r>
              <a:rPr lang="en-US" altLang="zh-CN" sz="2000" dirty="0"/>
              <a:t>17511 </a:t>
            </a:r>
            <a:r>
              <a:rPr lang="en-US" altLang="zh-CN" sz="2000" dirty="0" err="1"/>
              <a:t>edwa</a:t>
            </a:r>
            <a:r>
              <a:rPr lang="en-US" altLang="zh-CN" sz="2000" dirty="0"/>
              <a:t>     20   0  414804  17960   9372  S     0.7      0.0    0:00.17    </a:t>
            </a:r>
            <a:r>
              <a:rPr lang="en-US" altLang="zh-CN" sz="2000" dirty="0" err="1"/>
              <a:t>emacs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12217 moo       20   0  151420   5300   2644   S     0.3      0.0    0:00.60      vim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User: the user who creates the program</a:t>
            </a:r>
          </a:p>
          <a:p>
            <a:pPr marL="0" indent="0">
              <a:buNone/>
            </a:pPr>
            <a:r>
              <a:rPr lang="en-US" altLang="zh-CN" sz="2000" dirty="0"/>
              <a:t>%CPU: CPU usage that is relative to 1 CPU. If you have a program that fully utilizes 4 CPUs, then CPU% will be 400%. </a:t>
            </a:r>
          </a:p>
          <a:p>
            <a:pPr marL="0" indent="0">
              <a:buNone/>
            </a:pPr>
            <a:r>
              <a:rPr lang="en-US" altLang="zh-CN" sz="2000" dirty="0"/>
              <a:t>%MEM: memory </a:t>
            </a:r>
            <a:r>
              <a:rPr lang="en-US" altLang="zh-CN" sz="2000" dirty="0" err="1"/>
              <a:t>uage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Time: execution time since program starts</a:t>
            </a:r>
          </a:p>
          <a:p>
            <a:pPr marL="0" indent="0">
              <a:buNone/>
            </a:pPr>
            <a:r>
              <a:rPr lang="en-US" altLang="zh-CN" sz="2000" dirty="0"/>
              <a:t>Command: The command that creates the program.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/>
              <a:t>Demo: top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06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What is a thread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Thread:  smallest unit that can be scheduled to run on the CPU. </a:t>
            </a:r>
          </a:p>
          <a:p>
            <a:r>
              <a:rPr lang="en-US" altLang="zh-CN" sz="2800" dirty="0"/>
              <a:t>Normally, each program has only one thread: it can only be executed on one CPU at any time. </a:t>
            </a:r>
          </a:p>
          <a:p>
            <a:r>
              <a:rPr lang="en-US" altLang="zh-CN" sz="2800" dirty="0"/>
              <a:t>By using certain libraries, we can create more than one threads for the program.</a:t>
            </a:r>
          </a:p>
          <a:p>
            <a:r>
              <a:rPr lang="en-US" altLang="zh-CN" sz="2800" dirty="0"/>
              <a:t>This allows the program to occupy more than one CPUs and thus to boost its performance. 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Single thread vs multiple threads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Run foo and bar on a computer with 4 CPUs. </a:t>
            </a:r>
          </a:p>
          <a:p>
            <a:r>
              <a:rPr lang="en-US" altLang="zh-CN" sz="2800" dirty="0"/>
              <a:t>foo: single thread program, 3 CPUs idle</a:t>
            </a:r>
          </a:p>
          <a:p>
            <a:r>
              <a:rPr lang="en-US" altLang="zh-CN" sz="2800" dirty="0"/>
              <a:t>bar: 4-thread program,  all CPUs utilized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60" y="3090464"/>
            <a:ext cx="1828800" cy="1295400"/>
            <a:chOff x="914400" y="3124200"/>
            <a:chExt cx="2133600" cy="1295400"/>
          </a:xfrm>
        </p:grpSpPr>
        <p:sp>
          <p:nvSpPr>
            <p:cNvPr id="4" name="矩形 3"/>
            <p:cNvSpPr/>
            <p:nvPr/>
          </p:nvSpPr>
          <p:spPr>
            <a:xfrm>
              <a:off x="914400" y="3124200"/>
              <a:ext cx="2133600" cy="623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foo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14400" y="3762533"/>
              <a:ext cx="2133600" cy="657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CPU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460" y="4800600"/>
            <a:ext cx="1828800" cy="1295400"/>
            <a:chOff x="914400" y="3124200"/>
            <a:chExt cx="2133600" cy="1295400"/>
          </a:xfrm>
        </p:grpSpPr>
        <p:sp>
          <p:nvSpPr>
            <p:cNvPr id="28" name="矩形 27"/>
            <p:cNvSpPr/>
            <p:nvPr/>
          </p:nvSpPr>
          <p:spPr>
            <a:xfrm>
              <a:off x="914400" y="3124200"/>
              <a:ext cx="2133600" cy="623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bar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914400" y="3762533"/>
              <a:ext cx="2133600" cy="657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CPU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62200" y="4791233"/>
            <a:ext cx="1828800" cy="1295400"/>
            <a:chOff x="914400" y="3124200"/>
            <a:chExt cx="2133600" cy="1295400"/>
          </a:xfrm>
        </p:grpSpPr>
        <p:sp>
          <p:nvSpPr>
            <p:cNvPr id="31" name="矩形 30"/>
            <p:cNvSpPr/>
            <p:nvPr/>
          </p:nvSpPr>
          <p:spPr>
            <a:xfrm>
              <a:off x="914400" y="3124200"/>
              <a:ext cx="2133600" cy="623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bar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14400" y="3762533"/>
              <a:ext cx="2133600" cy="657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CPU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69130" y="4776152"/>
            <a:ext cx="1828800" cy="1295400"/>
            <a:chOff x="914400" y="3124200"/>
            <a:chExt cx="2133600" cy="1295400"/>
          </a:xfrm>
        </p:grpSpPr>
        <p:sp>
          <p:nvSpPr>
            <p:cNvPr id="34" name="矩形 33"/>
            <p:cNvSpPr/>
            <p:nvPr/>
          </p:nvSpPr>
          <p:spPr>
            <a:xfrm>
              <a:off x="914400" y="3124200"/>
              <a:ext cx="2133600" cy="623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bar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914400" y="3762533"/>
              <a:ext cx="2133600" cy="657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CPU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576060" y="4766785"/>
            <a:ext cx="1828800" cy="1295400"/>
            <a:chOff x="914400" y="3124200"/>
            <a:chExt cx="2133600" cy="1295400"/>
          </a:xfrm>
        </p:grpSpPr>
        <p:sp>
          <p:nvSpPr>
            <p:cNvPr id="37" name="矩形 36"/>
            <p:cNvSpPr/>
            <p:nvPr/>
          </p:nvSpPr>
          <p:spPr>
            <a:xfrm>
              <a:off x="914400" y="3124200"/>
              <a:ext cx="2133600" cy="623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bar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4400" y="3762533"/>
              <a:ext cx="2133600" cy="6570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CPU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2362200" y="3728797"/>
            <a:ext cx="1828800" cy="657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69130" y="3728956"/>
            <a:ext cx="1828800" cy="657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560820" y="3728796"/>
            <a:ext cx="1828800" cy="657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Importance of threads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We're reaching the end of Moore's law: The performance of single CPUs can hardly be boosted any more.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 resolve the issue, modern high performance computers typically have thousands of CPUs.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Programs are supposed to use multithreading to occupy more CPUs to have a performance gain. 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APIs for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118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/>
              <a:t>Create a thread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1995"/>
            <a:ext cx="8229600" cy="541337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 pthread_create (pthread_t *thread, const pthread_attr_t *attr,  void *(*start_routine) (void *), void *arg);</a:t>
            </a:r>
          </a:p>
          <a:p>
            <a:r>
              <a:rPr lang="en-US" altLang="zh-CN" sz="2800" dirty="0"/>
              <a:t>create a new thread to run function start_routine</a:t>
            </a:r>
          </a:p>
          <a:p>
            <a:r>
              <a:rPr lang="en-US" altLang="zh-CN" sz="2800" dirty="0"/>
              <a:t>1st arg: ptr to an integer, returns the ID of the created thread (thread descriptor). </a:t>
            </a:r>
          </a:p>
          <a:p>
            <a:r>
              <a:rPr lang="en-US" altLang="zh-CN" sz="2800" dirty="0"/>
              <a:t>2nd arg: ptr to a structure specifying characteristics of the thread. Normally it is NULL. </a:t>
            </a:r>
          </a:p>
          <a:p>
            <a:r>
              <a:rPr lang="en-US" altLang="zh-CN" sz="2800" dirty="0"/>
              <a:t>3rd arg: ptr to a function with the prototype: </a:t>
            </a:r>
            <a:br>
              <a:rPr lang="en-US" altLang="zh-CN" sz="2800" dirty="0"/>
            </a:br>
            <a:r>
              <a:rPr lang="en-US" altLang="zh-CN" sz="2800" dirty="0"/>
              <a:t>void * func (void * arg)</a:t>
            </a:r>
          </a:p>
          <a:p>
            <a:r>
              <a:rPr lang="en-US" altLang="zh-CN" sz="2800" dirty="0"/>
              <a:t>4th arg: pointer to an argument, passed to func.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/>
          <a:lstStyle/>
          <a:p>
            <a:r>
              <a:rPr lang="en-US" altLang="zh-CN"/>
              <a:t>Characteristics of threads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2630"/>
            <a:ext cx="8229600" cy="541337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All the threads share global variables, static variables in the function, dynamically allocated memory address. (share heap and static data) 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Each thread has its own copy of local variables (do not share the stack)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When the main thread returns from main function, or any other threads called exit(), all the threads are terminated. </a:t>
            </a:r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1265</Words>
  <Application>Microsoft Office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宋体</vt:lpstr>
      <vt:lpstr>Arial</vt:lpstr>
      <vt:lpstr>Calibri</vt:lpstr>
      <vt:lpstr>Office Theme</vt:lpstr>
      <vt:lpstr>Announcement</vt:lpstr>
      <vt:lpstr>Final Exam</vt:lpstr>
      <vt:lpstr>Multithreading</vt:lpstr>
      <vt:lpstr>What is a thread</vt:lpstr>
      <vt:lpstr>Single thread vs multiple threads</vt:lpstr>
      <vt:lpstr>Importance of threads</vt:lpstr>
      <vt:lpstr>APIs for Multithreading</vt:lpstr>
      <vt:lpstr>Create a thread</vt:lpstr>
      <vt:lpstr>Characteristics of threads</vt:lpstr>
      <vt:lpstr>Wait for other threads to finish</vt:lpstr>
      <vt:lpstr>PowerPoint Presentation</vt:lpstr>
      <vt:lpstr>Demo: Simple Multithreading Program Note: The previous program is buggy. </vt:lpstr>
      <vt:lpstr>Data Parallel Design Pattern</vt:lpstr>
      <vt:lpstr>Data Parallel (cont)</vt:lpstr>
      <vt:lpstr>PowerPoint Presentation</vt:lpstr>
      <vt:lpstr>Demo: Data-parallel Program </vt:lpstr>
      <vt:lpstr>Rethinking on thread</vt:lpstr>
      <vt:lpstr>Additional Knowledge required for lab 6</vt:lpstr>
      <vt:lpstr>od command</vt:lpstr>
      <vt:lpstr>od command (cont)</vt:lpstr>
      <vt:lpstr>head command</vt:lpstr>
      <vt:lpstr>tail command</vt:lpstr>
      <vt:lpstr>/proc/cpuinfo</vt:lpstr>
      <vt:lpstr>Demo:/proc/cpuinfo</vt:lpstr>
      <vt:lpstr>Everything is a file!</vt:lpstr>
      <vt:lpstr>Top command</vt:lpstr>
      <vt:lpstr>Demo: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3435</cp:revision>
  <dcterms:created xsi:type="dcterms:W3CDTF">2006-08-16T00:00:00Z</dcterms:created>
  <dcterms:modified xsi:type="dcterms:W3CDTF">2019-02-12T19:29:34Z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